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slideLayouts/slideLayout19.xml" ContentType="application/vnd.openxmlformats-officedocument.presentationml.slideLayout+xml"/>
  <Override PartName="/ppt/theme/theme14.xml" ContentType="application/vnd.openxmlformats-officedocument.theme+xml"/>
  <Override PartName="/ppt/slideLayouts/slideLayout20.xml" ContentType="application/vnd.openxmlformats-officedocument.presentationml.slideLayout+xml"/>
  <Override PartName="/ppt/theme/theme15.xml" ContentType="application/vnd.openxmlformats-officedocument.theme+xml"/>
  <Override PartName="/ppt/slideLayouts/slideLayout21.xml" ContentType="application/vnd.openxmlformats-officedocument.presentationml.slideLayout+xml"/>
  <Override PartName="/ppt/theme/theme16.xml" ContentType="application/vnd.openxmlformats-officedocument.theme+xml"/>
  <Override PartName="/ppt/slideLayouts/slideLayout22.xml" ContentType="application/vnd.openxmlformats-officedocument.presentationml.slideLayout+xml"/>
  <Override PartName="/ppt/theme/theme17.xml" ContentType="application/vnd.openxmlformats-officedocument.theme+xml"/>
  <Override PartName="/ppt/slideLayouts/slideLayout23.xml" ContentType="application/vnd.openxmlformats-officedocument.presentationml.slideLayout+xml"/>
  <Override PartName="/ppt/theme/theme18.xml" ContentType="application/vnd.openxmlformats-officedocument.theme+xml"/>
  <Override PartName="/ppt/slideLayouts/slideLayout24.xml" ContentType="application/vnd.openxmlformats-officedocument.presentationml.slideLayout+xml"/>
  <Override PartName="/ppt/theme/theme19.xml" ContentType="application/vnd.openxmlformats-officedocument.theme+xml"/>
  <Override PartName="/ppt/slideLayouts/slideLayout25.xml" ContentType="application/vnd.openxmlformats-officedocument.presentationml.slideLayout+xml"/>
  <Override PartName="/ppt/theme/theme20.xml" ContentType="application/vnd.openxmlformats-officedocument.theme+xml"/>
  <Override PartName="/ppt/slideLayouts/slideLayout26.xml" ContentType="application/vnd.openxmlformats-officedocument.presentationml.slideLayout+xml"/>
  <Override PartName="/ppt/theme/theme21.xml" ContentType="application/vnd.openxmlformats-officedocument.theme+xml"/>
  <Override PartName="/ppt/slideLayouts/slideLayout27.xml" ContentType="application/vnd.openxmlformats-officedocument.presentationml.slideLayout+xml"/>
  <Override PartName="/ppt/theme/theme22.xml" ContentType="application/vnd.openxmlformats-officedocument.theme+xml"/>
  <Override PartName="/ppt/slideLayouts/slideLayout28.xml" ContentType="application/vnd.openxmlformats-officedocument.presentationml.slideLayout+xml"/>
  <Override PartName="/ppt/theme/theme23.xml" ContentType="application/vnd.openxmlformats-officedocument.theme+xml"/>
  <Override PartName="/ppt/slideLayouts/slideLayout29.xml" ContentType="application/vnd.openxmlformats-officedocument.presentationml.slideLayout+xml"/>
  <Override PartName="/ppt/theme/theme24.xml" ContentType="application/vnd.openxmlformats-officedocument.theme+xml"/>
  <Override PartName="/ppt/slideLayouts/slideLayout30.xml" ContentType="application/vnd.openxmlformats-officedocument.presentationml.slideLayout+xml"/>
  <Override PartName="/ppt/theme/theme25.xml" ContentType="application/vnd.openxmlformats-officedocument.theme+xml"/>
  <Override PartName="/ppt/slideLayouts/slideLayout31.xml" ContentType="application/vnd.openxmlformats-officedocument.presentationml.slideLayout+xml"/>
  <Override PartName="/ppt/theme/theme26.xml" ContentType="application/vnd.openxmlformats-officedocument.theme+xml"/>
  <Override PartName="/ppt/slideLayouts/slideLayout32.xml" ContentType="application/vnd.openxmlformats-officedocument.presentationml.slideLayout+xml"/>
  <Override PartName="/ppt/theme/theme27.xml" ContentType="application/vnd.openxmlformats-officedocument.theme+xml"/>
  <Override PartName="/ppt/slideLayouts/slideLayout33.xml" ContentType="application/vnd.openxmlformats-officedocument.presentationml.slideLayout+xml"/>
  <Override PartName="/ppt/theme/theme28.xml" ContentType="application/vnd.openxmlformats-officedocument.theme+xml"/>
  <Override PartName="/ppt/slideLayouts/slideLayout34.xml" ContentType="application/vnd.openxmlformats-officedocument.presentationml.slideLayout+xml"/>
  <Override PartName="/ppt/theme/theme29.xml" ContentType="application/vnd.openxmlformats-officedocument.theme+xml"/>
  <Override PartName="/ppt/slideLayouts/slideLayout35.xml" ContentType="application/vnd.openxmlformats-officedocument.presentationml.slideLayout+xml"/>
  <Override PartName="/ppt/theme/theme30.xml" ContentType="application/vnd.openxmlformats-officedocument.theme+xml"/>
  <Override PartName="/ppt/slideLayouts/slideLayout36.xml" ContentType="application/vnd.openxmlformats-officedocument.presentationml.slideLayout+xml"/>
  <Override PartName="/ppt/theme/theme31.xml" ContentType="application/vnd.openxmlformats-officedocument.theme+xml"/>
  <Override PartName="/ppt/slideLayouts/slideLayout37.xml" ContentType="application/vnd.openxmlformats-officedocument.presentationml.slideLayout+xml"/>
  <Override PartName="/ppt/theme/theme32.xml" ContentType="application/vnd.openxmlformats-officedocument.theme+xml"/>
  <Override PartName="/ppt/slideLayouts/slideLayout38.xml" ContentType="application/vnd.openxmlformats-officedocument.presentationml.slideLayout+xml"/>
  <Override PartName="/ppt/theme/theme33.xml" ContentType="application/vnd.openxmlformats-officedocument.theme+xml"/>
  <Override PartName="/ppt/slideLayouts/slideLayout39.xml" ContentType="application/vnd.openxmlformats-officedocument.presentationml.slideLayout+xml"/>
  <Override PartName="/ppt/theme/theme34.xml" ContentType="application/vnd.openxmlformats-officedocument.theme+xml"/>
  <Override PartName="/ppt/slideLayouts/slideLayout40.xml" ContentType="application/vnd.openxmlformats-officedocument.presentationml.slideLayout+xml"/>
  <Override PartName="/ppt/theme/theme35.xml" ContentType="application/vnd.openxmlformats-officedocument.theme+xml"/>
  <Override PartName="/ppt/slideLayouts/slideLayout41.xml" ContentType="application/vnd.openxmlformats-officedocument.presentationml.slideLayout+xml"/>
  <Override PartName="/ppt/theme/theme36.xml" ContentType="application/vnd.openxmlformats-officedocument.theme+xml"/>
  <Override PartName="/ppt/slideLayouts/slideLayout42.xml" ContentType="application/vnd.openxmlformats-officedocument.presentationml.slideLayout+xml"/>
  <Override PartName="/ppt/theme/theme37.xml" ContentType="application/vnd.openxmlformats-officedocument.theme+xml"/>
  <Override PartName="/ppt/slideLayouts/slideLayout43.xml" ContentType="application/vnd.openxmlformats-officedocument.presentationml.slideLayout+xml"/>
  <Override PartName="/ppt/theme/theme38.xml" ContentType="application/vnd.openxmlformats-officedocument.theme+xml"/>
  <Override PartName="/ppt/slideLayouts/slideLayout44.xml" ContentType="application/vnd.openxmlformats-officedocument.presentationml.slideLayout+xml"/>
  <Override PartName="/ppt/theme/theme39.xml" ContentType="application/vnd.openxmlformats-officedocument.theme+xml"/>
  <Override PartName="/ppt/slideLayouts/slideLayout45.xml" ContentType="application/vnd.openxmlformats-officedocument.presentationml.slideLayout+xml"/>
  <Override PartName="/ppt/theme/theme40.xml" ContentType="application/vnd.openxmlformats-officedocument.theme+xml"/>
  <Override PartName="/ppt/slideLayouts/slideLayout46.xml" ContentType="application/vnd.openxmlformats-officedocument.presentationml.slideLayout+xml"/>
  <Override PartName="/ppt/theme/theme41.xml" ContentType="application/vnd.openxmlformats-officedocument.theme+xml"/>
  <Override PartName="/ppt/slideLayouts/slideLayout47.xml" ContentType="application/vnd.openxmlformats-officedocument.presentationml.slideLayout+xml"/>
  <Override PartName="/ppt/theme/theme42.xml" ContentType="application/vnd.openxmlformats-officedocument.theme+xml"/>
  <Override PartName="/ppt/slideLayouts/slideLayout48.xml" ContentType="application/vnd.openxmlformats-officedocument.presentationml.slideLayout+xml"/>
  <Override PartName="/ppt/theme/theme43.xml" ContentType="application/vnd.openxmlformats-officedocument.theme+xml"/>
  <Override PartName="/ppt/slideLayouts/slideLayout49.xml" ContentType="application/vnd.openxmlformats-officedocument.presentationml.slideLayout+xml"/>
  <Override PartName="/ppt/theme/theme44.xml" ContentType="application/vnd.openxmlformats-officedocument.theme+xml"/>
  <Override PartName="/ppt/slideLayouts/slideLayout50.xml" ContentType="application/vnd.openxmlformats-officedocument.presentationml.slideLayout+xml"/>
  <Override PartName="/ppt/theme/theme45.xml" ContentType="application/vnd.openxmlformats-officedocument.theme+xml"/>
  <Override PartName="/ppt/slideLayouts/slideLayout51.xml" ContentType="application/vnd.openxmlformats-officedocument.presentationml.slideLayout+xml"/>
  <Override PartName="/ppt/theme/theme46.xml" ContentType="application/vnd.openxmlformats-officedocument.theme+xml"/>
  <Override PartName="/ppt/slideLayouts/slideLayout52.xml" ContentType="application/vnd.openxmlformats-officedocument.presentationml.slideLayout+xml"/>
  <Override PartName="/ppt/theme/theme47.xml" ContentType="application/vnd.openxmlformats-officedocument.theme+xml"/>
  <Override PartName="/ppt/slideLayouts/slideLayout53.xml" ContentType="application/vnd.openxmlformats-officedocument.presentationml.slideLayout+xml"/>
  <Override PartName="/ppt/theme/theme48.xml" ContentType="application/vnd.openxmlformats-officedocument.theme+xml"/>
  <Override PartName="/ppt/slideLayouts/slideLayout54.xml" ContentType="application/vnd.openxmlformats-officedocument.presentationml.slideLayout+xml"/>
  <Override PartName="/ppt/theme/theme49.xml" ContentType="application/vnd.openxmlformats-officedocument.theme+xml"/>
  <Override PartName="/ppt/slideLayouts/slideLayout55.xml" ContentType="application/vnd.openxmlformats-officedocument.presentationml.slideLayout+xml"/>
  <Override PartName="/ppt/theme/theme50.xml" ContentType="application/vnd.openxmlformats-officedocument.theme+xml"/>
  <Override PartName="/ppt/slideLayouts/slideLayout56.xml" ContentType="application/vnd.openxmlformats-officedocument.presentationml.slideLayout+xml"/>
  <Override PartName="/ppt/theme/theme51.xml" ContentType="application/vnd.openxmlformats-officedocument.theme+xml"/>
  <Override PartName="/ppt/slideLayouts/slideLayout57.xml" ContentType="application/vnd.openxmlformats-officedocument.presentationml.slideLayout+xml"/>
  <Override PartName="/ppt/theme/theme52.xml" ContentType="application/vnd.openxmlformats-officedocument.theme+xml"/>
  <Override PartName="/ppt/slideLayouts/slideLayout58.xml" ContentType="application/vnd.openxmlformats-officedocument.presentationml.slideLayout+xml"/>
  <Override PartName="/ppt/theme/theme53.xml" ContentType="application/vnd.openxmlformats-officedocument.theme+xml"/>
  <Override PartName="/ppt/slideLayouts/slideLayout59.xml" ContentType="application/vnd.openxmlformats-officedocument.presentationml.slideLayout+xml"/>
  <Override PartName="/ppt/theme/theme54.xml" ContentType="application/vnd.openxmlformats-officedocument.theme+xml"/>
  <Override PartName="/ppt/slideLayouts/slideLayout60.xml" ContentType="application/vnd.openxmlformats-officedocument.presentationml.slideLayout+xml"/>
  <Override PartName="/ppt/theme/theme55.xml" ContentType="application/vnd.openxmlformats-officedocument.theme+xml"/>
  <Override PartName="/ppt/slideLayouts/slideLayout61.xml" ContentType="application/vnd.openxmlformats-officedocument.presentationml.slideLayout+xml"/>
  <Override PartName="/ppt/theme/theme56.xml" ContentType="application/vnd.openxmlformats-officedocument.theme+xml"/>
  <Override PartName="/ppt/slideLayouts/slideLayout62.xml" ContentType="application/vnd.openxmlformats-officedocument.presentationml.slideLayout+xml"/>
  <Override PartName="/ppt/theme/theme57.xml" ContentType="application/vnd.openxmlformats-officedocument.theme+xml"/>
  <Override PartName="/ppt/slideLayouts/slideLayout63.xml" ContentType="application/vnd.openxmlformats-officedocument.presentationml.slideLayout+xml"/>
  <Override PartName="/ppt/theme/theme58.xml" ContentType="application/vnd.openxmlformats-officedocument.theme+xml"/>
  <Override PartName="/ppt/slideLayouts/slideLayout64.xml" ContentType="application/vnd.openxmlformats-officedocument.presentationml.slideLayout+xml"/>
  <Override PartName="/ppt/theme/theme59.xml" ContentType="application/vnd.openxmlformats-officedocument.theme+xml"/>
  <Override PartName="/ppt/slideLayouts/slideLayout65.xml" ContentType="application/vnd.openxmlformats-officedocument.presentationml.slideLayout+xml"/>
  <Override PartName="/ppt/theme/theme60.xml" ContentType="application/vnd.openxmlformats-officedocument.theme+xml"/>
  <Override PartName="/ppt/slideLayouts/slideLayout66.xml" ContentType="application/vnd.openxmlformats-officedocument.presentationml.slideLayout+xml"/>
  <Override PartName="/ppt/theme/theme61.xml" ContentType="application/vnd.openxmlformats-officedocument.theme+xml"/>
  <Override PartName="/ppt/slideLayouts/slideLayout67.xml" ContentType="application/vnd.openxmlformats-officedocument.presentationml.slideLayout+xml"/>
  <Override PartName="/ppt/theme/theme62.xml" ContentType="application/vnd.openxmlformats-officedocument.theme+xml"/>
  <Override PartName="/ppt/slideLayouts/slideLayout68.xml" ContentType="application/vnd.openxmlformats-officedocument.presentationml.slideLayout+xml"/>
  <Override PartName="/ppt/theme/theme63.xml" ContentType="application/vnd.openxmlformats-officedocument.theme+xml"/>
  <Override PartName="/ppt/slideLayouts/slideLayout69.xml" ContentType="application/vnd.openxmlformats-officedocument.presentationml.slideLayout+xml"/>
  <Override PartName="/ppt/theme/theme64.xml" ContentType="application/vnd.openxmlformats-officedocument.theme+xml"/>
  <Override PartName="/ppt/slideLayouts/slideLayout70.xml" ContentType="application/vnd.openxmlformats-officedocument.presentationml.slideLayout+xml"/>
  <Override PartName="/ppt/theme/theme65.xml" ContentType="application/vnd.openxmlformats-officedocument.theme+xml"/>
  <Override PartName="/ppt/slideLayouts/slideLayout71.xml" ContentType="application/vnd.openxmlformats-officedocument.presentationml.slideLayout+xml"/>
  <Override PartName="/ppt/theme/theme66.xml" ContentType="application/vnd.openxmlformats-officedocument.theme+xml"/>
  <Override PartName="/ppt/slideLayouts/slideLayout72.xml" ContentType="application/vnd.openxmlformats-officedocument.presentationml.slideLayout+xml"/>
  <Override PartName="/ppt/theme/theme67.xml" ContentType="application/vnd.openxmlformats-officedocument.theme+xml"/>
  <Override PartName="/ppt/slideLayouts/slideLayout73.xml" ContentType="application/vnd.openxmlformats-officedocument.presentationml.slideLayout+xml"/>
  <Override PartName="/ppt/theme/theme68.xml" ContentType="application/vnd.openxmlformats-officedocument.theme+xml"/>
  <Override PartName="/ppt/slideLayouts/slideLayout74.xml" ContentType="application/vnd.openxmlformats-officedocument.presentationml.slideLayout+xml"/>
  <Override PartName="/ppt/theme/theme69.xml" ContentType="application/vnd.openxmlformats-officedocument.theme+xml"/>
  <Override PartName="/ppt/slideLayouts/slideLayout75.xml" ContentType="application/vnd.openxmlformats-officedocument.presentationml.slideLayout+xml"/>
  <Override PartName="/ppt/theme/theme70.xml" ContentType="application/vnd.openxmlformats-officedocument.theme+xml"/>
  <Override PartName="/ppt/slideLayouts/slideLayout76.xml" ContentType="application/vnd.openxmlformats-officedocument.presentationml.slideLayout+xml"/>
  <Override PartName="/ppt/theme/theme71.xml" ContentType="application/vnd.openxmlformats-officedocument.theme+xml"/>
  <Override PartName="/ppt/slideLayouts/slideLayout77.xml" ContentType="application/vnd.openxmlformats-officedocument.presentationml.slideLayout+xml"/>
  <Override PartName="/ppt/theme/theme72.xml" ContentType="application/vnd.openxmlformats-officedocument.theme+xml"/>
  <Override PartName="/ppt/slideLayouts/slideLayout78.xml" ContentType="application/vnd.openxmlformats-officedocument.presentationml.slideLayout+xml"/>
  <Override PartName="/ppt/theme/theme73.xml" ContentType="application/vnd.openxmlformats-officedocument.theme+xml"/>
  <Override PartName="/ppt/slideLayouts/slideLayout79.xml" ContentType="application/vnd.openxmlformats-officedocument.presentationml.slideLayout+xml"/>
  <Override PartName="/ppt/theme/theme74.xml" ContentType="application/vnd.openxmlformats-officedocument.theme+xml"/>
  <Override PartName="/ppt/slideLayouts/slideLayout80.xml" ContentType="application/vnd.openxmlformats-officedocument.presentationml.slideLayout+xml"/>
  <Override PartName="/ppt/theme/theme75.xml" ContentType="application/vnd.openxmlformats-officedocument.theme+xml"/>
  <Override PartName="/ppt/slideLayouts/slideLayout81.xml" ContentType="application/vnd.openxmlformats-officedocument.presentationml.slideLayout+xml"/>
  <Override PartName="/ppt/theme/theme76.xml" ContentType="application/vnd.openxmlformats-officedocument.theme+xml"/>
  <Override PartName="/ppt/slideLayouts/slideLayout82.xml" ContentType="application/vnd.openxmlformats-officedocument.presentationml.slideLayout+xml"/>
  <Override PartName="/ppt/theme/theme77.xml" ContentType="application/vnd.openxmlformats-officedocument.theme+xml"/>
  <Override PartName="/ppt/slideLayouts/slideLayout83.xml" ContentType="application/vnd.openxmlformats-officedocument.presentationml.slideLayout+xml"/>
  <Override PartName="/ppt/theme/theme78.xml" ContentType="application/vnd.openxmlformats-officedocument.theme+xml"/>
  <Override PartName="/ppt/slideLayouts/slideLayout84.xml" ContentType="application/vnd.openxmlformats-officedocument.presentationml.slideLayout+xml"/>
  <Override PartName="/ppt/theme/theme79.xml" ContentType="application/vnd.openxmlformats-officedocument.theme+xml"/>
  <Override PartName="/ppt/slideLayouts/slideLayout85.xml" ContentType="application/vnd.openxmlformats-officedocument.presentationml.slideLayout+xml"/>
  <Override PartName="/ppt/theme/theme80.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1.xml" ContentType="application/vnd.openxmlformats-officedocument.theme+xml"/>
  <Override PartName="/ppt/slideLayouts/slideLayout97.xml" ContentType="application/vnd.openxmlformats-officedocument.presentationml.slideLayout+xml"/>
  <Override PartName="/ppt/theme/theme82.xml" ContentType="application/vnd.openxmlformats-officedocument.theme+xml"/>
  <Override PartName="/ppt/slideLayouts/slideLayout98.xml" ContentType="application/vnd.openxmlformats-officedocument.presentationml.slideLayout+xml"/>
  <Override PartName="/ppt/theme/theme83.xml" ContentType="application/vnd.openxmlformats-officedocument.theme+xml"/>
  <Override PartName="/ppt/slideLayouts/slideLayout99.xml" ContentType="application/vnd.openxmlformats-officedocument.presentationml.slideLayout+xml"/>
  <Override PartName="/ppt/theme/theme84.xml" ContentType="application/vnd.openxmlformats-officedocument.theme+xml"/>
  <Override PartName="/ppt/slideLayouts/slideLayout100.xml" ContentType="application/vnd.openxmlformats-officedocument.presentationml.slideLayout+xml"/>
  <Override PartName="/ppt/theme/theme85.xml" ContentType="application/vnd.openxmlformats-officedocument.theme+xml"/>
  <Override PartName="/ppt/slideLayouts/slideLayout101.xml" ContentType="application/vnd.openxmlformats-officedocument.presentationml.slideLayout+xml"/>
  <Override PartName="/ppt/theme/theme86.xml" ContentType="application/vnd.openxmlformats-officedocument.theme+xml"/>
  <Override PartName="/ppt/slideLayouts/slideLayout102.xml" ContentType="application/vnd.openxmlformats-officedocument.presentationml.slideLayout+xml"/>
  <Override PartName="/ppt/theme/theme87.xml" ContentType="application/vnd.openxmlformats-officedocument.theme+xml"/>
  <Override PartName="/ppt/slideLayouts/slideLayout103.xml" ContentType="application/vnd.openxmlformats-officedocument.presentationml.slideLayout+xml"/>
  <Override PartName="/ppt/theme/theme88.xml" ContentType="application/vnd.openxmlformats-officedocument.theme+xml"/>
  <Override PartName="/ppt/slideLayouts/slideLayout104.xml" ContentType="application/vnd.openxmlformats-officedocument.presentationml.slideLayout+xml"/>
  <Override PartName="/ppt/theme/theme89.xml" ContentType="application/vnd.openxmlformats-officedocument.theme+xml"/>
  <Override PartName="/ppt/slideLayouts/slideLayout105.xml" ContentType="application/vnd.openxmlformats-officedocument.presentationml.slideLayout+xml"/>
  <Override PartName="/ppt/theme/theme90.xml" ContentType="application/vnd.openxmlformats-officedocument.theme+xml"/>
  <Override PartName="/ppt/slideLayouts/slideLayout106.xml" ContentType="application/vnd.openxmlformats-officedocument.presentationml.slideLayout+xml"/>
  <Override PartName="/ppt/theme/theme91.xml" ContentType="application/vnd.openxmlformats-officedocument.theme+xml"/>
  <Override PartName="/ppt/slideLayouts/slideLayout107.xml" ContentType="application/vnd.openxmlformats-officedocument.presentationml.slideLayout+xml"/>
  <Override PartName="/ppt/theme/theme92.xml" ContentType="application/vnd.openxmlformats-officedocument.theme+xml"/>
  <Override PartName="/ppt/slideLayouts/slideLayout108.xml" ContentType="application/vnd.openxmlformats-officedocument.presentationml.slideLayout+xml"/>
  <Override PartName="/ppt/theme/theme93.xml" ContentType="application/vnd.openxmlformats-officedocument.theme+xml"/>
  <Override PartName="/ppt/slideLayouts/slideLayout109.xml" ContentType="application/vnd.openxmlformats-officedocument.presentationml.slideLayout+xml"/>
  <Override PartName="/ppt/theme/theme94.xml" ContentType="application/vnd.openxmlformats-officedocument.theme+xml"/>
  <Override PartName="/ppt/slideLayouts/slideLayout110.xml" ContentType="application/vnd.openxmlformats-officedocument.presentationml.slideLayout+xml"/>
  <Override PartName="/ppt/theme/theme95.xml" ContentType="application/vnd.openxmlformats-officedocument.theme+xml"/>
  <Override PartName="/ppt/slideLayouts/slideLayout111.xml" ContentType="application/vnd.openxmlformats-officedocument.presentationml.slideLayout+xml"/>
  <Override PartName="/ppt/theme/theme96.xml" ContentType="application/vnd.openxmlformats-officedocument.theme+xml"/>
  <Override PartName="/ppt/slideLayouts/slideLayout112.xml" ContentType="application/vnd.openxmlformats-officedocument.presentationml.slideLayout+xml"/>
  <Override PartName="/ppt/theme/theme97.xml" ContentType="application/vnd.openxmlformats-officedocument.theme+xml"/>
  <Override PartName="/ppt/slideLayouts/slideLayout113.xml" ContentType="application/vnd.openxmlformats-officedocument.presentationml.slideLayout+xml"/>
  <Override PartName="/ppt/theme/theme98.xml" ContentType="application/vnd.openxmlformats-officedocument.theme+xml"/>
  <Override PartName="/ppt/slideLayouts/slideLayout114.xml" ContentType="application/vnd.openxmlformats-officedocument.presentationml.slideLayout+xml"/>
  <Override PartName="/ppt/theme/theme99.xml" ContentType="application/vnd.openxmlformats-officedocument.theme+xml"/>
  <Override PartName="/ppt/slideLayouts/slideLayout115.xml" ContentType="application/vnd.openxmlformats-officedocument.presentationml.slideLayout+xml"/>
  <Override PartName="/ppt/theme/theme100.xml" ContentType="application/vnd.openxmlformats-officedocument.theme+xml"/>
  <Override PartName="/ppt/slideLayouts/slideLayout116.xml" ContentType="application/vnd.openxmlformats-officedocument.presentationml.slideLayout+xml"/>
  <Override PartName="/ppt/theme/theme101.xml" ContentType="application/vnd.openxmlformats-officedocument.theme+xml"/>
  <Override PartName="/ppt/slideLayouts/slideLayout117.xml" ContentType="application/vnd.openxmlformats-officedocument.presentationml.slideLayout+xml"/>
  <Override PartName="/ppt/theme/theme102.xml" ContentType="application/vnd.openxmlformats-officedocument.theme+xml"/>
  <Override PartName="/ppt/slideLayouts/slideLayout118.xml" ContentType="application/vnd.openxmlformats-officedocument.presentationml.slideLayout+xml"/>
  <Override PartName="/ppt/theme/theme103.xml" ContentType="application/vnd.openxmlformats-officedocument.theme+xml"/>
  <Override PartName="/ppt/slideLayouts/slideLayout119.xml" ContentType="application/vnd.openxmlformats-officedocument.presentationml.slideLayout+xml"/>
  <Override PartName="/ppt/theme/theme104.xml" ContentType="application/vnd.openxmlformats-officedocument.theme+xml"/>
  <Override PartName="/ppt/slideLayouts/slideLayout120.xml" ContentType="application/vnd.openxmlformats-officedocument.presentationml.slideLayout+xml"/>
  <Override PartName="/ppt/theme/theme105.xml" ContentType="application/vnd.openxmlformats-officedocument.theme+xml"/>
  <Override PartName="/ppt/slideLayouts/slideLayout121.xml" ContentType="application/vnd.openxmlformats-officedocument.presentationml.slideLayout+xml"/>
  <Override PartName="/ppt/theme/theme106.xml" ContentType="application/vnd.openxmlformats-officedocument.theme+xml"/>
  <Override PartName="/ppt/slideLayouts/slideLayout122.xml" ContentType="application/vnd.openxmlformats-officedocument.presentationml.slideLayout+xml"/>
  <Override PartName="/ppt/theme/theme107.xml" ContentType="application/vnd.openxmlformats-officedocument.theme+xml"/>
  <Override PartName="/ppt/slideLayouts/slideLayout123.xml" ContentType="application/vnd.openxmlformats-officedocument.presentationml.slideLayout+xml"/>
  <Override PartName="/ppt/theme/theme108.xml" ContentType="application/vnd.openxmlformats-officedocument.theme+xml"/>
  <Override PartName="/ppt/slideLayouts/slideLayout124.xml" ContentType="application/vnd.openxmlformats-officedocument.presentationml.slideLayout+xml"/>
  <Override PartName="/ppt/theme/theme109.xml" ContentType="application/vnd.openxmlformats-officedocument.theme+xml"/>
  <Override PartName="/ppt/slideLayouts/slideLayout125.xml" ContentType="application/vnd.openxmlformats-officedocument.presentationml.slideLayout+xml"/>
  <Override PartName="/ppt/theme/theme110.xml" ContentType="application/vnd.openxmlformats-officedocument.theme+xml"/>
  <Override PartName="/ppt/slideLayouts/slideLayout126.xml" ContentType="application/vnd.openxmlformats-officedocument.presentationml.slideLayout+xml"/>
  <Override PartName="/ppt/theme/theme111.xml" ContentType="application/vnd.openxmlformats-officedocument.theme+xml"/>
  <Override PartName="/ppt/slideLayouts/slideLayout127.xml" ContentType="application/vnd.openxmlformats-officedocument.presentationml.slideLayout+xml"/>
  <Override PartName="/ppt/theme/theme112.xml" ContentType="application/vnd.openxmlformats-officedocument.theme+xml"/>
  <Override PartName="/ppt/slideLayouts/slideLayout128.xml" ContentType="application/vnd.openxmlformats-officedocument.presentationml.slideLayout+xml"/>
  <Override PartName="/ppt/theme/theme113.xml" ContentType="application/vnd.openxmlformats-officedocument.theme+xml"/>
  <Override PartName="/ppt/slideLayouts/slideLayout129.xml" ContentType="application/vnd.openxmlformats-officedocument.presentationml.slideLayout+xml"/>
  <Override PartName="/ppt/theme/theme114.xml" ContentType="application/vnd.openxmlformats-officedocument.theme+xml"/>
  <Override PartName="/ppt/slideLayouts/slideLayout130.xml" ContentType="application/vnd.openxmlformats-officedocument.presentationml.slideLayout+xml"/>
  <Override PartName="/ppt/theme/theme115.xml" ContentType="application/vnd.openxmlformats-officedocument.theme+xml"/>
  <Override PartName="/ppt/slideLayouts/slideLayout131.xml" ContentType="application/vnd.openxmlformats-officedocument.presentationml.slideLayout+xml"/>
  <Override PartName="/ppt/theme/theme116.xml" ContentType="application/vnd.openxmlformats-officedocument.theme+xml"/>
  <Override PartName="/ppt/slideLayouts/slideLayout132.xml" ContentType="application/vnd.openxmlformats-officedocument.presentationml.slideLayout+xml"/>
  <Override PartName="/ppt/theme/theme117.xml" ContentType="application/vnd.openxmlformats-officedocument.theme+xml"/>
  <Override PartName="/ppt/slideLayouts/slideLayout133.xml" ContentType="application/vnd.openxmlformats-officedocument.presentationml.slideLayout+xml"/>
  <Override PartName="/ppt/theme/theme118.xml" ContentType="application/vnd.openxmlformats-officedocument.theme+xml"/>
  <Override PartName="/ppt/slideLayouts/slideLayout134.xml" ContentType="application/vnd.openxmlformats-officedocument.presentationml.slideLayout+xml"/>
  <Override PartName="/ppt/theme/theme119.xml" ContentType="application/vnd.openxmlformats-officedocument.theme+xml"/>
  <Override PartName="/ppt/slideLayouts/slideLayout135.xml" ContentType="application/vnd.openxmlformats-officedocument.presentationml.slideLayout+xml"/>
  <Override PartName="/ppt/theme/theme120.xml" ContentType="application/vnd.openxmlformats-officedocument.theme+xml"/>
  <Override PartName="/ppt/slideLayouts/slideLayout136.xml" ContentType="application/vnd.openxmlformats-officedocument.presentationml.slideLayout+xml"/>
  <Override PartName="/ppt/theme/theme121.xml" ContentType="application/vnd.openxmlformats-officedocument.theme+xml"/>
  <Override PartName="/ppt/slideLayouts/slideLayout137.xml" ContentType="application/vnd.openxmlformats-officedocument.presentationml.slideLayout+xml"/>
  <Override PartName="/ppt/theme/theme122.xml" ContentType="application/vnd.openxmlformats-officedocument.theme+xml"/>
  <Override PartName="/ppt/slideLayouts/slideLayout138.xml" ContentType="application/vnd.openxmlformats-officedocument.presentationml.slideLayout+xml"/>
  <Override PartName="/ppt/theme/theme123.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84" r:id="rId2"/>
    <p:sldMasterId id="2147483686" r:id="rId3"/>
    <p:sldMasterId id="2147483688" r:id="rId4"/>
    <p:sldMasterId id="2147483690" r:id="rId5"/>
    <p:sldMasterId id="2147483692" r:id="rId6"/>
    <p:sldMasterId id="2147483694" r:id="rId7"/>
    <p:sldMasterId id="2147483696" r:id="rId8"/>
    <p:sldMasterId id="2147483698" r:id="rId9"/>
    <p:sldMasterId id="2147483700" r:id="rId10"/>
    <p:sldMasterId id="2147483702" r:id="rId11"/>
    <p:sldMasterId id="2147483704" r:id="rId12"/>
    <p:sldMasterId id="2147483706" r:id="rId13"/>
    <p:sldMasterId id="2147483708" r:id="rId14"/>
    <p:sldMasterId id="2147483710" r:id="rId15"/>
    <p:sldMasterId id="2147483712" r:id="rId16"/>
    <p:sldMasterId id="2147483714" r:id="rId17"/>
    <p:sldMasterId id="2147483716" r:id="rId18"/>
    <p:sldMasterId id="2147483718" r:id="rId19"/>
    <p:sldMasterId id="2147483720" r:id="rId20"/>
    <p:sldMasterId id="2147483722" r:id="rId21"/>
    <p:sldMasterId id="2147483724" r:id="rId22"/>
    <p:sldMasterId id="2147483726" r:id="rId23"/>
    <p:sldMasterId id="2147483728" r:id="rId24"/>
    <p:sldMasterId id="2147483730" r:id="rId25"/>
    <p:sldMasterId id="2147483732" r:id="rId26"/>
    <p:sldMasterId id="2147483734" r:id="rId27"/>
    <p:sldMasterId id="2147483736" r:id="rId28"/>
    <p:sldMasterId id="2147483738" r:id="rId29"/>
    <p:sldMasterId id="2147483740" r:id="rId30"/>
    <p:sldMasterId id="2147483742" r:id="rId31"/>
    <p:sldMasterId id="2147483744" r:id="rId32"/>
    <p:sldMasterId id="2147483746" r:id="rId33"/>
    <p:sldMasterId id="2147483748" r:id="rId34"/>
    <p:sldMasterId id="2147483750" r:id="rId35"/>
    <p:sldMasterId id="2147483752" r:id="rId36"/>
    <p:sldMasterId id="2147483754" r:id="rId37"/>
    <p:sldMasterId id="2147483756" r:id="rId38"/>
    <p:sldMasterId id="2147483758" r:id="rId39"/>
    <p:sldMasterId id="2147483760" r:id="rId40"/>
    <p:sldMasterId id="2147483762" r:id="rId41"/>
    <p:sldMasterId id="2147483764" r:id="rId42"/>
    <p:sldMasterId id="2147483766" r:id="rId43"/>
    <p:sldMasterId id="2147483768" r:id="rId44"/>
    <p:sldMasterId id="2147483770" r:id="rId45"/>
    <p:sldMasterId id="2147483772" r:id="rId46"/>
    <p:sldMasterId id="2147483774" r:id="rId47"/>
    <p:sldMasterId id="2147483776" r:id="rId48"/>
    <p:sldMasterId id="2147483778" r:id="rId49"/>
    <p:sldMasterId id="2147483780" r:id="rId50"/>
    <p:sldMasterId id="2147483782" r:id="rId51"/>
    <p:sldMasterId id="2147483784" r:id="rId52"/>
    <p:sldMasterId id="2147483786" r:id="rId53"/>
    <p:sldMasterId id="2147483788" r:id="rId54"/>
    <p:sldMasterId id="2147483790" r:id="rId55"/>
    <p:sldMasterId id="2147483792" r:id="rId56"/>
    <p:sldMasterId id="2147483794" r:id="rId57"/>
    <p:sldMasterId id="2147483796" r:id="rId58"/>
    <p:sldMasterId id="2147483798" r:id="rId59"/>
    <p:sldMasterId id="2147483800" r:id="rId60"/>
    <p:sldMasterId id="2147483802" r:id="rId61"/>
    <p:sldMasterId id="2147483804" r:id="rId62"/>
    <p:sldMasterId id="2147483806" r:id="rId63"/>
    <p:sldMasterId id="2147483808" r:id="rId64"/>
    <p:sldMasterId id="2147483810" r:id="rId65"/>
    <p:sldMasterId id="2147483812" r:id="rId66"/>
    <p:sldMasterId id="2147483814" r:id="rId67"/>
    <p:sldMasterId id="2147483816" r:id="rId68"/>
    <p:sldMasterId id="2147483818" r:id="rId69"/>
    <p:sldMasterId id="2147483820" r:id="rId70"/>
    <p:sldMasterId id="2147483822" r:id="rId71"/>
    <p:sldMasterId id="2147483824" r:id="rId72"/>
    <p:sldMasterId id="2147483826" r:id="rId73"/>
    <p:sldMasterId id="2147483828" r:id="rId74"/>
    <p:sldMasterId id="2147483830" r:id="rId75"/>
    <p:sldMasterId id="2147483832" r:id="rId76"/>
    <p:sldMasterId id="2147483834" r:id="rId77"/>
    <p:sldMasterId id="2147483836" r:id="rId78"/>
    <p:sldMasterId id="2147483838" r:id="rId79"/>
    <p:sldMasterId id="2147483840" r:id="rId80"/>
    <p:sldMasterId id="2147483842" r:id="rId81"/>
    <p:sldMasterId id="2147483862" r:id="rId82"/>
    <p:sldMasterId id="2147483864" r:id="rId83"/>
    <p:sldMasterId id="2147483872" r:id="rId84"/>
    <p:sldMasterId id="2147483874" r:id="rId85"/>
    <p:sldMasterId id="2147483876" r:id="rId86"/>
    <p:sldMasterId id="2147483882" r:id="rId87"/>
    <p:sldMasterId id="2147483892" r:id="rId88"/>
    <p:sldMasterId id="2147483902" r:id="rId89"/>
    <p:sldMasterId id="2147483904" r:id="rId90"/>
    <p:sldMasterId id="2147483910" r:id="rId91"/>
    <p:sldMasterId id="2147483912" r:id="rId92"/>
    <p:sldMasterId id="2147483914" r:id="rId93"/>
    <p:sldMasterId id="2147483922" r:id="rId94"/>
    <p:sldMasterId id="2147483924" r:id="rId95"/>
    <p:sldMasterId id="2147483930" r:id="rId96"/>
    <p:sldMasterId id="2147483936" r:id="rId97"/>
    <p:sldMasterId id="2147483938" r:id="rId98"/>
    <p:sldMasterId id="2147483944" r:id="rId99"/>
    <p:sldMasterId id="2147483946" r:id="rId100"/>
    <p:sldMasterId id="2147483954" r:id="rId101"/>
    <p:sldMasterId id="2147483956" r:id="rId102"/>
    <p:sldMasterId id="2147483962" r:id="rId103"/>
    <p:sldMasterId id="2147483964" r:id="rId104"/>
    <p:sldMasterId id="2147483966" r:id="rId105"/>
    <p:sldMasterId id="2147483968" r:id="rId106"/>
    <p:sldMasterId id="2147483970" r:id="rId107"/>
    <p:sldMasterId id="2147483978" r:id="rId108"/>
    <p:sldMasterId id="2147483980" r:id="rId109"/>
    <p:sldMasterId id="2147483984" r:id="rId110"/>
    <p:sldMasterId id="2147483986" r:id="rId111"/>
    <p:sldMasterId id="2147484024" r:id="rId112"/>
    <p:sldMasterId id="2147484026" r:id="rId113"/>
    <p:sldMasterId id="2147484028" r:id="rId114"/>
    <p:sldMasterId id="2147484030" r:id="rId115"/>
    <p:sldMasterId id="2147484038" r:id="rId116"/>
    <p:sldMasterId id="2147484040" r:id="rId117"/>
    <p:sldMasterId id="2147484042" r:id="rId118"/>
    <p:sldMasterId id="2147484044" r:id="rId119"/>
    <p:sldMasterId id="2147484046" r:id="rId120"/>
    <p:sldMasterId id="2147484048" r:id="rId121"/>
    <p:sldMasterId id="2147484050" r:id="rId122"/>
    <p:sldMasterId id="2147484058" r:id="rId123"/>
    <p:sldMasterId id="2147484060" r:id="rId124"/>
  </p:sldMasterIdLst>
  <p:notesMasterIdLst>
    <p:notesMasterId r:id="rId229"/>
  </p:notesMasterIdLst>
  <p:handoutMasterIdLst>
    <p:handoutMasterId r:id="rId230"/>
  </p:handoutMasterIdLst>
  <p:sldIdLst>
    <p:sldId id="675" r:id="rId125"/>
    <p:sldId id="264" r:id="rId126"/>
    <p:sldId id="572" r:id="rId127"/>
    <p:sldId id="266" r:id="rId128"/>
    <p:sldId id="573" r:id="rId129"/>
    <p:sldId id="268" r:id="rId130"/>
    <p:sldId id="520" r:id="rId131"/>
    <p:sldId id="542" r:id="rId132"/>
    <p:sldId id="543" r:id="rId133"/>
    <p:sldId id="676" r:id="rId134"/>
    <p:sldId id="577" r:id="rId135"/>
    <p:sldId id="533" r:id="rId136"/>
    <p:sldId id="534" r:id="rId137"/>
    <p:sldId id="275" r:id="rId138"/>
    <p:sldId id="578" r:id="rId139"/>
    <p:sldId id="579" r:id="rId140"/>
    <p:sldId id="278" r:id="rId141"/>
    <p:sldId id="583" r:id="rId142"/>
    <p:sldId id="544" r:id="rId143"/>
    <p:sldId id="521" r:id="rId144"/>
    <p:sldId id="535" r:id="rId145"/>
    <p:sldId id="538" r:id="rId146"/>
    <p:sldId id="541" r:id="rId147"/>
    <p:sldId id="658" r:id="rId148"/>
    <p:sldId id="659" r:id="rId149"/>
    <p:sldId id="660" r:id="rId150"/>
    <p:sldId id="539" r:id="rId151"/>
    <p:sldId id="540" r:id="rId152"/>
    <p:sldId id="545" r:id="rId153"/>
    <p:sldId id="292" r:id="rId154"/>
    <p:sldId id="588" r:id="rId155"/>
    <p:sldId id="294" r:id="rId156"/>
    <p:sldId id="546" r:id="rId157"/>
    <p:sldId id="547" r:id="rId158"/>
    <p:sldId id="661" r:id="rId159"/>
    <p:sldId id="594" r:id="rId160"/>
    <p:sldId id="297" r:id="rId161"/>
    <p:sldId id="595" r:id="rId162"/>
    <p:sldId id="301" r:id="rId163"/>
    <p:sldId id="598" r:id="rId164"/>
    <p:sldId id="303" r:id="rId165"/>
    <p:sldId id="599" r:id="rId166"/>
    <p:sldId id="305" r:id="rId167"/>
    <p:sldId id="600" r:id="rId168"/>
    <p:sldId id="522" r:id="rId169"/>
    <p:sldId id="523" r:id="rId170"/>
    <p:sldId id="604" r:id="rId171"/>
    <p:sldId id="605" r:id="rId172"/>
    <p:sldId id="316" r:id="rId173"/>
    <p:sldId id="608" r:id="rId174"/>
    <p:sldId id="524" r:id="rId175"/>
    <p:sldId id="665" r:id="rId176"/>
    <p:sldId id="318" r:id="rId177"/>
    <p:sldId id="321" r:id="rId178"/>
    <p:sldId id="666" r:id="rId179"/>
    <p:sldId id="548" r:id="rId180"/>
    <p:sldId id="326" r:id="rId181"/>
    <p:sldId id="611" r:id="rId182"/>
    <p:sldId id="526" r:id="rId183"/>
    <p:sldId id="329" r:id="rId184"/>
    <p:sldId id="549" r:id="rId185"/>
    <p:sldId id="612" r:id="rId186"/>
    <p:sldId id="550" r:id="rId187"/>
    <p:sldId id="330" r:id="rId188"/>
    <p:sldId id="331" r:id="rId189"/>
    <p:sldId id="615" r:id="rId190"/>
    <p:sldId id="527" r:id="rId191"/>
    <p:sldId id="528" r:id="rId192"/>
    <p:sldId id="616" r:id="rId193"/>
    <p:sldId id="337" r:id="rId194"/>
    <p:sldId id="667" r:id="rId195"/>
    <p:sldId id="668" r:id="rId196"/>
    <p:sldId id="669" r:id="rId197"/>
    <p:sldId id="620" r:id="rId198"/>
    <p:sldId id="621" r:id="rId199"/>
    <p:sldId id="622" r:id="rId200"/>
    <p:sldId id="623" r:id="rId201"/>
    <p:sldId id="343" r:id="rId202"/>
    <p:sldId id="624" r:id="rId203"/>
    <p:sldId id="346" r:id="rId204"/>
    <p:sldId id="670" r:id="rId205"/>
    <p:sldId id="627" r:id="rId206"/>
    <p:sldId id="628" r:id="rId207"/>
    <p:sldId id="629" r:id="rId208"/>
    <p:sldId id="350" r:id="rId209"/>
    <p:sldId id="630" r:id="rId210"/>
    <p:sldId id="631" r:id="rId211"/>
    <p:sldId id="554" r:id="rId212"/>
    <p:sldId id="555" r:id="rId213"/>
    <p:sldId id="556" r:id="rId214"/>
    <p:sldId id="352" r:id="rId215"/>
    <p:sldId id="530" r:id="rId216"/>
    <p:sldId id="671" r:id="rId217"/>
    <p:sldId id="358" r:id="rId218"/>
    <p:sldId id="371" r:id="rId219"/>
    <p:sldId id="635" r:id="rId220"/>
    <p:sldId id="636" r:id="rId221"/>
    <p:sldId id="372" r:id="rId222"/>
    <p:sldId id="557" r:id="rId223"/>
    <p:sldId id="558" r:id="rId224"/>
    <p:sldId id="638" r:id="rId225"/>
    <p:sldId id="531" r:id="rId226"/>
    <p:sldId id="639" r:id="rId227"/>
    <p:sldId id="562" r:id="rId228"/>
  </p:sldIdLst>
  <p:sldSz cx="9144000" cy="6858000" type="screen4x3"/>
  <p:notesSz cx="12115800" cy="18973800"/>
  <p:custDataLst>
    <p:tags r:id="rId231"/>
  </p:custDataLst>
  <p:defaultTextStyle>
    <a:defPPr>
      <a:defRPr lang="en-US"/>
    </a:defPPr>
    <a:lvl1pPr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1pPr>
    <a:lvl2pPr marL="4572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2pPr>
    <a:lvl3pPr marL="9144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3pPr>
    <a:lvl4pPr marL="13716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4pPr>
    <a:lvl5pPr marL="18288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5pPr>
    <a:lvl6pPr marL="2286000" algn="l" defTabSz="457200" rtl="0" eaLnBrk="1" latinLnBrk="0" hangingPunct="1">
      <a:defRPr sz="2400" kern="1200">
        <a:solidFill>
          <a:schemeClr val="tx1"/>
        </a:solidFill>
        <a:latin typeface="Arial" pitchFamily="-108" charset="0"/>
        <a:ea typeface="Arial" pitchFamily="-108" charset="0"/>
        <a:cs typeface="Arial" pitchFamily="-108" charset="0"/>
      </a:defRPr>
    </a:lvl6pPr>
    <a:lvl7pPr marL="2743200" algn="l" defTabSz="457200" rtl="0" eaLnBrk="1" latinLnBrk="0" hangingPunct="1">
      <a:defRPr sz="2400" kern="1200">
        <a:solidFill>
          <a:schemeClr val="tx1"/>
        </a:solidFill>
        <a:latin typeface="Arial" pitchFamily="-108" charset="0"/>
        <a:ea typeface="Arial" pitchFamily="-108" charset="0"/>
        <a:cs typeface="Arial" pitchFamily="-108" charset="0"/>
      </a:defRPr>
    </a:lvl7pPr>
    <a:lvl8pPr marL="3200400" algn="l" defTabSz="457200" rtl="0" eaLnBrk="1" latinLnBrk="0" hangingPunct="1">
      <a:defRPr sz="2400" kern="1200">
        <a:solidFill>
          <a:schemeClr val="tx1"/>
        </a:solidFill>
        <a:latin typeface="Arial" pitchFamily="-108" charset="0"/>
        <a:ea typeface="Arial" pitchFamily="-108" charset="0"/>
        <a:cs typeface="Arial" pitchFamily="-108" charset="0"/>
      </a:defRPr>
    </a:lvl8pPr>
    <a:lvl9pPr marL="3657600" algn="l" defTabSz="457200" rtl="0" eaLnBrk="1" latinLnBrk="0" hangingPunct="1">
      <a:defRPr sz="2400" kern="1200">
        <a:solidFill>
          <a:schemeClr val="tx1"/>
        </a:solidFill>
        <a:latin typeface="Arial" pitchFamily="-108" charset="0"/>
        <a:ea typeface="Arial" pitchFamily="-108" charset="0"/>
        <a:cs typeface="Arial" pitchFamily="-108" charset="0"/>
      </a:defRPr>
    </a:lvl9pPr>
  </p:defaultTextStyle>
  <p:extLst>
    <p:ext uri="{EFAFB233-063F-42B5-8137-9DF3F51BA10A}">
      <p15:sldGuideLst xmlns:p15="http://schemas.microsoft.com/office/powerpoint/2012/main">
        <p15:guide id="3" orient="horz" pos="2160" userDrawn="1">
          <p15:clr>
            <a:srgbClr val="A4A3A4"/>
          </p15:clr>
        </p15:guide>
        <p15:guide id="8" pos="2875">
          <p15:clr>
            <a:srgbClr val="A4A3A4"/>
          </p15:clr>
        </p15:guide>
        <p15:guide id="9" orient="horz" pos="343">
          <p15:clr>
            <a:srgbClr val="A4A3A4"/>
          </p15:clr>
        </p15:guide>
        <p15:guide id="10" pos="250">
          <p15:clr>
            <a:srgbClr val="A4A3A4"/>
          </p15:clr>
        </p15:guide>
      </p15:sldGuideLst>
    </p:ext>
    <p:ext uri="{2D200454-40CA-4A62-9FC3-DE9A4176ACB9}">
      <p15:notesGuideLst xmlns:p15="http://schemas.microsoft.com/office/powerpoint/2012/main">
        <p15:guide id="1" orient="horz" pos="5976">
          <p15:clr>
            <a:srgbClr val="A4A3A4"/>
          </p15:clr>
        </p15:guide>
        <p15:guide id="2" pos="38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50"/>
    <a:srgbClr val="4B7278"/>
    <a:srgbClr val="58662E"/>
    <a:srgbClr val="F7F7F7"/>
    <a:srgbClr val="4473B8"/>
    <a:srgbClr val="85B0DE"/>
    <a:srgbClr val="008B5D"/>
    <a:srgbClr val="0078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77" autoAdjust="0"/>
    <p:restoredTop sz="92781" autoAdjust="0"/>
  </p:normalViewPr>
  <p:slideViewPr>
    <p:cSldViewPr snapToGrid="0">
      <p:cViewPr varScale="1">
        <p:scale>
          <a:sx n="72" d="100"/>
          <a:sy n="72" d="100"/>
        </p:scale>
        <p:origin x="948" y="66"/>
      </p:cViewPr>
      <p:guideLst>
        <p:guide orient="horz" pos="2160"/>
        <p:guide pos="2875"/>
        <p:guide orient="horz" pos="343"/>
        <p:guide pos="250"/>
      </p:guideLst>
    </p:cSldViewPr>
  </p:slideViewPr>
  <p:outlineViewPr>
    <p:cViewPr>
      <p:scale>
        <a:sx n="33" d="100"/>
        <a:sy n="33" d="100"/>
      </p:scale>
      <p:origin x="0" y="-1059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41" d="100"/>
          <a:sy n="41" d="100"/>
        </p:scale>
        <p:origin x="1788" y="84"/>
      </p:cViewPr>
      <p:guideLst>
        <p:guide orient="horz" pos="5976"/>
        <p:guide pos="3816"/>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Master" Target="slideMasters/slideMaster117.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Master" Target="slideMasters/slideMaster63.xml"/><Relationship Id="rId84" Type="http://schemas.openxmlformats.org/officeDocument/2006/relationships/slideMaster" Target="slideMasters/slideMaster84.xml"/><Relationship Id="rId138" Type="http://schemas.openxmlformats.org/officeDocument/2006/relationships/slide" Target="slides/slide14.xml"/><Relationship Id="rId159" Type="http://schemas.openxmlformats.org/officeDocument/2006/relationships/slide" Target="slides/slide35.xml"/><Relationship Id="rId170" Type="http://schemas.openxmlformats.org/officeDocument/2006/relationships/slide" Target="slides/slide46.xml"/><Relationship Id="rId191" Type="http://schemas.openxmlformats.org/officeDocument/2006/relationships/slide" Target="slides/slide67.xml"/><Relationship Id="rId205" Type="http://schemas.openxmlformats.org/officeDocument/2006/relationships/slide" Target="slides/slide81.xml"/><Relationship Id="rId226" Type="http://schemas.openxmlformats.org/officeDocument/2006/relationships/slide" Target="slides/slide102.xml"/><Relationship Id="rId107" Type="http://schemas.openxmlformats.org/officeDocument/2006/relationships/slideMaster" Target="slideMasters/slideMaster10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Master" Target="slideMasters/slideMaster74.xml"/><Relationship Id="rId128" Type="http://schemas.openxmlformats.org/officeDocument/2006/relationships/slide" Target="slides/slide4.xml"/><Relationship Id="rId149" Type="http://schemas.openxmlformats.org/officeDocument/2006/relationships/slide" Target="slides/slide25.xml"/><Relationship Id="rId5" Type="http://schemas.openxmlformats.org/officeDocument/2006/relationships/slideMaster" Target="slideMasters/slideMaster5.xml"/><Relationship Id="rId95" Type="http://schemas.openxmlformats.org/officeDocument/2006/relationships/slideMaster" Target="slideMasters/slideMaster95.xml"/><Relationship Id="rId160" Type="http://schemas.openxmlformats.org/officeDocument/2006/relationships/slide" Target="slides/slide36.xml"/><Relationship Id="rId181" Type="http://schemas.openxmlformats.org/officeDocument/2006/relationships/slide" Target="slides/slide57.xml"/><Relationship Id="rId216" Type="http://schemas.openxmlformats.org/officeDocument/2006/relationships/slide" Target="slides/slide92.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Master" Target="slideMasters/slideMaster64.xml"/><Relationship Id="rId118" Type="http://schemas.openxmlformats.org/officeDocument/2006/relationships/slideMaster" Target="slideMasters/slideMaster118.xml"/><Relationship Id="rId139" Type="http://schemas.openxmlformats.org/officeDocument/2006/relationships/slide" Target="slides/slide15.xml"/><Relationship Id="rId80" Type="http://schemas.openxmlformats.org/officeDocument/2006/relationships/slideMaster" Target="slideMasters/slideMaster80.xml"/><Relationship Id="rId85" Type="http://schemas.openxmlformats.org/officeDocument/2006/relationships/slideMaster" Target="slideMasters/slideMaster85.xml"/><Relationship Id="rId150" Type="http://schemas.openxmlformats.org/officeDocument/2006/relationships/slide" Target="slides/slide26.xml"/><Relationship Id="rId155" Type="http://schemas.openxmlformats.org/officeDocument/2006/relationships/slide" Target="slides/slide31.xml"/><Relationship Id="rId171" Type="http://schemas.openxmlformats.org/officeDocument/2006/relationships/slide" Target="slides/slide47.xml"/><Relationship Id="rId176" Type="http://schemas.openxmlformats.org/officeDocument/2006/relationships/slide" Target="slides/slide52.xml"/><Relationship Id="rId192" Type="http://schemas.openxmlformats.org/officeDocument/2006/relationships/slide" Target="slides/slide68.xml"/><Relationship Id="rId197" Type="http://schemas.openxmlformats.org/officeDocument/2006/relationships/slide" Target="slides/slide73.xml"/><Relationship Id="rId206" Type="http://schemas.openxmlformats.org/officeDocument/2006/relationships/slide" Target="slides/slide82.xml"/><Relationship Id="rId227" Type="http://schemas.openxmlformats.org/officeDocument/2006/relationships/slide" Target="slides/slide103.xml"/><Relationship Id="rId201" Type="http://schemas.openxmlformats.org/officeDocument/2006/relationships/slide" Target="slides/slide77.xml"/><Relationship Id="rId222" Type="http://schemas.openxmlformats.org/officeDocument/2006/relationships/slide" Target="slides/slide9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Master" Target="slideMasters/slideMaster103.xml"/><Relationship Id="rId108" Type="http://schemas.openxmlformats.org/officeDocument/2006/relationships/slideMaster" Target="slideMasters/slideMaster108.xml"/><Relationship Id="rId124" Type="http://schemas.openxmlformats.org/officeDocument/2006/relationships/slideMaster" Target="slideMasters/slideMaster124.xml"/><Relationship Id="rId129" Type="http://schemas.openxmlformats.org/officeDocument/2006/relationships/slide" Target="slides/slide5.xml"/><Relationship Id="rId54" Type="http://schemas.openxmlformats.org/officeDocument/2006/relationships/slideMaster" Target="slideMasters/slideMaster54.xml"/><Relationship Id="rId70" Type="http://schemas.openxmlformats.org/officeDocument/2006/relationships/slideMaster" Target="slideMasters/slideMaster70.xml"/><Relationship Id="rId75" Type="http://schemas.openxmlformats.org/officeDocument/2006/relationships/slideMaster" Target="slideMasters/slideMaster75.xml"/><Relationship Id="rId91" Type="http://schemas.openxmlformats.org/officeDocument/2006/relationships/slideMaster" Target="slideMasters/slideMaster91.xml"/><Relationship Id="rId96" Type="http://schemas.openxmlformats.org/officeDocument/2006/relationships/slideMaster" Target="slideMasters/slideMaster96.xml"/><Relationship Id="rId140" Type="http://schemas.openxmlformats.org/officeDocument/2006/relationships/slide" Target="slides/slide16.xml"/><Relationship Id="rId145" Type="http://schemas.openxmlformats.org/officeDocument/2006/relationships/slide" Target="slides/slide21.xml"/><Relationship Id="rId161" Type="http://schemas.openxmlformats.org/officeDocument/2006/relationships/slide" Target="slides/slide37.xml"/><Relationship Id="rId166" Type="http://schemas.openxmlformats.org/officeDocument/2006/relationships/slide" Target="slides/slide42.xml"/><Relationship Id="rId182" Type="http://schemas.openxmlformats.org/officeDocument/2006/relationships/slide" Target="slides/slide58.xml"/><Relationship Id="rId187" Type="http://schemas.openxmlformats.org/officeDocument/2006/relationships/slide" Target="slides/slide63.xml"/><Relationship Id="rId217"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88.xml"/><Relationship Id="rId233" Type="http://schemas.openxmlformats.org/officeDocument/2006/relationships/viewProps" Target="viewProps.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Master" Target="slideMasters/slideMaster114.xml"/><Relationship Id="rId119" Type="http://schemas.openxmlformats.org/officeDocument/2006/relationships/slideMaster" Target="slideMasters/slideMaster119.xml"/><Relationship Id="rId44" Type="http://schemas.openxmlformats.org/officeDocument/2006/relationships/slideMaster" Target="slideMasters/slideMaster44.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81" Type="http://schemas.openxmlformats.org/officeDocument/2006/relationships/slideMaster" Target="slideMasters/slideMaster81.xml"/><Relationship Id="rId86" Type="http://schemas.openxmlformats.org/officeDocument/2006/relationships/slideMaster" Target="slideMasters/slideMaster86.xml"/><Relationship Id="rId130" Type="http://schemas.openxmlformats.org/officeDocument/2006/relationships/slide" Target="slides/slide6.xml"/><Relationship Id="rId135" Type="http://schemas.openxmlformats.org/officeDocument/2006/relationships/slide" Target="slides/slide11.xml"/><Relationship Id="rId151" Type="http://schemas.openxmlformats.org/officeDocument/2006/relationships/slide" Target="slides/slide27.xml"/><Relationship Id="rId156" Type="http://schemas.openxmlformats.org/officeDocument/2006/relationships/slide" Target="slides/slide32.xml"/><Relationship Id="rId177" Type="http://schemas.openxmlformats.org/officeDocument/2006/relationships/slide" Target="slides/slide53.xml"/><Relationship Id="rId198" Type="http://schemas.openxmlformats.org/officeDocument/2006/relationships/slide" Target="slides/slide74.xml"/><Relationship Id="rId172" Type="http://schemas.openxmlformats.org/officeDocument/2006/relationships/slide" Target="slides/slide48.xml"/><Relationship Id="rId193" Type="http://schemas.openxmlformats.org/officeDocument/2006/relationships/slide" Target="slides/slide69.xml"/><Relationship Id="rId202" Type="http://schemas.openxmlformats.org/officeDocument/2006/relationships/slide" Target="slides/slide78.xml"/><Relationship Id="rId207" Type="http://schemas.openxmlformats.org/officeDocument/2006/relationships/slide" Target="slides/slide83.xml"/><Relationship Id="rId223" Type="http://schemas.openxmlformats.org/officeDocument/2006/relationships/slide" Target="slides/slide99.xml"/><Relationship Id="rId228" Type="http://schemas.openxmlformats.org/officeDocument/2006/relationships/slide" Target="slides/slide104.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Master" Target="slideMasters/slideMaster10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Master" Target="slideMasters/slideMaster97.xml"/><Relationship Id="rId104" Type="http://schemas.openxmlformats.org/officeDocument/2006/relationships/slideMaster" Target="slideMasters/slideMaster104.xml"/><Relationship Id="rId120" Type="http://schemas.openxmlformats.org/officeDocument/2006/relationships/slideMaster" Target="slideMasters/slideMaster120.xml"/><Relationship Id="rId125" Type="http://schemas.openxmlformats.org/officeDocument/2006/relationships/slide" Target="slides/slide1.xml"/><Relationship Id="rId141" Type="http://schemas.openxmlformats.org/officeDocument/2006/relationships/slide" Target="slides/slide17.xml"/><Relationship Id="rId146" Type="http://schemas.openxmlformats.org/officeDocument/2006/relationships/slide" Target="slides/slide22.xml"/><Relationship Id="rId167" Type="http://schemas.openxmlformats.org/officeDocument/2006/relationships/slide" Target="slides/slide43.xml"/><Relationship Id="rId188"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Master" Target="slideMasters/slideMaster71.xml"/><Relationship Id="rId92" Type="http://schemas.openxmlformats.org/officeDocument/2006/relationships/slideMaster" Target="slideMasters/slideMaster92.xml"/><Relationship Id="rId162" Type="http://schemas.openxmlformats.org/officeDocument/2006/relationships/slide" Target="slides/slide38.xml"/><Relationship Id="rId183" Type="http://schemas.openxmlformats.org/officeDocument/2006/relationships/slide" Target="slides/slide59.xml"/><Relationship Id="rId213" Type="http://schemas.openxmlformats.org/officeDocument/2006/relationships/slide" Target="slides/slide89.xml"/><Relationship Id="rId218" Type="http://schemas.openxmlformats.org/officeDocument/2006/relationships/slide" Target="slides/slide94.xml"/><Relationship Id="rId234"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Master" Target="slideMasters/slideMaster110.xml"/><Relationship Id="rId115" Type="http://schemas.openxmlformats.org/officeDocument/2006/relationships/slideMaster" Target="slideMasters/slideMaster115.xml"/><Relationship Id="rId131" Type="http://schemas.openxmlformats.org/officeDocument/2006/relationships/slide" Target="slides/slide7.xml"/><Relationship Id="rId136" Type="http://schemas.openxmlformats.org/officeDocument/2006/relationships/slide" Target="slides/slide12.xml"/><Relationship Id="rId157" Type="http://schemas.openxmlformats.org/officeDocument/2006/relationships/slide" Target="slides/slide33.xml"/><Relationship Id="rId178" Type="http://schemas.openxmlformats.org/officeDocument/2006/relationships/slide" Target="slides/slide54.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52" Type="http://schemas.openxmlformats.org/officeDocument/2006/relationships/slide" Target="slides/slide28.xml"/><Relationship Id="rId173" Type="http://schemas.openxmlformats.org/officeDocument/2006/relationships/slide" Target="slides/slide49.xml"/><Relationship Id="rId194" Type="http://schemas.openxmlformats.org/officeDocument/2006/relationships/slide" Target="slides/slide70.xml"/><Relationship Id="rId199" Type="http://schemas.openxmlformats.org/officeDocument/2006/relationships/slide" Target="slides/slide75.xml"/><Relationship Id="rId203" Type="http://schemas.openxmlformats.org/officeDocument/2006/relationships/slide" Target="slides/slide79.xml"/><Relationship Id="rId208" Type="http://schemas.openxmlformats.org/officeDocument/2006/relationships/slide" Target="slides/slide84.xml"/><Relationship Id="rId229" Type="http://schemas.openxmlformats.org/officeDocument/2006/relationships/notesMaster" Target="notesMasters/notesMaster1.xml"/><Relationship Id="rId19" Type="http://schemas.openxmlformats.org/officeDocument/2006/relationships/slideMaster" Target="slideMasters/slideMaster19.xml"/><Relationship Id="rId224" Type="http://schemas.openxmlformats.org/officeDocument/2006/relationships/slide" Target="slides/slide100.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Master" Target="slideMasters/slideMaster100.xml"/><Relationship Id="rId105" Type="http://schemas.openxmlformats.org/officeDocument/2006/relationships/slideMaster" Target="slideMasters/slideMaster105.xml"/><Relationship Id="rId126" Type="http://schemas.openxmlformats.org/officeDocument/2006/relationships/slide" Target="slides/slide2.xml"/><Relationship Id="rId147" Type="http://schemas.openxmlformats.org/officeDocument/2006/relationships/slide" Target="slides/slide23.xml"/><Relationship Id="rId168" Type="http://schemas.openxmlformats.org/officeDocument/2006/relationships/slide" Target="slides/slide44.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Master" Target="slideMasters/slideMaster93.xml"/><Relationship Id="rId98" Type="http://schemas.openxmlformats.org/officeDocument/2006/relationships/slideMaster" Target="slideMasters/slideMaster98.xml"/><Relationship Id="rId121" Type="http://schemas.openxmlformats.org/officeDocument/2006/relationships/slideMaster" Target="slideMasters/slideMaster121.xml"/><Relationship Id="rId142" Type="http://schemas.openxmlformats.org/officeDocument/2006/relationships/slide" Target="slides/slide18.xml"/><Relationship Id="rId163" Type="http://schemas.openxmlformats.org/officeDocument/2006/relationships/slide" Target="slides/slide39.xml"/><Relationship Id="rId184" Type="http://schemas.openxmlformats.org/officeDocument/2006/relationships/slide" Target="slides/slide60.xml"/><Relationship Id="rId189" Type="http://schemas.openxmlformats.org/officeDocument/2006/relationships/slide" Target="slides/slide65.xml"/><Relationship Id="rId219" Type="http://schemas.openxmlformats.org/officeDocument/2006/relationships/slide" Target="slides/slide95.xml"/><Relationship Id="rId3" Type="http://schemas.openxmlformats.org/officeDocument/2006/relationships/slideMaster" Target="slideMasters/slideMaster3.xml"/><Relationship Id="rId214" Type="http://schemas.openxmlformats.org/officeDocument/2006/relationships/slide" Target="slides/slide90.xml"/><Relationship Id="rId230" Type="http://schemas.openxmlformats.org/officeDocument/2006/relationships/handoutMaster" Target="handoutMasters/handoutMaster1.xml"/><Relationship Id="rId235" Type="http://schemas.openxmlformats.org/officeDocument/2006/relationships/tableStyles" Target="tableStyles.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slideMaster" Target="slideMasters/slideMaster116.xml"/><Relationship Id="rId137" Type="http://schemas.openxmlformats.org/officeDocument/2006/relationships/slide" Target="slides/slide13.xml"/><Relationship Id="rId158" Type="http://schemas.openxmlformats.org/officeDocument/2006/relationships/slide" Target="slides/slide34.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88" Type="http://schemas.openxmlformats.org/officeDocument/2006/relationships/slideMaster" Target="slideMasters/slideMaster88.xml"/><Relationship Id="rId111" Type="http://schemas.openxmlformats.org/officeDocument/2006/relationships/slideMaster" Target="slideMasters/slideMaster111.xml"/><Relationship Id="rId132" Type="http://schemas.openxmlformats.org/officeDocument/2006/relationships/slide" Target="slides/slide8.xml"/><Relationship Id="rId153" Type="http://schemas.openxmlformats.org/officeDocument/2006/relationships/slide" Target="slides/slide29.xml"/><Relationship Id="rId174" Type="http://schemas.openxmlformats.org/officeDocument/2006/relationships/slide" Target="slides/slide50.xml"/><Relationship Id="rId179" Type="http://schemas.openxmlformats.org/officeDocument/2006/relationships/slide" Target="slides/slide55.xml"/><Relationship Id="rId195" Type="http://schemas.openxmlformats.org/officeDocument/2006/relationships/slide" Target="slides/slide71.xml"/><Relationship Id="rId209" Type="http://schemas.openxmlformats.org/officeDocument/2006/relationships/slide" Target="slides/slide85.xml"/><Relationship Id="rId190" Type="http://schemas.openxmlformats.org/officeDocument/2006/relationships/slide" Target="slides/slide66.xml"/><Relationship Id="rId204" Type="http://schemas.openxmlformats.org/officeDocument/2006/relationships/slide" Target="slides/slide80.xml"/><Relationship Id="rId220" Type="http://schemas.openxmlformats.org/officeDocument/2006/relationships/slide" Target="slides/slide96.xml"/><Relationship Id="rId225" Type="http://schemas.openxmlformats.org/officeDocument/2006/relationships/slide" Target="slides/slide10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Master" Target="slideMasters/slideMaster106.xml"/><Relationship Id="rId127" Type="http://schemas.openxmlformats.org/officeDocument/2006/relationships/slide" Target="slides/slide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78" Type="http://schemas.openxmlformats.org/officeDocument/2006/relationships/slideMaster" Target="slideMasters/slideMaster78.xml"/><Relationship Id="rId94" Type="http://schemas.openxmlformats.org/officeDocument/2006/relationships/slideMaster" Target="slideMasters/slideMaster94.xml"/><Relationship Id="rId99" Type="http://schemas.openxmlformats.org/officeDocument/2006/relationships/slideMaster" Target="slideMasters/slideMaster99.xml"/><Relationship Id="rId101" Type="http://schemas.openxmlformats.org/officeDocument/2006/relationships/slideMaster" Target="slideMasters/slideMaster101.xml"/><Relationship Id="rId122" Type="http://schemas.openxmlformats.org/officeDocument/2006/relationships/slideMaster" Target="slideMasters/slideMaster122.xml"/><Relationship Id="rId143" Type="http://schemas.openxmlformats.org/officeDocument/2006/relationships/slide" Target="slides/slide19.xml"/><Relationship Id="rId148" Type="http://schemas.openxmlformats.org/officeDocument/2006/relationships/slide" Target="slides/slide24.xml"/><Relationship Id="rId164" Type="http://schemas.openxmlformats.org/officeDocument/2006/relationships/slide" Target="slides/slide40.xml"/><Relationship Id="rId169" Type="http://schemas.openxmlformats.org/officeDocument/2006/relationships/slide" Target="slides/slide45.xml"/><Relationship Id="rId18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56.xml"/><Relationship Id="rId210" Type="http://schemas.openxmlformats.org/officeDocument/2006/relationships/slide" Target="slides/slide86.xml"/><Relationship Id="rId215" Type="http://schemas.openxmlformats.org/officeDocument/2006/relationships/slide" Target="slides/slide91.xml"/><Relationship Id="rId26" Type="http://schemas.openxmlformats.org/officeDocument/2006/relationships/slideMaster" Target="slideMasters/slideMaster26.xml"/><Relationship Id="rId231" Type="http://schemas.openxmlformats.org/officeDocument/2006/relationships/tags" Target="tags/tag1.xml"/><Relationship Id="rId47" Type="http://schemas.openxmlformats.org/officeDocument/2006/relationships/slideMaster" Target="slideMasters/slideMaster47.xml"/><Relationship Id="rId68" Type="http://schemas.openxmlformats.org/officeDocument/2006/relationships/slideMaster" Target="slideMasters/slideMaster68.xml"/><Relationship Id="rId89" Type="http://schemas.openxmlformats.org/officeDocument/2006/relationships/slideMaster" Target="slideMasters/slideMaster89.xml"/><Relationship Id="rId112" Type="http://schemas.openxmlformats.org/officeDocument/2006/relationships/slideMaster" Target="slideMasters/slideMaster112.xml"/><Relationship Id="rId133" Type="http://schemas.openxmlformats.org/officeDocument/2006/relationships/slide" Target="slides/slide9.xml"/><Relationship Id="rId154" Type="http://schemas.openxmlformats.org/officeDocument/2006/relationships/slide" Target="slides/slide30.xml"/><Relationship Id="rId175" Type="http://schemas.openxmlformats.org/officeDocument/2006/relationships/slide" Target="slides/slide51.xml"/><Relationship Id="rId196" Type="http://schemas.openxmlformats.org/officeDocument/2006/relationships/slide" Target="slides/slide72.xml"/><Relationship Id="rId200" Type="http://schemas.openxmlformats.org/officeDocument/2006/relationships/slide" Target="slides/slide76.xml"/><Relationship Id="rId16" Type="http://schemas.openxmlformats.org/officeDocument/2006/relationships/slideMaster" Target="slideMasters/slideMaster16.xml"/><Relationship Id="rId221" Type="http://schemas.openxmlformats.org/officeDocument/2006/relationships/slide" Target="slides/slide97.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Master" Target="slideMasters/slideMaster79.xml"/><Relationship Id="rId102" Type="http://schemas.openxmlformats.org/officeDocument/2006/relationships/slideMaster" Target="slideMasters/slideMaster102.xml"/><Relationship Id="rId123" Type="http://schemas.openxmlformats.org/officeDocument/2006/relationships/slideMaster" Target="slideMasters/slideMaster123.xml"/><Relationship Id="rId144" Type="http://schemas.openxmlformats.org/officeDocument/2006/relationships/slide" Target="slides/slide20.xml"/><Relationship Id="rId90" Type="http://schemas.openxmlformats.org/officeDocument/2006/relationships/slideMaster" Target="slideMasters/slideMaster90.xml"/><Relationship Id="rId165" Type="http://schemas.openxmlformats.org/officeDocument/2006/relationships/slide" Target="slides/slide41.xml"/><Relationship Id="rId186" Type="http://schemas.openxmlformats.org/officeDocument/2006/relationships/slide" Target="slides/slide62.xml"/><Relationship Id="rId211" Type="http://schemas.openxmlformats.org/officeDocument/2006/relationships/slide" Target="slides/slide87.xml"/><Relationship Id="rId232" Type="http://schemas.openxmlformats.org/officeDocument/2006/relationships/presProps" Target="presProps.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Master" Target="slideMasters/slideMaster69.xml"/><Relationship Id="rId113" Type="http://schemas.openxmlformats.org/officeDocument/2006/relationships/slideMaster" Target="slideMasters/slideMaster113.xml"/><Relationship Id="rId13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2850" name="Rectangle 2"/>
          <p:cNvSpPr>
            <a:spLocks noGrp="1" noChangeArrowheads="1"/>
          </p:cNvSpPr>
          <p:nvPr>
            <p:ph type="hdr" sz="quarter"/>
          </p:nvPr>
        </p:nvSpPr>
        <p:spPr bwMode="auto">
          <a:xfrm>
            <a:off x="0" y="0"/>
            <a:ext cx="5249863"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l" defTabSz="1528763" eaLnBrk="0" hangingPunct="0">
              <a:defRPr sz="2000">
                <a:latin typeface="Times New Roman" charset="0"/>
                <a:ea typeface="+mn-ea"/>
                <a:cs typeface="+mn-cs"/>
              </a:defRPr>
            </a:lvl1pPr>
          </a:lstStyle>
          <a:p>
            <a:pPr>
              <a:defRPr/>
            </a:pPr>
            <a:endParaRPr lang="en-US" dirty="0"/>
          </a:p>
        </p:txBody>
      </p:sp>
      <p:sp>
        <p:nvSpPr>
          <p:cNvPr id="462851" name="Rectangle 3"/>
          <p:cNvSpPr>
            <a:spLocks noGrp="1" noChangeArrowheads="1"/>
          </p:cNvSpPr>
          <p:nvPr>
            <p:ph type="dt" sz="quarter" idx="1"/>
          </p:nvPr>
        </p:nvSpPr>
        <p:spPr bwMode="auto">
          <a:xfrm>
            <a:off x="6862763" y="0"/>
            <a:ext cx="5248275"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r" defTabSz="1528763" eaLnBrk="0" hangingPunct="0">
              <a:defRPr sz="2000">
                <a:latin typeface="Times New Roman" charset="0"/>
                <a:ea typeface="+mn-ea"/>
                <a:cs typeface="+mn-cs"/>
              </a:defRPr>
            </a:lvl1pPr>
          </a:lstStyle>
          <a:p>
            <a:pPr>
              <a:defRPr/>
            </a:pPr>
            <a:endParaRPr lang="en-US" dirty="0"/>
          </a:p>
        </p:txBody>
      </p:sp>
      <p:sp>
        <p:nvSpPr>
          <p:cNvPr id="462852" name="Rectangle 4"/>
          <p:cNvSpPr>
            <a:spLocks noGrp="1" noChangeArrowheads="1"/>
          </p:cNvSpPr>
          <p:nvPr>
            <p:ph type="ftr" sz="quarter" idx="2"/>
          </p:nvPr>
        </p:nvSpPr>
        <p:spPr bwMode="auto">
          <a:xfrm>
            <a:off x="0" y="18019713"/>
            <a:ext cx="5249863" cy="949325"/>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l" defTabSz="1528763" eaLnBrk="0" hangingPunct="0">
              <a:defRPr sz="2000">
                <a:latin typeface="Times New Roman" charset="0"/>
                <a:ea typeface="+mn-ea"/>
                <a:cs typeface="+mn-cs"/>
              </a:defRPr>
            </a:lvl1pPr>
          </a:lstStyle>
          <a:p>
            <a:pPr>
              <a:defRPr/>
            </a:pPr>
            <a:endParaRPr lang="en-US" dirty="0"/>
          </a:p>
        </p:txBody>
      </p:sp>
      <p:sp>
        <p:nvSpPr>
          <p:cNvPr id="462853" name="Rectangle 5"/>
          <p:cNvSpPr>
            <a:spLocks noGrp="1" noChangeArrowheads="1"/>
          </p:cNvSpPr>
          <p:nvPr>
            <p:ph type="sldNum" sz="quarter" idx="3"/>
          </p:nvPr>
        </p:nvSpPr>
        <p:spPr bwMode="auto">
          <a:xfrm>
            <a:off x="6862763" y="18019713"/>
            <a:ext cx="5248275" cy="949325"/>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r" defTabSz="1528763" eaLnBrk="0" hangingPunct="0">
              <a:defRPr sz="2000">
                <a:latin typeface="Times New Roman" pitchFamily="-108" charset="0"/>
              </a:defRPr>
            </a:lvl1pPr>
          </a:lstStyle>
          <a:p>
            <a:fld id="{54F0AA84-3912-CF48-A459-9DA927CCDD04}" type="slidenum">
              <a:rPr lang="en-US"/>
              <a:pPr/>
              <a:t>‹#›</a:t>
            </a:fld>
            <a:endParaRPr lang="en-US" dirty="0"/>
          </a:p>
        </p:txBody>
      </p:sp>
    </p:spTree>
    <p:extLst>
      <p:ext uri="{BB962C8B-B14F-4D97-AF65-F5344CB8AC3E}">
        <p14:creationId xmlns:p14="http://schemas.microsoft.com/office/powerpoint/2010/main" val="3696303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1634" name="Rectangle 2"/>
          <p:cNvSpPr>
            <a:spLocks noGrp="1" noChangeArrowheads="1"/>
          </p:cNvSpPr>
          <p:nvPr>
            <p:ph type="hdr" sz="quarter"/>
          </p:nvPr>
        </p:nvSpPr>
        <p:spPr bwMode="auto">
          <a:xfrm>
            <a:off x="0" y="0"/>
            <a:ext cx="5249863"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l" defTabSz="1528763" eaLnBrk="0" hangingPunct="0">
              <a:defRPr sz="2000">
                <a:latin typeface="Arial" charset="0"/>
                <a:ea typeface="+mn-ea"/>
                <a:cs typeface="+mn-cs"/>
              </a:defRPr>
            </a:lvl1pPr>
          </a:lstStyle>
          <a:p>
            <a:pPr>
              <a:defRPr/>
            </a:pPr>
            <a:endParaRPr lang="en-US" dirty="0"/>
          </a:p>
        </p:txBody>
      </p:sp>
      <p:sp>
        <p:nvSpPr>
          <p:cNvPr id="581635" name="Rectangle 3"/>
          <p:cNvSpPr>
            <a:spLocks noGrp="1" noChangeArrowheads="1"/>
          </p:cNvSpPr>
          <p:nvPr>
            <p:ph type="dt" idx="1"/>
          </p:nvPr>
        </p:nvSpPr>
        <p:spPr bwMode="auto">
          <a:xfrm>
            <a:off x="6865938" y="0"/>
            <a:ext cx="5249862"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r" defTabSz="1528763" eaLnBrk="0" hangingPunct="0">
              <a:defRPr sz="2000">
                <a:latin typeface="Arial" charset="0"/>
                <a:ea typeface="+mn-ea"/>
                <a:cs typeface="+mn-cs"/>
              </a:defRPr>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1314450" y="1423988"/>
            <a:ext cx="9486900" cy="7115175"/>
          </a:xfrm>
          <a:prstGeom prst="rect">
            <a:avLst/>
          </a:prstGeom>
          <a:noFill/>
          <a:ln w="9525">
            <a:solidFill>
              <a:srgbClr val="000000"/>
            </a:solidFill>
            <a:miter lim="800000"/>
            <a:headEnd/>
            <a:tailEnd/>
          </a:ln>
        </p:spPr>
      </p:sp>
      <p:sp>
        <p:nvSpPr>
          <p:cNvPr id="581637" name="Rectangle 5"/>
          <p:cNvSpPr>
            <a:spLocks noGrp="1" noChangeArrowheads="1"/>
          </p:cNvSpPr>
          <p:nvPr>
            <p:ph type="body" sz="quarter" idx="3"/>
          </p:nvPr>
        </p:nvSpPr>
        <p:spPr bwMode="auto">
          <a:xfrm>
            <a:off x="1614488" y="9013825"/>
            <a:ext cx="8886825" cy="853598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81638" name="Rectangle 6"/>
          <p:cNvSpPr>
            <a:spLocks noGrp="1" noChangeArrowheads="1"/>
          </p:cNvSpPr>
          <p:nvPr>
            <p:ph type="ftr" sz="quarter" idx="4"/>
          </p:nvPr>
        </p:nvSpPr>
        <p:spPr bwMode="auto">
          <a:xfrm>
            <a:off x="0" y="18026063"/>
            <a:ext cx="5249863" cy="947737"/>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l" defTabSz="1528763" eaLnBrk="0" hangingPunct="0">
              <a:defRPr sz="2000">
                <a:latin typeface="Arial" charset="0"/>
                <a:ea typeface="+mn-ea"/>
                <a:cs typeface="+mn-cs"/>
              </a:defRPr>
            </a:lvl1pPr>
          </a:lstStyle>
          <a:p>
            <a:pPr>
              <a:defRPr/>
            </a:pPr>
            <a:endParaRPr lang="en-US" dirty="0"/>
          </a:p>
        </p:txBody>
      </p:sp>
      <p:sp>
        <p:nvSpPr>
          <p:cNvPr id="581639" name="Rectangle 7"/>
          <p:cNvSpPr>
            <a:spLocks noGrp="1" noChangeArrowheads="1"/>
          </p:cNvSpPr>
          <p:nvPr>
            <p:ph type="sldNum" sz="quarter" idx="5"/>
          </p:nvPr>
        </p:nvSpPr>
        <p:spPr bwMode="auto">
          <a:xfrm>
            <a:off x="6865938" y="18026063"/>
            <a:ext cx="5249862" cy="947737"/>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r" defTabSz="1528763" eaLnBrk="0" hangingPunct="0">
              <a:defRPr sz="2000"/>
            </a:lvl1pPr>
          </a:lstStyle>
          <a:p>
            <a:fld id="{0C7FB376-6D4D-0D44-AB52-EE9AB3021FE0}" type="slidenum">
              <a:rPr lang="en-US"/>
              <a:pPr/>
              <a:t>‹#›</a:t>
            </a:fld>
            <a:endParaRPr lang="en-US" dirty="0"/>
          </a:p>
        </p:txBody>
      </p:sp>
    </p:spTree>
    <p:extLst>
      <p:ext uri="{BB962C8B-B14F-4D97-AF65-F5344CB8AC3E}">
        <p14:creationId xmlns:p14="http://schemas.microsoft.com/office/powerpoint/2010/main" val="3125775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pitchFamily="-108" charset="-128"/>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defTabSz="793750">
              <a:defRPr sz="2400">
                <a:solidFill>
                  <a:schemeClr val="tx1"/>
                </a:solidFill>
                <a:latin typeface="Arial" panose="020B0604020202020204" pitchFamily="34" charset="0"/>
                <a:cs typeface="Arial" panose="020B0604020202020204" pitchFamily="34" charset="0"/>
              </a:defRPr>
            </a:lvl1pPr>
            <a:lvl2pPr marL="742950" indent="-285750" defTabSz="793750">
              <a:defRPr sz="2400">
                <a:solidFill>
                  <a:schemeClr val="tx1"/>
                </a:solidFill>
                <a:latin typeface="Arial" panose="020B0604020202020204" pitchFamily="34" charset="0"/>
                <a:cs typeface="Arial" panose="020B0604020202020204" pitchFamily="34" charset="0"/>
              </a:defRPr>
            </a:lvl2pPr>
            <a:lvl3pPr marL="1143000" indent="-228600" defTabSz="793750">
              <a:defRPr sz="2400">
                <a:solidFill>
                  <a:schemeClr val="tx1"/>
                </a:solidFill>
                <a:latin typeface="Arial" panose="020B0604020202020204" pitchFamily="34" charset="0"/>
                <a:cs typeface="Arial" panose="020B0604020202020204" pitchFamily="34" charset="0"/>
              </a:defRPr>
            </a:lvl3pPr>
            <a:lvl4pPr marL="1600200" indent="-228600" defTabSz="793750">
              <a:defRPr sz="2400">
                <a:solidFill>
                  <a:schemeClr val="tx1"/>
                </a:solidFill>
                <a:latin typeface="Arial" panose="020B0604020202020204" pitchFamily="34" charset="0"/>
                <a:cs typeface="Arial" panose="020B0604020202020204" pitchFamily="34" charset="0"/>
              </a:defRPr>
            </a:lvl4pPr>
            <a:lvl5pPr marL="2057400" indent="-228600" defTabSz="793750">
              <a:defRPr sz="2400">
                <a:solidFill>
                  <a:schemeClr val="tx1"/>
                </a:solidFill>
                <a:latin typeface="Arial" panose="020B0604020202020204" pitchFamily="34" charset="0"/>
                <a:cs typeface="Arial" panose="020B0604020202020204" pitchFamily="34" charset="0"/>
              </a:defRPr>
            </a:lvl5pPr>
            <a:lvl6pPr marL="25146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E4B1C65-EC1F-4AF2-AFC3-54A60B2E8C19}" type="slidenum">
              <a:rPr lang="en-US" altLang="en-US" sz="1200">
                <a:solidFill>
                  <a:srgbClr val="000000"/>
                </a:solidFill>
                <a:latin typeface="Times" panose="02020603050405020304" pitchFamily="18" charset="0"/>
                <a:ea typeface="ＭＳ Ｐゴシック" panose="020B0600070205080204" pitchFamily="34" charset="-128"/>
              </a:rPr>
              <a:pPr/>
              <a:t>1</a:t>
            </a:fld>
            <a:endParaRPr lang="en-US" altLang="en-US" sz="1200">
              <a:solidFill>
                <a:srgbClr val="000000"/>
              </a:solidFill>
              <a:latin typeface="Times" panose="02020603050405020304" pitchFamily="18" charset="0"/>
              <a:ea typeface="ＭＳ Ｐゴシック" panose="020B0600070205080204" pitchFamily="34" charset="-128"/>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997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xfrm>
            <a:off x="1314450" y="1422400"/>
            <a:ext cx="9486900" cy="7115175"/>
          </a:xfrm>
          <a:solidFill>
            <a:srgbClr val="FFFFFF"/>
          </a:solidFill>
          <a:ln/>
        </p:spPr>
      </p:sp>
      <p:sp>
        <p:nvSpPr>
          <p:cNvPr id="176131" name="Rectangle 3"/>
          <p:cNvSpPr>
            <a:spLocks noGrp="1" noChangeArrowheads="1"/>
          </p:cNvSpPr>
          <p:nvPr>
            <p:ph type="body" idx="1"/>
          </p:nvPr>
        </p:nvSpPr>
        <p:spPr>
          <a:xfrm>
            <a:off x="1616075" y="9012238"/>
            <a:ext cx="8883650" cy="8539162"/>
          </a:xfrm>
          <a:solidFill>
            <a:srgbClr val="FFFFFF"/>
          </a:solidFill>
          <a:ln>
            <a:solidFill>
              <a:srgbClr val="000000"/>
            </a:solidFill>
          </a:ln>
        </p:spPr>
        <p:txBody>
          <a:bodyPr lIns="177650" tIns="88825" rIns="177650" bIns="88825"/>
          <a:lstStyle/>
          <a:p>
            <a:r>
              <a:rPr lang="en-US" altLang="zh-CN" smtClean="0">
                <a:latin typeface="Times New Roman" panose="02020603050405020304" pitchFamily="18" charset="0"/>
              </a:rPr>
              <a:t>Figure 28.20 </a:t>
            </a:r>
            <a:r>
              <a:rPr lang="en-US" altLang="zh-CN" smtClean="0">
                <a:solidFill>
                  <a:srgbClr val="000000"/>
                </a:solidFill>
                <a:latin typeface="Times New Roman" panose="02020603050405020304" pitchFamily="18" charset="0"/>
              </a:rPr>
              <a:t>The structure of a flower</a:t>
            </a:r>
          </a:p>
        </p:txBody>
      </p:sp>
    </p:spTree>
    <p:extLst>
      <p:ext uri="{BB962C8B-B14F-4D97-AF65-F5344CB8AC3E}">
        <p14:creationId xmlns:p14="http://schemas.microsoft.com/office/powerpoint/2010/main" val="6669056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7E78A517-7483-B441-89D9-A7028574584B}" type="slidenum">
              <a:rPr lang="en-US" sz="2300"/>
              <a:pPr algn="r" defTabSz="1776413" eaLnBrk="0" hangingPunct="0"/>
              <a:t>100</a:t>
            </a:fld>
            <a:endParaRPr lang="en-US" sz="2300" dirty="0"/>
          </a:p>
        </p:txBody>
      </p:sp>
      <p:sp>
        <p:nvSpPr>
          <p:cNvPr id="2426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426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9066867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101</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9.26</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 test for red-green colorblindness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7E78A517-7483-B441-89D9-A7028574584B}" type="slidenum">
              <a:rPr lang="en-US" sz="2300"/>
              <a:pPr algn="r" defTabSz="1776413" eaLnBrk="0" hangingPunct="0"/>
              <a:t>102</a:t>
            </a:fld>
            <a:endParaRPr lang="en-US" sz="2300" dirty="0"/>
          </a:p>
        </p:txBody>
      </p:sp>
      <p:sp>
        <p:nvSpPr>
          <p:cNvPr id="2426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426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8941553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103</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9.27</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Inheritance of colorblindness, a sex-linked recessive trait</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7E78A517-7483-B441-89D9-A7028574584B}" type="slidenum">
              <a:rPr lang="en-US" sz="2300"/>
              <a:pPr algn="r" defTabSz="1776413" eaLnBrk="0" hangingPunct="0"/>
              <a:t>104</a:t>
            </a:fld>
            <a:endParaRPr lang="en-US" sz="2300" dirty="0"/>
          </a:p>
        </p:txBody>
      </p:sp>
      <p:sp>
        <p:nvSpPr>
          <p:cNvPr id="2426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426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379101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11</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9.3-s3</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Mendel’s technique for cross-fertilizing pea plants (step 3)</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DA38148-D62D-074E-8DEF-21CF2CD0A532}" type="slidenum">
              <a:rPr lang="en-US" sz="2300"/>
              <a:pPr algn="r" defTabSz="1776413" eaLnBrk="0" hangingPunct="0"/>
              <a:t>12</a:t>
            </a:fld>
            <a:endParaRPr lang="en-US" sz="2300" dirty="0"/>
          </a:p>
        </p:txBody>
      </p:sp>
      <p:sp>
        <p:nvSpPr>
          <p:cNvPr id="2969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970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571202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DA38148-D62D-074E-8DEF-21CF2CD0A532}" type="slidenum">
              <a:rPr lang="en-US" sz="2300"/>
              <a:pPr algn="r" defTabSz="1776413" eaLnBrk="0" hangingPunct="0"/>
              <a:t>13</a:t>
            </a:fld>
            <a:endParaRPr lang="en-US" sz="2300" dirty="0"/>
          </a:p>
        </p:txBody>
      </p:sp>
      <p:sp>
        <p:nvSpPr>
          <p:cNvPr id="2969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970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43471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44035"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730995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15</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9.4</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The seven characters of pea plants studied by Mendel</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16</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9.4-1</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The seven characters of pea plants studied by Mendel (part 1: pea plant photo)</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B9973C1-8BF5-1A40-BAC3-E4BC4848E33E}" type="slidenum">
              <a:rPr lang="en-US" sz="2300"/>
              <a:pPr algn="r" defTabSz="1776413" eaLnBrk="0" hangingPunct="0"/>
              <a:t>17</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10818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18</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9.5-s3</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Mendel’s cross tracking one character (flower color) (step 3)</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B9973C1-8BF5-1A40-BAC3-E4BC4848E33E}" type="slidenum">
              <a:rPr lang="en-US" sz="2300"/>
              <a:pPr algn="r" defTabSz="1776413" eaLnBrk="0" hangingPunct="0"/>
              <a:t>19</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033743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EB4F3BB-55A7-674D-8E5D-54422FA26A12}" type="slidenum">
              <a:rPr lang="en-US" sz="2300"/>
              <a:pPr algn="r" defTabSz="1776413" eaLnBrk="0" hangingPunct="0"/>
              <a:t>2</a:t>
            </a:fld>
            <a:endParaRPr lang="en-US" sz="2300" dirty="0"/>
          </a:p>
        </p:txBody>
      </p:sp>
      <p:sp>
        <p:nvSpPr>
          <p:cNvPr id="2150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358805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B9973C1-8BF5-1A40-BAC3-E4BC4848E33E}" type="slidenum">
              <a:rPr lang="en-US" sz="2300"/>
              <a:pPr algn="r" defTabSz="1776413" eaLnBrk="0" hangingPunct="0"/>
              <a:t>20</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215588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B9973C1-8BF5-1A40-BAC3-E4BC4848E33E}" type="slidenum">
              <a:rPr lang="en-US" sz="2300"/>
              <a:pPr algn="r" defTabSz="1776413" eaLnBrk="0" hangingPunct="0"/>
              <a:t>21</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637007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B9973C1-8BF5-1A40-BAC3-E4BC4848E33E}" type="slidenum">
              <a:rPr lang="en-US" sz="2300"/>
              <a:pPr algn="r" defTabSz="1776413" eaLnBrk="0" hangingPunct="0"/>
              <a:t>22</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841971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B9973C1-8BF5-1A40-BAC3-E4BC4848E33E}" type="slidenum">
              <a:rPr lang="en-US" sz="2300"/>
              <a:pPr algn="r" defTabSz="1776413" eaLnBrk="0" hangingPunct="0"/>
              <a:t>23</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136654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24</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9.6</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The law of segregation</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25</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9.6-1</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The law of segregation (part 1: P generation and F</a:t>
            </a:r>
            <a:r>
              <a:rPr lang="en-US" sz="1200" b="0" i="0" u="none" strike="noStrike" kern="1200" baseline="-25000" dirty="0" smtClean="0">
                <a:solidFill>
                  <a:schemeClr val="tx1"/>
                </a:solidFill>
                <a:effectLst/>
                <a:latin typeface="Arial" pitchFamily="34" charset="0"/>
                <a:ea typeface="+mn-ea"/>
                <a:cs typeface="Arial" pitchFamily="34" charset="0"/>
              </a:rPr>
              <a:t>1</a:t>
            </a:r>
            <a:r>
              <a:rPr lang="en-US" sz="1200" b="0" i="0" u="none" strike="noStrike" kern="1200" dirty="0" smtClean="0">
                <a:solidFill>
                  <a:schemeClr val="tx1"/>
                </a:solidFill>
                <a:effectLst/>
                <a:latin typeface="Arial" pitchFamily="34" charset="0"/>
                <a:ea typeface="+mn-ea"/>
                <a:cs typeface="Arial" pitchFamily="34" charset="0"/>
              </a:rPr>
              <a:t> generation)</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26</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9.6-2</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The law of segregation (part 2: F</a:t>
            </a:r>
            <a:r>
              <a:rPr lang="en-US" sz="1200" b="0" i="0" u="none" strike="noStrike" kern="1200" baseline="-25000" dirty="0" smtClean="0">
                <a:solidFill>
                  <a:schemeClr val="tx1"/>
                </a:solidFill>
                <a:effectLst/>
                <a:latin typeface="Arial" pitchFamily="34" charset="0"/>
                <a:ea typeface="+mn-ea"/>
                <a:cs typeface="Arial" pitchFamily="34" charset="0"/>
              </a:rPr>
              <a:t>2</a:t>
            </a:r>
            <a:r>
              <a:rPr lang="en-US" sz="1200" b="0" i="0" u="none" strike="noStrike" kern="1200" dirty="0" smtClean="0">
                <a:solidFill>
                  <a:schemeClr val="tx1"/>
                </a:solidFill>
                <a:effectLst/>
                <a:latin typeface="Arial" pitchFamily="34" charset="0"/>
                <a:ea typeface="+mn-ea"/>
                <a:cs typeface="Arial" pitchFamily="34" charset="0"/>
              </a:rPr>
              <a:t> generation)</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B9973C1-8BF5-1A40-BAC3-E4BC4848E33E}" type="slidenum">
              <a:rPr lang="en-US" sz="2300"/>
              <a:pPr algn="r" defTabSz="1776413" eaLnBrk="0" hangingPunct="0"/>
              <a:t>27</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075341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B9973C1-8BF5-1A40-BAC3-E4BC4848E33E}" type="slidenum">
              <a:rPr lang="en-US" sz="2300"/>
              <a:pPr algn="r" defTabSz="1776413" eaLnBrk="0" hangingPunct="0"/>
              <a:t>28</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269125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B9973C1-8BF5-1A40-BAC3-E4BC4848E33E}" type="slidenum">
              <a:rPr lang="en-US" sz="2300"/>
              <a:pPr algn="r" defTabSz="1776413" eaLnBrk="0" hangingPunct="0"/>
              <a:t>29</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623163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3</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9.0-2</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Dog breeding: breeding a best friend</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5EE37684-2AF4-6A48-8164-57E2E2166D0F}" type="slidenum">
              <a:rPr lang="en-US" sz="2300"/>
              <a:pPr algn="r" defTabSz="1776413" eaLnBrk="0" hangingPunct="0"/>
              <a:t>30</a:t>
            </a:fld>
            <a:endParaRPr lang="en-US" sz="2300" dirty="0"/>
          </a:p>
        </p:txBody>
      </p:sp>
      <p:sp>
        <p:nvSpPr>
          <p:cNvPr id="788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7885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5732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31</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9.7</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The relationship between alleles and homologous chromosomes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6A30B295-C095-BD49-8B66-05D84B4BBEF1}" type="slidenum">
              <a:rPr lang="en-US" sz="2300"/>
              <a:pPr algn="r" defTabSz="1776413" eaLnBrk="0" hangingPunct="0"/>
              <a:t>32</a:t>
            </a:fld>
            <a:endParaRPr lang="en-US" sz="2300" dirty="0"/>
          </a:p>
        </p:txBody>
      </p:sp>
      <p:sp>
        <p:nvSpPr>
          <p:cNvPr id="8294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8294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84734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847DE558-808D-A845-B9E6-CE4FA9EF6C5A}" type="slidenum">
              <a:rPr lang="en-US" sz="2300"/>
              <a:pPr algn="r" defTabSz="1776413" eaLnBrk="0" hangingPunct="0"/>
              <a:t>33</a:t>
            </a:fld>
            <a:endParaRPr lang="en-US" sz="2300" dirty="0"/>
          </a:p>
        </p:txBody>
      </p:sp>
      <p:sp>
        <p:nvSpPr>
          <p:cNvPr id="890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890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921441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847DE558-808D-A845-B9E6-CE4FA9EF6C5A}" type="slidenum">
              <a:rPr lang="en-US" sz="2300"/>
              <a:pPr algn="r" defTabSz="1776413" eaLnBrk="0" hangingPunct="0"/>
              <a:t>34</a:t>
            </a:fld>
            <a:endParaRPr lang="en-US" sz="2300" dirty="0"/>
          </a:p>
        </p:txBody>
      </p:sp>
      <p:sp>
        <p:nvSpPr>
          <p:cNvPr id="890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890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665942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35</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9.8</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Testing alternative hypotheses for gene assortment in a </a:t>
            </a:r>
            <a:r>
              <a:rPr lang="en-US" sz="1200" b="0" i="0" u="none" strike="noStrike" kern="1200" dirty="0" err="1" smtClean="0">
                <a:solidFill>
                  <a:schemeClr val="tx1"/>
                </a:solidFill>
                <a:effectLst/>
                <a:latin typeface="Arial" pitchFamily="34" charset="0"/>
                <a:ea typeface="+mn-ea"/>
                <a:cs typeface="Arial" pitchFamily="34" charset="0"/>
              </a:rPr>
              <a:t>dihybrid</a:t>
            </a:r>
            <a:r>
              <a:rPr lang="en-US" sz="1200" b="0" i="0" u="none" strike="noStrike" kern="1200" dirty="0" smtClean="0">
                <a:solidFill>
                  <a:schemeClr val="tx1"/>
                </a:solidFill>
                <a:effectLst/>
                <a:latin typeface="Arial" pitchFamily="34" charset="0"/>
                <a:ea typeface="+mn-ea"/>
                <a:cs typeface="Arial" pitchFamily="34" charset="0"/>
              </a:rPr>
              <a:t> cross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36</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9.8-4</a:t>
            </a:r>
            <a:r>
              <a:rPr lang="en-US"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Testing alternative hypotheses for gene assortment in a </a:t>
            </a:r>
            <a:r>
              <a:rPr lang="en-US" sz="1200" b="0" i="0" u="none" strike="noStrike" kern="1200" dirty="0" err="1" smtClean="0">
                <a:solidFill>
                  <a:schemeClr val="tx1"/>
                </a:solidFill>
                <a:effectLst/>
                <a:latin typeface="Arial" pitchFamily="34" charset="0"/>
                <a:ea typeface="+mn-ea"/>
                <a:cs typeface="Arial" pitchFamily="34" charset="0"/>
              </a:rPr>
              <a:t>dihybrid</a:t>
            </a:r>
            <a:r>
              <a:rPr lang="en-US" sz="1200" b="0" i="0" u="none" strike="noStrike" kern="1200" dirty="0" smtClean="0">
                <a:solidFill>
                  <a:schemeClr val="tx1"/>
                </a:solidFill>
                <a:effectLst/>
                <a:latin typeface="Arial" pitchFamily="34" charset="0"/>
                <a:ea typeface="+mn-ea"/>
                <a:cs typeface="Arial" pitchFamily="34" charset="0"/>
              </a:rPr>
              <a:t> cross (part 4: peas photo)</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847DE558-808D-A845-B9E6-CE4FA9EF6C5A}" type="slidenum">
              <a:rPr lang="en-US" sz="2300"/>
              <a:pPr algn="r" defTabSz="1776413" eaLnBrk="0" hangingPunct="0"/>
              <a:t>37</a:t>
            </a:fld>
            <a:endParaRPr lang="en-US" sz="2300" dirty="0"/>
          </a:p>
        </p:txBody>
      </p:sp>
      <p:sp>
        <p:nvSpPr>
          <p:cNvPr id="890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890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65605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38</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9.9</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Independent assortment of genes in Labrador retrievers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CEA3EF6C-A121-9044-AE85-F347E72C11AE}" type="slidenum">
              <a:rPr lang="en-US" sz="2300"/>
              <a:pPr algn="r" defTabSz="1776413" eaLnBrk="0" hangingPunct="0"/>
              <a:t>39</a:t>
            </a:fld>
            <a:endParaRPr lang="en-US" sz="2300" dirty="0"/>
          </a:p>
        </p:txBody>
      </p:sp>
      <p:sp>
        <p:nvSpPr>
          <p:cNvPr id="9728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9728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3186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D0E8028A-B7C3-B341-8CB6-EAE010A5A0D9}" type="slidenum">
              <a:rPr lang="en-US" sz="2300"/>
              <a:pPr algn="r" defTabSz="1776413" eaLnBrk="0" hangingPunct="0"/>
              <a:t>4</a:t>
            </a:fld>
            <a:endParaRPr lang="en-US" sz="2300" dirty="0"/>
          </a:p>
        </p:txBody>
      </p:sp>
      <p:sp>
        <p:nvSpPr>
          <p:cNvPr id="2560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560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96221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40</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9.10</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 Labrador retriever testcross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773035F0-CBBD-B54F-A268-99B0260B3D30}" type="slidenum">
              <a:rPr lang="en-US" sz="2300"/>
              <a:pPr algn="r" defTabSz="1776413" eaLnBrk="0" hangingPunct="0"/>
              <a:t>41</a:t>
            </a:fld>
            <a:endParaRPr lang="en-US" sz="2300" dirty="0"/>
          </a:p>
        </p:txBody>
      </p:sp>
      <p:sp>
        <p:nvSpPr>
          <p:cNvPr id="1013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013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7982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42</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9.11</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Segregation of alleles and fertilization as chance events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53860A33-26CF-AC4A-82BB-433F06657909}" type="slidenum">
              <a:rPr lang="en-US" sz="2300"/>
              <a:pPr algn="r" defTabSz="1776413" eaLnBrk="0" hangingPunct="0"/>
              <a:t>43</a:t>
            </a:fld>
            <a:endParaRPr lang="en-US" sz="2300" dirty="0"/>
          </a:p>
        </p:txBody>
      </p:sp>
      <p:sp>
        <p:nvSpPr>
          <p:cNvPr id="10547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0547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02979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44</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9.12</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Examples of inherited human traits thought to be controlled by a single gene</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53860A33-26CF-AC4A-82BB-433F06657909}" type="slidenum">
              <a:rPr lang="en-US" sz="2300"/>
              <a:pPr algn="r" defTabSz="1776413" eaLnBrk="0" hangingPunct="0"/>
              <a:t>45</a:t>
            </a:fld>
            <a:endParaRPr lang="en-US" sz="2300" dirty="0"/>
          </a:p>
        </p:txBody>
      </p:sp>
      <p:sp>
        <p:nvSpPr>
          <p:cNvPr id="10547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0547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410182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53860A33-26CF-AC4A-82BB-433F06657909}" type="slidenum">
              <a:rPr lang="en-US" sz="2300"/>
              <a:pPr algn="r" defTabSz="1776413" eaLnBrk="0" hangingPunct="0"/>
              <a:t>46</a:t>
            </a:fld>
            <a:endParaRPr lang="en-US" sz="2300" dirty="0"/>
          </a:p>
        </p:txBody>
      </p:sp>
      <p:sp>
        <p:nvSpPr>
          <p:cNvPr id="10547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0547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789429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47</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9.13-1</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 family pedigree showing inheritance of free versus attached earlobes (part 1: pedigree)</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48</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9.13-2</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 family pedigree showing inheritance of free versus attached earlobes (part 2: family)</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4F5D1A77-EFF6-3D45-BCCC-EC52386E08B5}" type="slidenum">
              <a:rPr lang="en-US" sz="2300"/>
              <a:pPr algn="r" defTabSz="1776413" eaLnBrk="0" hangingPunct="0"/>
              <a:t>49</a:t>
            </a:fld>
            <a:endParaRPr lang="en-US" sz="2300" dirty="0"/>
          </a:p>
        </p:txBody>
      </p:sp>
      <p:sp>
        <p:nvSpPr>
          <p:cNvPr id="12800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2800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64588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5</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a:t>
            </a:r>
            <a:r>
              <a:rPr lang="en-US" sz="1200" dirty="0" smtClean="0">
                <a:latin typeface="Arial" pitchFamily="34" charset="0"/>
                <a:cs typeface="Arial" pitchFamily="34" charset="0"/>
              </a:rPr>
              <a:t> </a:t>
            </a:r>
            <a:r>
              <a:rPr lang="en-US" sz="1200" b="0" i="0" u="none" strike="noStrike" kern="1200" dirty="0" err="1" smtClean="0">
                <a:solidFill>
                  <a:schemeClr val="tx1"/>
                </a:solidFill>
                <a:effectLst/>
                <a:latin typeface="Arial" pitchFamily="34" charset="0"/>
                <a:ea typeface="+mn-ea"/>
                <a:cs typeface="Arial" pitchFamily="34" charset="0"/>
              </a:rPr>
              <a:t>Gregor</a:t>
            </a:r>
            <a:r>
              <a:rPr lang="en-US" sz="1200" b="0" i="0" u="none" strike="noStrike" kern="1200" dirty="0" smtClean="0">
                <a:solidFill>
                  <a:schemeClr val="tx1"/>
                </a:solidFill>
                <a:effectLst/>
                <a:latin typeface="Arial" pitchFamily="34" charset="0"/>
                <a:ea typeface="+mn-ea"/>
                <a:cs typeface="Arial" pitchFamily="34" charset="0"/>
              </a:rPr>
              <a:t> Mendel</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50</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Table 9.1</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Some autosomal disorders in people</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E959FDED-E0AF-B24D-BC76-E9F326CFBEC2}" type="slidenum">
              <a:rPr lang="en-US" sz="2300"/>
              <a:pPr algn="r" defTabSz="1776413" eaLnBrk="0" hangingPunct="0"/>
              <a:t>51</a:t>
            </a:fld>
            <a:endParaRPr lang="en-US" sz="2300" dirty="0"/>
          </a:p>
        </p:txBody>
      </p:sp>
      <p:sp>
        <p:nvSpPr>
          <p:cNvPr id="13209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3210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6023454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52</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9.14</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Predicted offspring when both parents are carriers for a recessive disorder</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E959FDED-E0AF-B24D-BC76-E9F326CFBEC2}" type="slidenum">
              <a:rPr lang="en-US" sz="2300"/>
              <a:pPr algn="r" defTabSz="1776413" eaLnBrk="0" hangingPunct="0"/>
              <a:t>53</a:t>
            </a:fld>
            <a:endParaRPr lang="en-US" sz="2300" dirty="0"/>
          </a:p>
        </p:txBody>
      </p:sp>
      <p:sp>
        <p:nvSpPr>
          <p:cNvPr id="13209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3210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2416387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48AAE713-6ED3-034B-A7C2-FB458A422EC0}" type="slidenum">
              <a:rPr lang="en-US" sz="2300"/>
              <a:pPr algn="r" defTabSz="1776413" eaLnBrk="0" hangingPunct="0"/>
              <a:t>54</a:t>
            </a:fld>
            <a:endParaRPr lang="en-US" sz="2300" dirty="0"/>
          </a:p>
        </p:txBody>
      </p:sp>
      <p:sp>
        <p:nvSpPr>
          <p:cNvPr id="13824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3824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2375209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55</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9.15</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 </a:t>
            </a:r>
            <a:r>
              <a:rPr lang="en-US" sz="1200" b="0" i="0" u="none" strike="noStrike" kern="1200" dirty="0" err="1" smtClean="0">
                <a:solidFill>
                  <a:schemeClr val="tx1"/>
                </a:solidFill>
                <a:effectLst/>
                <a:latin typeface="Arial" pitchFamily="34" charset="0"/>
                <a:ea typeface="+mn-ea"/>
                <a:cs typeface="Arial" pitchFamily="34" charset="0"/>
              </a:rPr>
              <a:t>Punnett</a:t>
            </a:r>
            <a:r>
              <a:rPr lang="en-US" sz="1200" b="0" i="0" u="none" strike="noStrike" kern="1200" dirty="0" smtClean="0">
                <a:solidFill>
                  <a:schemeClr val="tx1"/>
                </a:solidFill>
                <a:effectLst/>
                <a:latin typeface="Arial" pitchFamily="34" charset="0"/>
                <a:ea typeface="+mn-ea"/>
                <a:cs typeface="Arial" pitchFamily="34" charset="0"/>
              </a:rPr>
              <a:t> square illustrating a family with and without </a:t>
            </a:r>
            <a:r>
              <a:rPr lang="en-US" sz="1200" b="0" i="0" u="none" strike="noStrike" kern="1200" dirty="0" err="1" smtClean="0">
                <a:solidFill>
                  <a:schemeClr val="tx1"/>
                </a:solidFill>
                <a:effectLst/>
                <a:latin typeface="Arial" pitchFamily="34" charset="0"/>
                <a:ea typeface="+mn-ea"/>
                <a:cs typeface="Arial" pitchFamily="34" charset="0"/>
              </a:rPr>
              <a:t>achondroplasia</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48AAE713-6ED3-034B-A7C2-FB458A422EC0}" type="slidenum">
              <a:rPr lang="en-US" sz="2300"/>
              <a:pPr algn="r" defTabSz="1776413" eaLnBrk="0" hangingPunct="0"/>
              <a:t>56</a:t>
            </a:fld>
            <a:endParaRPr lang="en-US" sz="2300" dirty="0"/>
          </a:p>
        </p:txBody>
      </p:sp>
      <p:sp>
        <p:nvSpPr>
          <p:cNvPr id="13824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3824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95408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47A28420-B1F4-264F-BF2C-59FF695A5DD2}" type="slidenum">
              <a:rPr lang="en-US" sz="2300"/>
              <a:pPr algn="r" defTabSz="1776413" eaLnBrk="0" hangingPunct="0"/>
              <a:t>57</a:t>
            </a:fld>
            <a:endParaRPr lang="en-US" sz="2300" dirty="0"/>
          </a:p>
        </p:txBody>
      </p:sp>
      <p:sp>
        <p:nvSpPr>
          <p:cNvPr id="14848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4848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33563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58</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9.16</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Smooth versus wired fox terrier</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47A28420-B1F4-264F-BF2C-59FF695A5DD2}" type="slidenum">
              <a:rPr lang="en-US" sz="2300"/>
              <a:pPr algn="r" defTabSz="1776413" eaLnBrk="0" hangingPunct="0"/>
              <a:t>59</a:t>
            </a:fld>
            <a:endParaRPr lang="en-US" sz="2300" dirty="0"/>
          </a:p>
        </p:txBody>
      </p:sp>
      <p:sp>
        <p:nvSpPr>
          <p:cNvPr id="14848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4848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962586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DA38148-D62D-074E-8DEF-21CF2CD0A532}" type="slidenum">
              <a:rPr lang="en-US" sz="2300"/>
              <a:pPr algn="r" defTabSz="1776413" eaLnBrk="0" hangingPunct="0"/>
              <a:t>6</a:t>
            </a:fld>
            <a:endParaRPr lang="en-US" sz="2300" dirty="0"/>
          </a:p>
        </p:txBody>
      </p:sp>
      <p:sp>
        <p:nvSpPr>
          <p:cNvPr id="2969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970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5868068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E6DBD6C-F65C-E342-8232-1D2D2B0CE7DA}" type="slidenum">
              <a:rPr lang="en-US" sz="2300"/>
              <a:pPr algn="r" defTabSz="1776413" eaLnBrk="0" hangingPunct="0"/>
              <a:t>60</a:t>
            </a:fld>
            <a:endParaRPr lang="en-US" sz="2300" dirty="0"/>
          </a:p>
        </p:txBody>
      </p:sp>
      <p:sp>
        <p:nvSpPr>
          <p:cNvPr id="15462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462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404311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E6DBD6C-F65C-E342-8232-1D2D2B0CE7DA}" type="slidenum">
              <a:rPr lang="en-US" sz="2300"/>
              <a:pPr algn="r" defTabSz="1776413" eaLnBrk="0" hangingPunct="0"/>
              <a:t>61</a:t>
            </a:fld>
            <a:endParaRPr lang="en-US" sz="2300" dirty="0"/>
          </a:p>
        </p:txBody>
      </p:sp>
      <p:sp>
        <p:nvSpPr>
          <p:cNvPr id="15462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462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69521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62</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9.17</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Amniocentesis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E6DBD6C-F65C-E342-8232-1D2D2B0CE7DA}" type="slidenum">
              <a:rPr lang="en-US" sz="2300"/>
              <a:pPr algn="r" defTabSz="1776413" eaLnBrk="0" hangingPunct="0"/>
              <a:t>63</a:t>
            </a:fld>
            <a:endParaRPr lang="en-US" sz="2300" dirty="0"/>
          </a:p>
        </p:txBody>
      </p:sp>
      <p:sp>
        <p:nvSpPr>
          <p:cNvPr id="15462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462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30074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23D9A17D-72AF-2843-A4C2-94BBB11BFB2E}" type="slidenum">
              <a:rPr lang="en-US" sz="2300"/>
              <a:pPr algn="r" defTabSz="1776413" eaLnBrk="0" hangingPunct="0"/>
              <a:t>64</a:t>
            </a:fld>
            <a:endParaRPr lang="en-US" sz="2300" dirty="0"/>
          </a:p>
        </p:txBody>
      </p:sp>
      <p:sp>
        <p:nvSpPr>
          <p:cNvPr id="15667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667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6516727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56BF8A6-859E-994E-96E9-D15F90646476}" type="slidenum">
              <a:rPr lang="en-US" sz="2300"/>
              <a:pPr algn="r" defTabSz="1776413" eaLnBrk="0" hangingPunct="0"/>
              <a:t>65</a:t>
            </a:fld>
            <a:endParaRPr lang="en-US" sz="2300" dirty="0"/>
          </a:p>
        </p:txBody>
      </p:sp>
      <p:sp>
        <p:nvSpPr>
          <p:cNvPr id="15872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872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0507844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66</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9.18-s3</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Incomplete dominance in snapdragons (step 3)</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56BF8A6-859E-994E-96E9-D15F90646476}" type="slidenum">
              <a:rPr lang="en-US" sz="2300"/>
              <a:pPr algn="r" defTabSz="1776413" eaLnBrk="0" hangingPunct="0"/>
              <a:t>67</a:t>
            </a:fld>
            <a:endParaRPr lang="en-US" sz="2300" dirty="0"/>
          </a:p>
        </p:txBody>
      </p:sp>
      <p:sp>
        <p:nvSpPr>
          <p:cNvPr id="15872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872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301804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56BF8A6-859E-994E-96E9-D15F90646476}" type="slidenum">
              <a:rPr lang="en-US" sz="2300"/>
              <a:pPr algn="r" defTabSz="1776413" eaLnBrk="0" hangingPunct="0"/>
              <a:t>68</a:t>
            </a:fld>
            <a:endParaRPr lang="en-US" sz="2300" dirty="0"/>
          </a:p>
        </p:txBody>
      </p:sp>
      <p:sp>
        <p:nvSpPr>
          <p:cNvPr id="15872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872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1569899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69</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9.19</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Incomplete dominance in human hypercholesterolemia</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DA38148-D62D-074E-8DEF-21CF2CD0A532}" type="slidenum">
              <a:rPr lang="en-US" sz="2300"/>
              <a:pPr algn="r" defTabSz="1776413" eaLnBrk="0" hangingPunct="0"/>
              <a:t>7</a:t>
            </a:fld>
            <a:endParaRPr lang="en-US" sz="2300" dirty="0"/>
          </a:p>
        </p:txBody>
      </p:sp>
      <p:sp>
        <p:nvSpPr>
          <p:cNvPr id="2969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970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6585536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870ADA2-175C-6142-BACB-9F9EF72B77B8}" type="slidenum">
              <a:rPr lang="en-US" sz="2300"/>
              <a:pPr algn="r" defTabSz="1776413" eaLnBrk="0" hangingPunct="0"/>
              <a:t>70</a:t>
            </a:fld>
            <a:endParaRPr lang="en-US" sz="2300" dirty="0"/>
          </a:p>
        </p:txBody>
      </p:sp>
      <p:sp>
        <p:nvSpPr>
          <p:cNvPr id="17101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7101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424071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71</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9.20</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Multiple alleles for the ABO blood groups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72</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9.20-1</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Multiple alleles for the ABO blood groups (part 1: genotypes and antibodies)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73</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9.20-2</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Multiple alleles for the ABO blood groups (part 2: reactions)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74</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9.20-3</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Multiple alleles for the ABO blood groups (part 3: blood-typing photo)</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7FB376-6D4D-0D44-AB52-EE9AB3021FE0}" type="slidenum">
              <a:rPr lang="en-US" smtClean="0"/>
              <a:pPr/>
              <a:t>75</a:t>
            </a:fld>
            <a:endParaRPr lang="en-US" dirty="0"/>
          </a:p>
        </p:txBody>
      </p:sp>
    </p:spTree>
    <p:extLst>
      <p:ext uri="{BB962C8B-B14F-4D97-AF65-F5344CB8AC3E}">
        <p14:creationId xmlns:p14="http://schemas.microsoft.com/office/powerpoint/2010/main" val="2365673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7FB376-6D4D-0D44-AB52-EE9AB3021FE0}" type="slidenum">
              <a:rPr lang="en-US" smtClean="0"/>
              <a:pPr/>
              <a:t>76</a:t>
            </a:fld>
            <a:endParaRPr lang="en-US" dirty="0"/>
          </a:p>
        </p:txBody>
      </p:sp>
    </p:spTree>
    <p:extLst>
      <p:ext uri="{BB962C8B-B14F-4D97-AF65-F5344CB8AC3E}">
        <p14:creationId xmlns:p14="http://schemas.microsoft.com/office/powerpoint/2010/main" val="35203329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7FB376-6D4D-0D44-AB52-EE9AB3021FE0}" type="slidenum">
              <a:rPr lang="en-US" smtClean="0"/>
              <a:pPr/>
              <a:t>77</a:t>
            </a:fld>
            <a:endParaRPr lang="en-US" dirty="0"/>
          </a:p>
        </p:txBody>
      </p:sp>
    </p:spTree>
    <p:extLst>
      <p:ext uri="{BB962C8B-B14F-4D97-AF65-F5344CB8AC3E}">
        <p14:creationId xmlns:p14="http://schemas.microsoft.com/office/powerpoint/2010/main" val="14680223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6A1C1A12-0626-2C45-9E0B-A09F78D2CFB7}" type="slidenum">
              <a:rPr lang="en-US" sz="2300"/>
              <a:pPr algn="r" defTabSz="1776413" eaLnBrk="0" hangingPunct="0"/>
              <a:t>78</a:t>
            </a:fld>
            <a:endParaRPr lang="en-US" sz="2300" dirty="0"/>
          </a:p>
        </p:txBody>
      </p:sp>
      <p:sp>
        <p:nvSpPr>
          <p:cNvPr id="18329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8330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5452640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79</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9.21</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Sickle-cell disease: multiple effects of a single human gene</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DA38148-D62D-074E-8DEF-21CF2CD0A532}" type="slidenum">
              <a:rPr lang="en-US" sz="2300"/>
              <a:pPr algn="r" defTabSz="1776413" eaLnBrk="0" hangingPunct="0"/>
              <a:t>8</a:t>
            </a:fld>
            <a:endParaRPr lang="en-US" sz="2300" dirty="0"/>
          </a:p>
        </p:txBody>
      </p:sp>
      <p:sp>
        <p:nvSpPr>
          <p:cNvPr id="2969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970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1700425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E84E2B6C-9749-5440-9C42-7D86BD152BC2}" type="slidenum">
              <a:rPr lang="en-US" sz="2300"/>
              <a:pPr algn="r" defTabSz="1776413" eaLnBrk="0" hangingPunct="0"/>
              <a:t>80</a:t>
            </a:fld>
            <a:endParaRPr lang="en-US" sz="2300" dirty="0"/>
          </a:p>
        </p:txBody>
      </p:sp>
      <p:sp>
        <p:nvSpPr>
          <p:cNvPr id="18944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8944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0270516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81</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9.22</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 model for polygenic inheritance of height</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82</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9.22-1</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 model for polygenic inheritance of height (part 1: P and F</a:t>
            </a:r>
            <a:r>
              <a:rPr lang="en-US" sz="1200" b="0" i="0" u="none" strike="noStrike" kern="1200" baseline="-25000" dirty="0" smtClean="0">
                <a:solidFill>
                  <a:schemeClr val="tx1"/>
                </a:solidFill>
                <a:effectLst/>
                <a:latin typeface="Arial" pitchFamily="34" charset="0"/>
                <a:ea typeface="+mn-ea"/>
                <a:cs typeface="Arial" pitchFamily="34" charset="0"/>
              </a:rPr>
              <a:t>1</a:t>
            </a:r>
            <a:r>
              <a:rPr lang="en-US" sz="1200" b="0" i="0" u="none" strike="noStrike" kern="1200" dirty="0" smtClean="0">
                <a:solidFill>
                  <a:schemeClr val="tx1"/>
                </a:solidFill>
                <a:effectLst/>
                <a:latin typeface="Arial" pitchFamily="34" charset="0"/>
                <a:ea typeface="+mn-ea"/>
                <a:cs typeface="Arial" pitchFamily="34" charset="0"/>
              </a:rPr>
              <a:t> generations)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83</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9.22-2</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 model for polygenic inheritance of height (part 2: F</a:t>
            </a:r>
            <a:r>
              <a:rPr lang="en-US" sz="1200" b="0" i="0" u="none" strike="noStrike" kern="1200" baseline="-25000" dirty="0" smtClean="0">
                <a:solidFill>
                  <a:schemeClr val="tx1"/>
                </a:solidFill>
                <a:effectLst/>
                <a:latin typeface="Arial" pitchFamily="34" charset="0"/>
                <a:ea typeface="+mn-ea"/>
                <a:cs typeface="Arial" pitchFamily="34" charset="0"/>
              </a:rPr>
              <a:t>2</a:t>
            </a:r>
            <a:r>
              <a:rPr lang="en-US" sz="1200" b="0" i="0" u="none" strike="noStrike" kern="1200" dirty="0" smtClean="0">
                <a:solidFill>
                  <a:schemeClr val="tx1"/>
                </a:solidFill>
                <a:effectLst/>
                <a:latin typeface="Arial" pitchFamily="34" charset="0"/>
                <a:ea typeface="+mn-ea"/>
                <a:cs typeface="Arial" pitchFamily="34" charset="0"/>
              </a:rPr>
              <a:t> generation)</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84</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9.22-3</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 model for polygenic inheritance of height (part 3: bell curve)</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DAB12D1-3469-AC48-BACE-E88417254881}" type="slidenum">
              <a:rPr lang="en-US" sz="2300"/>
              <a:pPr algn="r" defTabSz="1776413" eaLnBrk="0" hangingPunct="0"/>
              <a:t>85</a:t>
            </a:fld>
            <a:endParaRPr lang="en-US" sz="2300" dirty="0"/>
          </a:p>
        </p:txBody>
      </p:sp>
      <p:sp>
        <p:nvSpPr>
          <p:cNvPr id="19763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9763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733809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86</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9.23-1</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As a result of environmental influences, even identical twins can look different (part 1: identical twins)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87</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9.23-2</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As a result of environmental influences, even identical twins can look different (part 2: genetically identical leaves)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DAB12D1-3469-AC48-BACE-E88417254881}" type="slidenum">
              <a:rPr lang="en-US" sz="2300"/>
              <a:pPr algn="r" defTabSz="1776413" eaLnBrk="0" hangingPunct="0"/>
              <a:t>88</a:t>
            </a:fld>
            <a:endParaRPr lang="en-US" sz="2300" dirty="0"/>
          </a:p>
        </p:txBody>
      </p:sp>
      <p:sp>
        <p:nvSpPr>
          <p:cNvPr id="19763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9763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1523843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DAB12D1-3469-AC48-BACE-E88417254881}" type="slidenum">
              <a:rPr lang="en-US" sz="2300"/>
              <a:pPr algn="r" defTabSz="1776413" eaLnBrk="0" hangingPunct="0"/>
              <a:t>89</a:t>
            </a:fld>
            <a:endParaRPr lang="en-US" sz="2300" dirty="0"/>
          </a:p>
        </p:txBody>
      </p:sp>
      <p:sp>
        <p:nvSpPr>
          <p:cNvPr id="19763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9763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419559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DA38148-D62D-074E-8DEF-21CF2CD0A532}" type="slidenum">
              <a:rPr lang="en-US" sz="2300"/>
              <a:pPr algn="r" defTabSz="1776413" eaLnBrk="0" hangingPunct="0"/>
              <a:t>9</a:t>
            </a:fld>
            <a:endParaRPr lang="en-US" sz="2300" dirty="0"/>
          </a:p>
        </p:txBody>
      </p:sp>
      <p:sp>
        <p:nvSpPr>
          <p:cNvPr id="2969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970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0519822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DAB12D1-3469-AC48-BACE-E88417254881}" type="slidenum">
              <a:rPr lang="en-US" sz="2300"/>
              <a:pPr algn="r" defTabSz="1776413" eaLnBrk="0" hangingPunct="0"/>
              <a:t>90</a:t>
            </a:fld>
            <a:endParaRPr lang="en-US" sz="2300" dirty="0"/>
          </a:p>
        </p:txBody>
      </p:sp>
      <p:sp>
        <p:nvSpPr>
          <p:cNvPr id="19763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9763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6481309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40B50F3F-231D-2543-959C-99004F011300}" type="slidenum">
              <a:rPr lang="en-US" sz="2300"/>
              <a:pPr algn="r" defTabSz="1776413" eaLnBrk="0" hangingPunct="0"/>
              <a:t>91</a:t>
            </a:fld>
            <a:endParaRPr lang="en-US" sz="2300" dirty="0"/>
          </a:p>
        </p:txBody>
      </p:sp>
      <p:sp>
        <p:nvSpPr>
          <p:cNvPr id="20173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0173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0890081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40B50F3F-231D-2543-959C-99004F011300}" type="slidenum">
              <a:rPr lang="en-US" sz="2300"/>
              <a:pPr algn="r" defTabSz="1776413" eaLnBrk="0" hangingPunct="0"/>
              <a:t>92</a:t>
            </a:fld>
            <a:endParaRPr lang="en-US" sz="2300" dirty="0"/>
          </a:p>
        </p:txBody>
      </p:sp>
      <p:sp>
        <p:nvSpPr>
          <p:cNvPr id="20173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0173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201725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93</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9.24</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The chromosomal basis of Mendel’s laws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5754FF0A-ACB8-6543-BD45-22EE7FC1FD4E}" type="slidenum">
              <a:rPr lang="en-US" sz="2300"/>
              <a:pPr algn="r" defTabSz="1776413" eaLnBrk="0" hangingPunct="0"/>
              <a:t>94</a:t>
            </a:fld>
            <a:endParaRPr lang="en-US" sz="2300" dirty="0"/>
          </a:p>
        </p:txBody>
      </p:sp>
      <p:sp>
        <p:nvSpPr>
          <p:cNvPr id="21401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1402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5161512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2F79CD3D-77C0-9D4E-AA7D-EE6617ECF010}" type="slidenum">
              <a:rPr lang="en-US" sz="2300"/>
              <a:pPr algn="r" defTabSz="1776413" eaLnBrk="0" hangingPunct="0"/>
              <a:t>95</a:t>
            </a:fld>
            <a:endParaRPr lang="en-US" sz="2300" dirty="0"/>
          </a:p>
        </p:txBody>
      </p:sp>
      <p:sp>
        <p:nvSpPr>
          <p:cNvPr id="24064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4064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7934217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96</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9.25</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The chromosomal basis of sex determination in humans</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prstClr val="black"/>
                </a:solidFill>
              </a:rPr>
              <a:pPr/>
              <a:t>97</a:t>
            </a:fld>
            <a:endParaRPr lang="en-US" sz="1200" b="0" dirty="0">
              <a:solidFill>
                <a:prstClr val="black"/>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1200" b="0" i="0" u="none" strike="noStrike" kern="1200" dirty="0" smtClean="0">
                <a:solidFill>
                  <a:schemeClr val="tx1"/>
                </a:solidFill>
                <a:effectLst/>
                <a:latin typeface="Arial" pitchFamily="34" charset="0"/>
                <a:ea typeface="+mn-ea"/>
                <a:cs typeface="Arial" pitchFamily="34" charset="0"/>
              </a:rPr>
              <a:t>Figure 9.25-1</a:t>
            </a:r>
            <a:r>
              <a:rPr lang="en-US" sz="1200" dirty="0" smtClean="0">
                <a:latin typeface="Arial" pitchFamily="34" charset="0"/>
                <a:cs typeface="Arial" pitchFamily="34" charset="0"/>
              </a:rPr>
              <a:t> </a:t>
            </a:r>
            <a:r>
              <a:rPr lang="en-US" sz="1200" b="0" i="0" u="none" strike="noStrike" kern="1200" dirty="0" smtClean="0">
                <a:solidFill>
                  <a:schemeClr val="tx1"/>
                </a:solidFill>
                <a:effectLst/>
                <a:latin typeface="Arial" pitchFamily="34" charset="0"/>
                <a:ea typeface="+mn-ea"/>
                <a:cs typeface="Arial" pitchFamily="34" charset="0"/>
              </a:rPr>
              <a:t>The chromosomal basis of sex determination in humans (part 1: diagram)</a:t>
            </a:r>
            <a:r>
              <a:rPr lang="en-US" sz="1200" dirty="0" smtClean="0">
                <a:latin typeface="Arial" pitchFamily="34" charset="0"/>
                <a:cs typeface="Arial" pitchFamily="34" charset="0"/>
              </a:rPr>
              <a:t> </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16277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7E78A517-7483-B441-89D9-A7028574584B}" type="slidenum">
              <a:rPr lang="en-US" sz="2300"/>
              <a:pPr algn="r" defTabSz="1776413" eaLnBrk="0" hangingPunct="0"/>
              <a:t>98</a:t>
            </a:fld>
            <a:endParaRPr lang="en-US" sz="2300" dirty="0"/>
          </a:p>
        </p:txBody>
      </p:sp>
      <p:sp>
        <p:nvSpPr>
          <p:cNvPr id="2426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426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3618808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7E78A517-7483-B441-89D9-A7028574584B}" type="slidenum">
              <a:rPr lang="en-US" sz="2300"/>
              <a:pPr algn="r" defTabSz="1776413" eaLnBrk="0" hangingPunct="0"/>
              <a:t>99</a:t>
            </a:fld>
            <a:endParaRPr lang="en-US" sz="2300" dirty="0"/>
          </a:p>
        </p:txBody>
      </p:sp>
      <p:sp>
        <p:nvSpPr>
          <p:cNvPr id="2426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426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514762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4.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147412"/>
            <a:ext cx="5486400" cy="3726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2980944"/>
          </a:xfrm>
          <a:prstGeom prst="rect">
            <a:avLst/>
          </a:prstGeom>
        </p:spPr>
      </p:pic>
      <p:sp>
        <p:nvSpPr>
          <p:cNvPr id="2" name="Title 1"/>
          <p:cNvSpPr>
            <a:spLocks noGrp="1"/>
          </p:cNvSpPr>
          <p:nvPr>
            <p:ph type="ctrTitle"/>
          </p:nvPr>
        </p:nvSpPr>
        <p:spPr>
          <a:xfrm>
            <a:off x="4680153" y="142275"/>
            <a:ext cx="4367981" cy="2387600"/>
          </a:xfrm>
        </p:spPr>
        <p:txBody>
          <a:bodyPr anchor="b"/>
          <a:lstStyle>
            <a:lvl1pPr algn="ctr">
              <a:defRPr sz="6000">
                <a:solidFill>
                  <a:schemeClr val="tx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6143" y="3489706"/>
            <a:ext cx="6502812" cy="1655762"/>
          </a:xfrm>
        </p:spPr>
        <p:txBody>
          <a:bodyPr>
            <a:normAutofit/>
          </a:bodyPr>
          <a:lstStyle>
            <a:lvl1pPr marL="0" indent="0" algn="ctr">
              <a:buNone/>
              <a:defRPr sz="4400" b="1">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1"/>
          </p:nvPr>
        </p:nvSpPr>
        <p:spPr>
          <a:xfrm>
            <a:off x="6057900" y="6492875"/>
            <a:ext cx="3086100" cy="365125"/>
          </a:xfrm>
        </p:spPr>
        <p:txBody>
          <a:bodyPr/>
          <a:lstStyle>
            <a:lvl1pPr algn="r">
              <a:defRPr sz="1000">
                <a:solidFill>
                  <a:schemeClr val="tx1"/>
                </a:solidFill>
                <a:latin typeface="Arial" panose="020B0604020202020204" pitchFamily="34" charset="0"/>
                <a:cs typeface="Arial" panose="020B0604020202020204" pitchFamily="34" charset="0"/>
              </a:defRPr>
            </a:lvl1pPr>
          </a:lstStyle>
          <a:p>
            <a:r>
              <a:rPr lang="en-US" smtClean="0"/>
              <a:t>© 2016 Pearson Education, Inc.</a:t>
            </a:r>
            <a:endParaRPr lang="en-US" dirty="0"/>
          </a:p>
        </p:txBody>
      </p:sp>
      <p:sp>
        <p:nvSpPr>
          <p:cNvPr id="11" name="Text Box 39"/>
          <p:cNvSpPr txBox="1">
            <a:spLocks noChangeArrowheads="1"/>
          </p:cNvSpPr>
          <p:nvPr/>
        </p:nvSpPr>
        <p:spPr bwMode="auto">
          <a:xfrm>
            <a:off x="71074" y="5575444"/>
            <a:ext cx="7306756" cy="1200329"/>
          </a:xfrm>
          <a:prstGeom prst="rect">
            <a:avLst/>
          </a:prstGeom>
          <a:noFill/>
          <a:ln w="9525">
            <a:noFill/>
            <a:miter lim="800000"/>
            <a:headEnd/>
            <a:tailEnd/>
          </a:ln>
          <a:effectLst/>
        </p:spPr>
        <p:txBody>
          <a:bodyPr wrap="square">
            <a:prstTxWarp prst="textNoShape">
              <a:avLst/>
            </a:prstTxWarp>
            <a:spAutoFit/>
          </a:bodyPr>
          <a:lstStyle/>
          <a:p>
            <a:pPr eaLnBrk="0" hangingPunct="0"/>
            <a:r>
              <a:rPr lang="en-US" sz="2000" b="1" dirty="0">
                <a:solidFill>
                  <a:schemeClr val="tx1"/>
                </a:solidFill>
                <a:ea typeface="ＭＳ Ｐゴシック" pitchFamily="-108" charset="-128"/>
                <a:cs typeface="ＭＳ Ｐゴシック" pitchFamily="-108" charset="-128"/>
              </a:rPr>
              <a:t>PowerPoint</a:t>
            </a:r>
            <a:r>
              <a:rPr lang="en-US" sz="2000" b="1" baseline="30000" dirty="0">
                <a:solidFill>
                  <a:schemeClr val="tx1"/>
                </a:solidFill>
                <a:ea typeface="ＭＳ Ｐゴシック" pitchFamily="-108" charset="-128"/>
                <a:cs typeface="ＭＳ Ｐゴシック" pitchFamily="-108" charset="-128"/>
              </a:rPr>
              <a:t>®</a:t>
            </a:r>
            <a:r>
              <a:rPr lang="en-US" sz="2000" b="1" dirty="0">
                <a:solidFill>
                  <a:schemeClr val="tx1"/>
                </a:solidFill>
                <a:ea typeface="ＭＳ Ｐゴシック" pitchFamily="-108" charset="-128"/>
                <a:cs typeface="ＭＳ Ｐゴシック" pitchFamily="-108" charset="-128"/>
              </a:rPr>
              <a:t> </a:t>
            </a:r>
            <a:r>
              <a:rPr lang="en-US" sz="2000" b="1" dirty="0" smtClean="0">
                <a:solidFill>
                  <a:schemeClr val="tx1"/>
                </a:solidFill>
                <a:ea typeface="ＭＳ Ｐゴシック" pitchFamily="-108" charset="-128"/>
                <a:cs typeface="ＭＳ Ｐゴシック" pitchFamily="-108" charset="-128"/>
              </a:rPr>
              <a:t>Lectures </a:t>
            </a:r>
            <a:r>
              <a:rPr lang="en-US" sz="1600" b="1" dirty="0" smtClean="0">
                <a:solidFill>
                  <a:schemeClr val="tx1"/>
                </a:solidFill>
                <a:ea typeface="ＭＳ Ｐゴシック" pitchFamily="-108" charset="-128"/>
                <a:cs typeface="ＭＳ Ｐゴシック" pitchFamily="-108" charset="-128"/>
              </a:rPr>
              <a:t>created by Edward J. </a:t>
            </a:r>
            <a:r>
              <a:rPr lang="en-US" sz="1600" b="1" dirty="0" err="1" smtClean="0">
                <a:solidFill>
                  <a:schemeClr val="tx1"/>
                </a:solidFill>
                <a:ea typeface="ＭＳ Ｐゴシック" pitchFamily="-108" charset="-128"/>
                <a:cs typeface="ＭＳ Ｐゴシック" pitchFamily="-108" charset="-128"/>
              </a:rPr>
              <a:t>Zalisko</a:t>
            </a:r>
            <a:r>
              <a:rPr lang="en-US" sz="1600" b="1" dirty="0" smtClean="0">
                <a:solidFill>
                  <a:schemeClr val="tx1"/>
                </a:solidFill>
                <a:ea typeface="ＭＳ Ｐゴシック" pitchFamily="-108" charset="-128"/>
                <a:cs typeface="ＭＳ Ｐゴシック" pitchFamily="-108" charset="-128"/>
              </a:rPr>
              <a:t> </a:t>
            </a:r>
            <a:r>
              <a:rPr lang="en-US" sz="1600" b="1" dirty="0">
                <a:solidFill>
                  <a:schemeClr val="tx1"/>
                </a:solidFill>
                <a:ea typeface="ＭＳ Ｐゴシック" pitchFamily="-108" charset="-128"/>
                <a:cs typeface="ＭＳ Ｐゴシック" pitchFamily="-108" charset="-128"/>
              </a:rPr>
              <a:t>for</a:t>
            </a:r>
          </a:p>
          <a:p>
            <a:pPr eaLnBrk="0" hangingPunct="0"/>
            <a:r>
              <a:rPr lang="en-US" sz="1800" b="1" i="1" dirty="0">
                <a:solidFill>
                  <a:schemeClr val="tx1"/>
                </a:solidFill>
                <a:ea typeface="ＭＳ Ｐゴシック" pitchFamily="-108" charset="-128"/>
                <a:cs typeface="ＭＳ Ｐゴシック" pitchFamily="-108" charset="-128"/>
              </a:rPr>
              <a:t>Campbell Essential Biology, </a:t>
            </a:r>
            <a:r>
              <a:rPr lang="en-US" sz="1800" b="1" dirty="0" smtClean="0">
                <a:solidFill>
                  <a:schemeClr val="tx1"/>
                </a:solidFill>
                <a:ea typeface="ＭＳ Ｐゴシック" pitchFamily="-108" charset="-128"/>
                <a:cs typeface="ＭＳ Ｐゴシック" pitchFamily="-108" charset="-128"/>
              </a:rPr>
              <a:t>Sixth </a:t>
            </a:r>
            <a:r>
              <a:rPr lang="en-US" sz="1800" b="1" dirty="0">
                <a:solidFill>
                  <a:schemeClr val="tx1"/>
                </a:solidFill>
                <a:ea typeface="ＭＳ Ｐゴシック" pitchFamily="-108" charset="-128"/>
                <a:cs typeface="ＭＳ Ｐゴシック" pitchFamily="-108" charset="-128"/>
              </a:rPr>
              <a:t>Edition,</a:t>
            </a:r>
            <a:r>
              <a:rPr lang="en-US" sz="1800" b="1" i="1" dirty="0">
                <a:solidFill>
                  <a:schemeClr val="tx1"/>
                </a:solidFill>
                <a:ea typeface="ＭＳ Ｐゴシック" pitchFamily="-108" charset="-128"/>
                <a:cs typeface="ＭＳ Ｐゴシック" pitchFamily="-108" charset="-128"/>
              </a:rPr>
              <a:t> </a:t>
            </a:r>
            <a:r>
              <a:rPr lang="en-US" sz="1800" b="1" dirty="0">
                <a:solidFill>
                  <a:schemeClr val="tx1"/>
                </a:solidFill>
                <a:ea typeface="ＭＳ Ｐゴシック" pitchFamily="-108" charset="-128"/>
                <a:cs typeface="ＭＳ Ｐゴシック" pitchFamily="-108" charset="-128"/>
              </a:rPr>
              <a:t>and</a:t>
            </a:r>
            <a:endParaRPr lang="en-US" sz="1800" b="1" dirty="0">
              <a:solidFill>
                <a:schemeClr val="tx1"/>
              </a:solidFill>
              <a:latin typeface="Times New Roman" pitchFamily="-108" charset="0"/>
              <a:ea typeface="ＭＳ Ｐゴシック" pitchFamily="-108" charset="-128"/>
              <a:cs typeface="ＭＳ Ｐゴシック" pitchFamily="-108" charset="-128"/>
            </a:endParaRPr>
          </a:p>
          <a:p>
            <a:pPr eaLnBrk="0" hangingPunct="0"/>
            <a:r>
              <a:rPr lang="en-US" sz="1800" b="1" i="1" dirty="0">
                <a:solidFill>
                  <a:schemeClr val="tx1"/>
                </a:solidFill>
                <a:ea typeface="ＭＳ Ｐゴシック" pitchFamily="-108" charset="-128"/>
                <a:cs typeface="ＭＳ Ｐゴシック" pitchFamily="-108" charset="-128"/>
              </a:rPr>
              <a:t>Campbell Essential Biology with Physiology, </a:t>
            </a:r>
            <a:r>
              <a:rPr lang="en-US" sz="1800" b="1" dirty="0" smtClean="0">
                <a:solidFill>
                  <a:schemeClr val="tx1"/>
                </a:solidFill>
                <a:ea typeface="ＭＳ Ｐゴシック" pitchFamily="-108" charset="-128"/>
                <a:cs typeface="ＭＳ Ｐゴシック" pitchFamily="-108" charset="-128"/>
              </a:rPr>
              <a:t>Fifth </a:t>
            </a:r>
            <a:r>
              <a:rPr lang="en-US" sz="1800" b="1" dirty="0">
                <a:solidFill>
                  <a:schemeClr val="tx1"/>
                </a:solidFill>
                <a:ea typeface="ＭＳ Ｐゴシック" pitchFamily="-108" charset="-128"/>
                <a:cs typeface="ＭＳ Ｐゴシック" pitchFamily="-108" charset="-128"/>
              </a:rPr>
              <a:t>Edition</a:t>
            </a:r>
            <a:endParaRPr lang="en-US" sz="1800" b="1" i="1" dirty="0">
              <a:solidFill>
                <a:schemeClr val="tx1"/>
              </a:solidFill>
              <a:ea typeface="ＭＳ Ｐゴシック" pitchFamily="-108" charset="-128"/>
              <a:cs typeface="ＭＳ Ｐゴシック" pitchFamily="-108" charset="-128"/>
            </a:endParaRPr>
          </a:p>
          <a:p>
            <a:pPr eaLnBrk="0" hangingPunct="0"/>
            <a:r>
              <a:rPr lang="en-US" sz="1600" b="1" i="1" dirty="0">
                <a:solidFill>
                  <a:schemeClr val="tx1"/>
                </a:solidFill>
                <a:latin typeface="Times New Roman" pitchFamily="-108" charset="0"/>
                <a:ea typeface="ＭＳ Ｐゴシック" pitchFamily="-108" charset="-128"/>
                <a:cs typeface="ＭＳ Ｐゴシック" pitchFamily="-108" charset="-128"/>
              </a:rPr>
              <a:t> </a:t>
            </a:r>
            <a:r>
              <a:rPr lang="en-US" sz="1600" b="1" i="1" dirty="0">
                <a:solidFill>
                  <a:schemeClr val="tx1"/>
                </a:solidFill>
                <a:latin typeface="Arial" panose="020B0604020202020204" pitchFamily="34" charset="0"/>
                <a:ea typeface="ＭＳ Ｐゴシック" pitchFamily="-108" charset="-128"/>
                <a:cs typeface="Arial" panose="020B0604020202020204" pitchFamily="34" charset="0"/>
              </a:rPr>
              <a:t>  – </a:t>
            </a:r>
            <a:r>
              <a:rPr lang="en-US" sz="1600" b="1" dirty="0">
                <a:solidFill>
                  <a:schemeClr val="tx1"/>
                </a:solidFill>
                <a:latin typeface="Arial" panose="020B0604020202020204" pitchFamily="34" charset="0"/>
                <a:ea typeface="ＭＳ Ｐゴシック" pitchFamily="-108" charset="-128"/>
                <a:cs typeface="Arial" panose="020B0604020202020204" pitchFamily="34" charset="0"/>
              </a:rPr>
              <a:t>Eric J. Simon, Jean L. Dickey, </a:t>
            </a:r>
            <a:r>
              <a:rPr lang="en-US" sz="1600" b="1" dirty="0" smtClean="0">
                <a:solidFill>
                  <a:schemeClr val="tx1"/>
                </a:solidFill>
                <a:latin typeface="Arial" panose="020B0604020202020204" pitchFamily="34" charset="0"/>
                <a:ea typeface="ＭＳ Ｐゴシック" pitchFamily="-108" charset="-128"/>
                <a:cs typeface="Arial" panose="020B0604020202020204" pitchFamily="34" charset="0"/>
              </a:rPr>
              <a:t>Kelly A. Hogan, and Jane B. Reece</a:t>
            </a:r>
            <a:endParaRPr lang="en-US" sz="1600" b="1" dirty="0">
              <a:solidFill>
                <a:schemeClr val="tx1"/>
              </a:solidFill>
              <a:latin typeface="Arial" panose="020B0604020202020204" pitchFamily="34" charset="0"/>
              <a:ea typeface="ＭＳ Ｐゴシック" pitchFamily="-108" charset="-128"/>
              <a:cs typeface="Arial" panose="020B0604020202020204" pitchFamily="34" charset="0"/>
            </a:endParaRPr>
          </a:p>
        </p:txBody>
      </p:sp>
    </p:spTree>
    <p:extLst>
      <p:ext uri="{BB962C8B-B14F-4D97-AF65-F5344CB8AC3E}">
        <p14:creationId xmlns:p14="http://schemas.microsoft.com/office/powerpoint/2010/main" val="2882093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230491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8801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340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6960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9815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5382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6303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0411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7950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56643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972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919445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7129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1808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11386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0715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1129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86983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4146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71371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82847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779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686628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7011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75839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92447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3121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63526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56578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505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0155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99025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95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5000901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0452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675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8424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1153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4575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2721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66193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36300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704454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Line 14"/>
          <p:cNvSpPr>
            <a:spLocks noChangeShapeType="1"/>
          </p:cNvSpPr>
          <p:nvPr userDrawn="1"/>
        </p:nvSpPr>
        <p:spPr bwMode="auto">
          <a:xfrm>
            <a:off x="304800" y="6553200"/>
            <a:ext cx="8534400" cy="0"/>
          </a:xfrm>
          <a:prstGeom prst="line">
            <a:avLst/>
          </a:prstGeom>
          <a:noFill/>
          <a:ln w="25400">
            <a:solidFill>
              <a:srgbClr val="BD3A2C"/>
            </a:solidFill>
            <a:round/>
            <a:headEnd/>
            <a:tailEnd/>
          </a:ln>
          <a:extLst>
            <a:ext uri="{909E8E84-426E-40DD-AFC4-6F175D3DCCD1}">
              <a14:hiddenFill xmlns:a14="http://schemas.microsoft.com/office/drawing/2010/main">
                <a:noFill/>
              </a14:hiddenFill>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5" name="Rectangle 33"/>
          <p:cNvSpPr>
            <a:spLocks noChangeArrowheads="1"/>
          </p:cNvSpPr>
          <p:nvPr userDrawn="1"/>
        </p:nvSpPr>
        <p:spPr bwMode="auto">
          <a:xfrm>
            <a:off x="0" y="0"/>
            <a:ext cx="9144000" cy="996950"/>
          </a:xfrm>
          <a:prstGeom prst="rect">
            <a:avLst/>
          </a:prstGeom>
          <a:gradFill rotWithShape="0">
            <a:gsLst>
              <a:gs pos="0">
                <a:srgbClr val="5D2F4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a:defRPr/>
            </a:pPr>
            <a:endParaRPr lang="zh-CN" altLang="zh-CN" smtClean="0">
              <a:solidFill>
                <a:srgbClr val="000000"/>
              </a:solidFill>
              <a:ea typeface="宋体" pitchFamily="2" charset="-122"/>
            </a:endParaRPr>
          </a:p>
        </p:txBody>
      </p:sp>
      <p:pic>
        <p:nvPicPr>
          <p:cNvPr id="6" name="Picture 24" descr="72602Campbell5e_cvr"/>
          <p:cNvPicPr>
            <a:picLocks noChangeAspect="1" noChangeArrowheads="1"/>
          </p:cNvPicPr>
          <p:nvPr userDrawn="1"/>
        </p:nvPicPr>
        <p:blipFill>
          <a:blip r:embed="rId2">
            <a:extLst>
              <a:ext uri="{28A0092B-C50C-407E-A947-70E740481C1C}">
                <a14:useLocalDpi xmlns:a14="http://schemas.microsoft.com/office/drawing/2010/main" val="0"/>
              </a:ext>
            </a:extLst>
          </a:blip>
          <a:srcRect l="4057" t="19962" r="22920" b="12151"/>
          <a:stretch>
            <a:fillRect/>
          </a:stretch>
        </p:blipFill>
        <p:spPr bwMode="auto">
          <a:xfrm>
            <a:off x="198438" y="952500"/>
            <a:ext cx="3813175"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3"/>
          <p:cNvSpPr>
            <a:spLocks noChangeArrowheads="1"/>
          </p:cNvSpPr>
          <p:nvPr userDrawn="1"/>
        </p:nvSpPr>
        <p:spPr bwMode="gray">
          <a:xfrm>
            <a:off x="0" y="6400800"/>
            <a:ext cx="9145588" cy="457200"/>
          </a:xfrm>
          <a:prstGeom prst="rect">
            <a:avLst/>
          </a:prstGeom>
          <a:solidFill>
            <a:srgbClr val="008B5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defRPr/>
            </a:pPr>
            <a:endParaRPr lang="zh-CN" altLang="zh-CN" smtClean="0">
              <a:solidFill>
                <a:srgbClr val="000000"/>
              </a:solidFill>
              <a:ea typeface="宋体" pitchFamily="2" charset="-122"/>
            </a:endParaRPr>
          </a:p>
        </p:txBody>
      </p:sp>
      <p:sp>
        <p:nvSpPr>
          <p:cNvPr id="8" name="Rectangle 33"/>
          <p:cNvSpPr>
            <a:spLocks noChangeArrowheads="1"/>
          </p:cNvSpPr>
          <p:nvPr userDrawn="1"/>
        </p:nvSpPr>
        <p:spPr bwMode="auto">
          <a:xfrm>
            <a:off x="0" y="5600700"/>
            <a:ext cx="9144000" cy="800100"/>
          </a:xfrm>
          <a:prstGeom prst="rect">
            <a:avLst/>
          </a:prstGeom>
          <a:gradFill rotWithShape="0">
            <a:gsLst>
              <a:gs pos="0">
                <a:srgbClr val="FFFFFF"/>
              </a:gs>
              <a:gs pos="100000">
                <a:srgbClr val="4B727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a:defRPr/>
            </a:pPr>
            <a:endParaRPr lang="zh-CN" altLang="zh-CN" smtClean="0">
              <a:solidFill>
                <a:srgbClr val="000000"/>
              </a:solidFill>
              <a:ea typeface="宋体" pitchFamily="2" charset="-122"/>
            </a:endParaRPr>
          </a:p>
        </p:txBody>
      </p:sp>
      <p:pic>
        <p:nvPicPr>
          <p:cNvPr id="9" name="Picture 18" descr="72602Campbell4e_cvr"/>
          <p:cNvPicPr>
            <a:picLocks noChangeAspect="1" noChangeArrowheads="1"/>
          </p:cNvPicPr>
          <p:nvPr userDrawn="1"/>
        </p:nvPicPr>
        <p:blipFill>
          <a:blip r:embed="rId3">
            <a:extLst>
              <a:ext uri="{28A0092B-C50C-407E-A947-70E740481C1C}">
                <a14:useLocalDpi xmlns:a14="http://schemas.microsoft.com/office/drawing/2010/main" val="0"/>
              </a:ext>
            </a:extLst>
          </a:blip>
          <a:srcRect l="13191" t="10449" r="25157" b="3716"/>
          <a:stretch>
            <a:fillRect/>
          </a:stretch>
        </p:blipFill>
        <p:spPr bwMode="auto">
          <a:xfrm>
            <a:off x="4445000" y="1390650"/>
            <a:ext cx="467042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descr="Pearson_Bound_Whit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12063" y="6356350"/>
            <a:ext cx="152876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descr="Pearson_Strap_Bound_White"/>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34"/>
          <p:cNvSpPr txBox="1">
            <a:spLocks noChangeArrowheads="1"/>
          </p:cNvSpPr>
          <p:nvPr userDrawn="1"/>
        </p:nvSpPr>
        <p:spPr bwMode="auto">
          <a:xfrm>
            <a:off x="6918325" y="6184900"/>
            <a:ext cx="2225675" cy="244475"/>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r">
              <a:defRPr/>
            </a:pPr>
            <a:r>
              <a:rPr lang="en-US" altLang="zh-CN" sz="1000" smtClean="0">
                <a:solidFill>
                  <a:srgbClr val="FFFFFF"/>
                </a:solidFill>
                <a:latin typeface="Times New Roman" pitchFamily="84" charset="0"/>
                <a:ea typeface="宋体" charset="-122"/>
              </a:rPr>
              <a:t>© 2013 Pearson Education, Inc.</a:t>
            </a:r>
          </a:p>
        </p:txBody>
      </p:sp>
      <p:sp>
        <p:nvSpPr>
          <p:cNvPr id="13" name="Rectangle 36"/>
          <p:cNvSpPr>
            <a:spLocks noChangeArrowheads="1"/>
          </p:cNvSpPr>
          <p:nvPr userDrawn="1"/>
        </p:nvSpPr>
        <p:spPr bwMode="auto">
          <a:xfrm>
            <a:off x="92075" y="5997575"/>
            <a:ext cx="3689350" cy="412750"/>
          </a:xfrm>
          <a:prstGeom prst="rect">
            <a:avLst/>
          </a:prstGeom>
          <a:noFill/>
          <a:ln>
            <a:noFill/>
          </a:ln>
          <a:extLst>
            <a:ext uri="{909E8E84-426E-40DD-AFC4-6F175D3DCCD1}">
              <a14:hiddenFill xmlns:a14="http://schemas.microsoft.com/office/drawing/2010/main">
                <a:solidFill>
                  <a:srgbClr val="008B5D"/>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lIns="92075" tIns="46038" rIns="92075" bIns="46038" anchor="ctr">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defRPr/>
            </a:pPr>
            <a:r>
              <a:rPr kumimoji="1" lang="en-US" altLang="zh-CN" sz="2100" b="1" smtClean="0">
                <a:solidFill>
                  <a:srgbClr val="FFFFFF"/>
                </a:solidFill>
                <a:latin typeface="Times New Roman" pitchFamily="18" charset="0"/>
                <a:ea typeface="宋体" pitchFamily="2" charset="-122"/>
              </a:rPr>
              <a:t>Lectures by Edward J. Zalisko</a:t>
            </a:r>
          </a:p>
        </p:txBody>
      </p:sp>
      <p:sp>
        <p:nvSpPr>
          <p:cNvPr id="14" name="Text Box 39"/>
          <p:cNvSpPr txBox="1">
            <a:spLocks noChangeArrowheads="1"/>
          </p:cNvSpPr>
          <p:nvPr userDrawn="1"/>
        </p:nvSpPr>
        <p:spPr bwMode="auto">
          <a:xfrm>
            <a:off x="84138" y="4643438"/>
            <a:ext cx="4919662" cy="1374775"/>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defRPr/>
            </a:pPr>
            <a:r>
              <a:rPr lang="en-US" altLang="zh-CN" sz="2000" b="1" smtClean="0">
                <a:solidFill>
                  <a:srgbClr val="000000"/>
                </a:solidFill>
                <a:ea typeface="ＭＳ Ｐゴシック" pitchFamily="34" charset="-128"/>
              </a:rPr>
              <a:t>PowerPoint</a:t>
            </a:r>
            <a:r>
              <a:rPr lang="en-US" altLang="zh-CN" sz="2000" b="1" baseline="30000" smtClean="0">
                <a:solidFill>
                  <a:srgbClr val="000000"/>
                </a:solidFill>
                <a:ea typeface="ＭＳ Ｐゴシック" pitchFamily="34" charset="-128"/>
              </a:rPr>
              <a:t>®</a:t>
            </a:r>
            <a:r>
              <a:rPr lang="en-US" altLang="zh-CN" sz="2000" b="1" smtClean="0">
                <a:solidFill>
                  <a:srgbClr val="000000"/>
                </a:solidFill>
                <a:ea typeface="ＭＳ Ｐゴシック" pitchFamily="34" charset="-128"/>
              </a:rPr>
              <a:t> Lectures for</a:t>
            </a:r>
            <a:endParaRPr lang="en-US" altLang="zh-CN" sz="1600" b="1" smtClean="0">
              <a:solidFill>
                <a:srgbClr val="000000"/>
              </a:solidFill>
              <a:ea typeface="ＭＳ Ｐゴシック" pitchFamily="34" charset="-128"/>
            </a:endParaRPr>
          </a:p>
          <a:p>
            <a:pPr>
              <a:defRPr/>
            </a:pPr>
            <a:r>
              <a:rPr lang="en-US" altLang="zh-CN" sz="1600" b="1" i="1" smtClean="0">
                <a:solidFill>
                  <a:srgbClr val="000000"/>
                </a:solidFill>
                <a:ea typeface="ＭＳ Ｐゴシック" pitchFamily="34" charset="-128"/>
              </a:rPr>
              <a:t>Campbell Essential Biology, </a:t>
            </a:r>
            <a:r>
              <a:rPr lang="en-US" altLang="zh-CN" sz="1600" b="1" smtClean="0">
                <a:solidFill>
                  <a:srgbClr val="000000"/>
                </a:solidFill>
                <a:ea typeface="ＭＳ Ｐゴシック" pitchFamily="34" charset="-128"/>
              </a:rPr>
              <a:t>Fifth Edition,</a:t>
            </a:r>
            <a:r>
              <a:rPr lang="en-US" altLang="zh-CN" sz="1600" b="1" i="1" smtClean="0">
                <a:solidFill>
                  <a:srgbClr val="000000"/>
                </a:solidFill>
                <a:ea typeface="ＭＳ Ｐゴシック" pitchFamily="34" charset="-128"/>
              </a:rPr>
              <a:t> </a:t>
            </a:r>
            <a:r>
              <a:rPr lang="en-US" altLang="zh-CN" sz="1600" b="1" smtClean="0">
                <a:solidFill>
                  <a:srgbClr val="000000"/>
                </a:solidFill>
                <a:ea typeface="ＭＳ Ｐゴシック" pitchFamily="34" charset="-128"/>
              </a:rPr>
              <a:t>and</a:t>
            </a:r>
            <a:endParaRPr lang="en-US" altLang="zh-CN" sz="1600" b="1" smtClean="0">
              <a:solidFill>
                <a:srgbClr val="000000"/>
              </a:solidFill>
              <a:latin typeface="Times New Roman" pitchFamily="84" charset="0"/>
              <a:ea typeface="ＭＳ Ｐゴシック" pitchFamily="34" charset="-128"/>
            </a:endParaRPr>
          </a:p>
          <a:p>
            <a:pPr>
              <a:defRPr/>
            </a:pPr>
            <a:r>
              <a:rPr lang="en-US" altLang="zh-CN" sz="1600" b="1" i="1" smtClean="0">
                <a:solidFill>
                  <a:srgbClr val="000000"/>
                </a:solidFill>
                <a:ea typeface="ＭＳ Ｐゴシック" pitchFamily="34" charset="-128"/>
              </a:rPr>
              <a:t>Campbell Essential Biology with Physiology, </a:t>
            </a:r>
            <a:r>
              <a:rPr lang="en-US" altLang="zh-CN" sz="1600" b="1" smtClean="0">
                <a:solidFill>
                  <a:srgbClr val="000000"/>
                </a:solidFill>
                <a:ea typeface="ＭＳ Ｐゴシック" pitchFamily="34" charset="-128"/>
              </a:rPr>
              <a:t>Fourth Edition</a:t>
            </a:r>
            <a:endParaRPr lang="en-US" altLang="zh-CN" sz="1600" b="1" i="1" smtClean="0">
              <a:solidFill>
                <a:srgbClr val="000000"/>
              </a:solidFill>
              <a:ea typeface="ＭＳ Ｐゴシック" pitchFamily="34" charset="-128"/>
            </a:endParaRPr>
          </a:p>
          <a:p>
            <a:pPr>
              <a:defRPr/>
            </a:pPr>
            <a:r>
              <a:rPr lang="en-US" altLang="zh-CN" sz="1600" b="1" i="1" smtClean="0">
                <a:solidFill>
                  <a:srgbClr val="000000"/>
                </a:solidFill>
                <a:latin typeface="Times New Roman" pitchFamily="84" charset="0"/>
                <a:ea typeface="ＭＳ Ｐゴシック" pitchFamily="34" charset="-128"/>
              </a:rPr>
              <a:t>   – </a:t>
            </a:r>
            <a:r>
              <a:rPr lang="en-US" altLang="zh-CN" sz="1600" b="1" smtClean="0">
                <a:solidFill>
                  <a:srgbClr val="000000"/>
                </a:solidFill>
                <a:latin typeface="Times New Roman" pitchFamily="84" charset="0"/>
                <a:ea typeface="ＭＳ Ｐゴシック" pitchFamily="34" charset="-128"/>
              </a:rPr>
              <a:t>Eric J. Simon, Jean L. Dickey, and Jane B. Reece</a:t>
            </a:r>
          </a:p>
        </p:txBody>
      </p:sp>
      <p:sp>
        <p:nvSpPr>
          <p:cNvPr id="577571" name="Rectangle 35"/>
          <p:cNvSpPr>
            <a:spLocks noGrp="1" noChangeArrowheads="1"/>
          </p:cNvSpPr>
          <p:nvPr>
            <p:ph type="ctrTitle"/>
          </p:nvPr>
        </p:nvSpPr>
        <p:spPr>
          <a:xfrm>
            <a:off x="206375" y="157163"/>
            <a:ext cx="8709025" cy="1143000"/>
          </a:xfrm>
          <a:effectLst>
            <a:outerShdw blurRad="63500" dist="38099" dir="2700000" algn="ctr" rotWithShape="0">
              <a:srgbClr val="000000">
                <a:alpha val="74998"/>
              </a:srgbClr>
            </a:outerShdw>
          </a:effectLst>
        </p:spPr>
        <p:txBody>
          <a:bodyPr anchor="ctr"/>
          <a:lstStyle>
            <a:lvl1pPr marL="0" indent="0">
              <a:defRPr sz="5000">
                <a:solidFill>
                  <a:schemeClr val="bg1"/>
                </a:solidFill>
                <a:latin typeface="Arial" charset="0"/>
              </a:defRPr>
            </a:lvl1pPr>
          </a:lstStyle>
          <a:p>
            <a:r>
              <a:rPr lang="en-US"/>
              <a:t>Click to edit Master title style</a:t>
            </a:r>
          </a:p>
        </p:txBody>
      </p:sp>
      <p:sp>
        <p:nvSpPr>
          <p:cNvPr id="577576" name="Rectangle 40"/>
          <p:cNvSpPr>
            <a:spLocks noGrp="1" noChangeArrowheads="1"/>
          </p:cNvSpPr>
          <p:nvPr>
            <p:ph type="subTitle" idx="1"/>
          </p:nvPr>
        </p:nvSpPr>
        <p:spPr>
          <a:xfrm>
            <a:off x="238125" y="1531938"/>
            <a:ext cx="8677275" cy="1752600"/>
          </a:xfrm>
        </p:spPr>
        <p:txBody>
          <a:bodyPr/>
          <a:lstStyle>
            <a:lvl1pPr>
              <a:buFont typeface="Wingdings" charset="2"/>
              <a:buNone/>
              <a:defRPr sz="4000" b="1">
                <a:latin typeface="Times New Roman" charset="0"/>
              </a:defRPr>
            </a:lvl1pPr>
          </a:lstStyle>
          <a:p>
            <a:r>
              <a:rPr lang="en-US"/>
              <a:t>Click to edit Master subtitle style</a:t>
            </a:r>
          </a:p>
        </p:txBody>
      </p:sp>
    </p:spTree>
    <p:extLst>
      <p:ext uri="{BB962C8B-B14F-4D97-AF65-F5344CB8AC3E}">
        <p14:creationId xmlns:p14="http://schemas.microsoft.com/office/powerpoint/2010/main" val="1551405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101201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6361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2826412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685800"/>
            <a:ext cx="4229100" cy="2536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685800"/>
            <a:ext cx="4229100" cy="2536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087639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059233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256914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72086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9367118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370891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15741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76200"/>
            <a:ext cx="2152650" cy="3146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76200"/>
            <a:ext cx="6305550" cy="3146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5516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521163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867637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40474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02830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17597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65743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7383" y="1227909"/>
            <a:ext cx="8543108" cy="49490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81DED4-EA6D-433B-8426-FE3D060AFC3B}" type="datetime1">
              <a:rPr lang="en-US" smtClean="0"/>
              <a:t>3/10/2018</a:t>
            </a:fld>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42191381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13751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666721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71797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216355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8670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34848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5806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33038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253282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7623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83" y="365126"/>
            <a:ext cx="8543108" cy="978729"/>
          </a:xfrm>
        </p:spPr>
        <p:txBody>
          <a:bodyPr/>
          <a:lstStyle>
            <a:lvl1pPr>
              <a:defRPr/>
            </a:lvl1pPr>
          </a:lstStyle>
          <a:p>
            <a:r>
              <a:rPr lang="en-US" dirty="0" smtClean="0"/>
              <a:t>Click to edit M</a:t>
            </a:r>
            <a:br>
              <a:rPr lang="en-US" dirty="0" smtClean="0"/>
            </a:br>
            <a:r>
              <a:rPr lang="en-US" dirty="0" smtClean="0"/>
              <a:t>aster title style</a:t>
            </a:r>
            <a:endParaRPr lang="en-US" dirty="0"/>
          </a:p>
        </p:txBody>
      </p:sp>
      <p:sp>
        <p:nvSpPr>
          <p:cNvPr id="3" name="Content Placeholder 2"/>
          <p:cNvSpPr>
            <a:spLocks noGrp="1"/>
          </p:cNvSpPr>
          <p:nvPr>
            <p:ph idx="1"/>
          </p:nvPr>
        </p:nvSpPr>
        <p:spPr>
          <a:xfrm>
            <a:off x="287383" y="1476103"/>
            <a:ext cx="8543108" cy="47008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AFC8E8-6D2F-4758-83B2-75BDB473D1A0}" type="datetime1">
              <a:rPr lang="en-US" smtClean="0"/>
              <a:t>3/10/2018</a:t>
            </a:fld>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173947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01582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307278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20860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399886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50773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6926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810527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493185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408940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6160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51FDC7-2EF3-48E3-A4F4-EE50ED77F6D3}" type="datetime1">
              <a:rPr lang="en-US" smtClean="0"/>
              <a:t>3/10/2018</a:t>
            </a:fld>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25020973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767237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51021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29585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931033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406057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997644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031374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661847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264468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0355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B87DA75-8BE7-418B-AED4-F39BE8C4DCD5}" type="datetime1">
              <a:rPr lang="en-US" smtClean="0"/>
              <a:t>3/10/2018</a:t>
            </a:fld>
            <a:endParaRPr lang="en-US"/>
          </a:p>
        </p:txBody>
      </p:sp>
      <p:sp>
        <p:nvSpPr>
          <p:cNvPr id="4" name="Footer Placeholder 3"/>
          <p:cNvSpPr>
            <a:spLocks noGrp="1"/>
          </p:cNvSpPr>
          <p:nvPr>
            <p:ph type="ftr" sz="quarter" idx="11"/>
          </p:nvPr>
        </p:nvSpPr>
        <p:spPr/>
        <p:txBody>
          <a:bodyPr/>
          <a:lstStyle/>
          <a:p>
            <a:r>
              <a:rPr lang="en-US" smtClean="0"/>
              <a:t>© 2016 Pearson Education, Inc.</a:t>
            </a:r>
            <a:endParaRPr lang="en-US"/>
          </a:p>
        </p:txBody>
      </p:sp>
      <p:sp>
        <p:nvSpPr>
          <p:cNvPr id="5" name="Slide Number Placeholder 4"/>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12331845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561833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352612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244196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338454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298859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747243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93745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22389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00714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5935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710F7-ACDA-4516-B32D-081342A2C7CA}" type="datetime1">
              <a:rPr lang="en-US" smtClean="0"/>
              <a:t>3/10/2018</a:t>
            </a:fld>
            <a:endParaRPr lang="en-US"/>
          </a:p>
        </p:txBody>
      </p:sp>
      <p:sp>
        <p:nvSpPr>
          <p:cNvPr id="3" name="Footer Placeholder 2"/>
          <p:cNvSpPr>
            <a:spLocks noGrp="1"/>
          </p:cNvSpPr>
          <p:nvPr>
            <p:ph type="ftr" sz="quarter" idx="11"/>
          </p:nvPr>
        </p:nvSpPr>
        <p:spPr/>
        <p:txBody>
          <a:bodyPr/>
          <a:lstStyle/>
          <a:p>
            <a:r>
              <a:rPr lang="en-US" smtClean="0"/>
              <a:t>© 2016 Pearson Education, Inc.</a:t>
            </a:r>
            <a:endParaRPr lang="en-US"/>
          </a:p>
        </p:txBody>
      </p:sp>
      <p:sp>
        <p:nvSpPr>
          <p:cNvPr id="4" name="Slide Number Placeholder 3"/>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7205417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775801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15358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222586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054959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514718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999532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665590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972102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876290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3593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495103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985771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461687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961017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57809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953668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385520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920195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474065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429064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6758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819266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761178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0517861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42174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90196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148788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013923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190164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84210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718012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4679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007092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73100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2187862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084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982023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295727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589029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25682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7656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683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3611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5.xml"/></Relationships>
</file>

<file path=ppt/slideMasters/_rels/slideMaster100.xml.rels><?xml version="1.0" encoding="UTF-8" standalone="yes"?>
<Relationships xmlns="http://schemas.openxmlformats.org/package/2006/relationships"><Relationship Id="rId2" Type="http://schemas.openxmlformats.org/officeDocument/2006/relationships/theme" Target="../theme/theme100.xml"/><Relationship Id="rId1" Type="http://schemas.openxmlformats.org/officeDocument/2006/relationships/slideLayout" Target="../slideLayouts/slideLayout115.xml"/></Relationships>
</file>

<file path=ppt/slideMasters/_rels/slideMaster101.xml.rels><?xml version="1.0" encoding="UTF-8" standalone="yes"?>
<Relationships xmlns="http://schemas.openxmlformats.org/package/2006/relationships"><Relationship Id="rId2" Type="http://schemas.openxmlformats.org/officeDocument/2006/relationships/theme" Target="../theme/theme101.xml"/><Relationship Id="rId1" Type="http://schemas.openxmlformats.org/officeDocument/2006/relationships/slideLayout" Target="../slideLayouts/slideLayout116.xml"/></Relationships>
</file>

<file path=ppt/slideMasters/_rels/slideMaster102.xml.rels><?xml version="1.0" encoding="UTF-8" standalone="yes"?>
<Relationships xmlns="http://schemas.openxmlformats.org/package/2006/relationships"><Relationship Id="rId2" Type="http://schemas.openxmlformats.org/officeDocument/2006/relationships/theme" Target="../theme/theme102.xml"/><Relationship Id="rId1" Type="http://schemas.openxmlformats.org/officeDocument/2006/relationships/slideLayout" Target="../slideLayouts/slideLayout117.xml"/></Relationships>
</file>

<file path=ppt/slideMasters/_rels/slideMaster103.xml.rels><?xml version="1.0" encoding="UTF-8" standalone="yes"?>
<Relationships xmlns="http://schemas.openxmlformats.org/package/2006/relationships"><Relationship Id="rId2" Type="http://schemas.openxmlformats.org/officeDocument/2006/relationships/theme" Target="../theme/theme103.xml"/><Relationship Id="rId1" Type="http://schemas.openxmlformats.org/officeDocument/2006/relationships/slideLayout" Target="../slideLayouts/slideLayout118.xml"/></Relationships>
</file>

<file path=ppt/slideMasters/_rels/slideMaster104.xml.rels><?xml version="1.0" encoding="UTF-8" standalone="yes"?>
<Relationships xmlns="http://schemas.openxmlformats.org/package/2006/relationships"><Relationship Id="rId2" Type="http://schemas.openxmlformats.org/officeDocument/2006/relationships/theme" Target="../theme/theme104.xml"/><Relationship Id="rId1" Type="http://schemas.openxmlformats.org/officeDocument/2006/relationships/slideLayout" Target="../slideLayouts/slideLayout119.xml"/></Relationships>
</file>

<file path=ppt/slideMasters/_rels/slideMaster105.xml.rels><?xml version="1.0" encoding="UTF-8" standalone="yes"?>
<Relationships xmlns="http://schemas.openxmlformats.org/package/2006/relationships"><Relationship Id="rId2" Type="http://schemas.openxmlformats.org/officeDocument/2006/relationships/theme" Target="../theme/theme105.xml"/><Relationship Id="rId1" Type="http://schemas.openxmlformats.org/officeDocument/2006/relationships/slideLayout" Target="../slideLayouts/slideLayout120.xml"/></Relationships>
</file>

<file path=ppt/slideMasters/_rels/slideMaster106.xml.rels><?xml version="1.0" encoding="UTF-8" standalone="yes"?>
<Relationships xmlns="http://schemas.openxmlformats.org/package/2006/relationships"><Relationship Id="rId2" Type="http://schemas.openxmlformats.org/officeDocument/2006/relationships/theme" Target="../theme/theme106.xml"/><Relationship Id="rId1" Type="http://schemas.openxmlformats.org/officeDocument/2006/relationships/slideLayout" Target="../slideLayouts/slideLayout121.xml"/></Relationships>
</file>

<file path=ppt/slideMasters/_rels/slideMaster107.xml.rels><?xml version="1.0" encoding="UTF-8" standalone="yes"?>
<Relationships xmlns="http://schemas.openxmlformats.org/package/2006/relationships"><Relationship Id="rId2" Type="http://schemas.openxmlformats.org/officeDocument/2006/relationships/theme" Target="../theme/theme107.xml"/><Relationship Id="rId1" Type="http://schemas.openxmlformats.org/officeDocument/2006/relationships/slideLayout" Target="../slideLayouts/slideLayout122.xml"/></Relationships>
</file>

<file path=ppt/slideMasters/_rels/slideMaster108.xml.rels><?xml version="1.0" encoding="UTF-8" standalone="yes"?>
<Relationships xmlns="http://schemas.openxmlformats.org/package/2006/relationships"><Relationship Id="rId2" Type="http://schemas.openxmlformats.org/officeDocument/2006/relationships/theme" Target="../theme/theme108.xml"/><Relationship Id="rId1" Type="http://schemas.openxmlformats.org/officeDocument/2006/relationships/slideLayout" Target="../slideLayouts/slideLayout123.xml"/></Relationships>
</file>

<file path=ppt/slideMasters/_rels/slideMaster109.xml.rels><?xml version="1.0" encoding="UTF-8" standalone="yes"?>
<Relationships xmlns="http://schemas.openxmlformats.org/package/2006/relationships"><Relationship Id="rId2" Type="http://schemas.openxmlformats.org/officeDocument/2006/relationships/theme" Target="../theme/theme109.xml"/><Relationship Id="rId1" Type="http://schemas.openxmlformats.org/officeDocument/2006/relationships/slideLayout" Target="../slideLayouts/slideLayout124.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6.xml"/></Relationships>
</file>

<file path=ppt/slideMasters/_rels/slideMaster110.xml.rels><?xml version="1.0" encoding="UTF-8" standalone="yes"?>
<Relationships xmlns="http://schemas.openxmlformats.org/package/2006/relationships"><Relationship Id="rId2" Type="http://schemas.openxmlformats.org/officeDocument/2006/relationships/theme" Target="../theme/theme110.xml"/><Relationship Id="rId1" Type="http://schemas.openxmlformats.org/officeDocument/2006/relationships/slideLayout" Target="../slideLayouts/slideLayout125.xml"/></Relationships>
</file>

<file path=ppt/slideMasters/_rels/slideMaster111.xml.rels><?xml version="1.0" encoding="UTF-8" standalone="yes"?>
<Relationships xmlns="http://schemas.openxmlformats.org/package/2006/relationships"><Relationship Id="rId2" Type="http://schemas.openxmlformats.org/officeDocument/2006/relationships/theme" Target="../theme/theme111.xml"/><Relationship Id="rId1" Type="http://schemas.openxmlformats.org/officeDocument/2006/relationships/slideLayout" Target="../slideLayouts/slideLayout126.xml"/></Relationships>
</file>

<file path=ppt/slideMasters/_rels/slideMaster112.xml.rels><?xml version="1.0" encoding="UTF-8" standalone="yes"?>
<Relationships xmlns="http://schemas.openxmlformats.org/package/2006/relationships"><Relationship Id="rId2" Type="http://schemas.openxmlformats.org/officeDocument/2006/relationships/theme" Target="../theme/theme112.xml"/><Relationship Id="rId1" Type="http://schemas.openxmlformats.org/officeDocument/2006/relationships/slideLayout" Target="../slideLayouts/slideLayout127.xml"/></Relationships>
</file>

<file path=ppt/slideMasters/_rels/slideMaster113.xml.rels><?xml version="1.0" encoding="UTF-8" standalone="yes"?>
<Relationships xmlns="http://schemas.openxmlformats.org/package/2006/relationships"><Relationship Id="rId2" Type="http://schemas.openxmlformats.org/officeDocument/2006/relationships/theme" Target="../theme/theme113.xml"/><Relationship Id="rId1" Type="http://schemas.openxmlformats.org/officeDocument/2006/relationships/slideLayout" Target="../slideLayouts/slideLayout128.xml"/></Relationships>
</file>

<file path=ppt/slideMasters/_rels/slideMaster114.xml.rels><?xml version="1.0" encoding="UTF-8" standalone="yes"?>
<Relationships xmlns="http://schemas.openxmlformats.org/package/2006/relationships"><Relationship Id="rId2" Type="http://schemas.openxmlformats.org/officeDocument/2006/relationships/theme" Target="../theme/theme114.xml"/><Relationship Id="rId1" Type="http://schemas.openxmlformats.org/officeDocument/2006/relationships/slideLayout" Target="../slideLayouts/slideLayout129.xml"/></Relationships>
</file>

<file path=ppt/slideMasters/_rels/slideMaster115.xml.rels><?xml version="1.0" encoding="UTF-8" standalone="yes"?>
<Relationships xmlns="http://schemas.openxmlformats.org/package/2006/relationships"><Relationship Id="rId2" Type="http://schemas.openxmlformats.org/officeDocument/2006/relationships/theme" Target="../theme/theme115.xml"/><Relationship Id="rId1" Type="http://schemas.openxmlformats.org/officeDocument/2006/relationships/slideLayout" Target="../slideLayouts/slideLayout130.xml"/></Relationships>
</file>

<file path=ppt/slideMasters/_rels/slideMaster116.xml.rels><?xml version="1.0" encoding="UTF-8" standalone="yes"?>
<Relationships xmlns="http://schemas.openxmlformats.org/package/2006/relationships"><Relationship Id="rId2" Type="http://schemas.openxmlformats.org/officeDocument/2006/relationships/theme" Target="../theme/theme116.xml"/><Relationship Id="rId1" Type="http://schemas.openxmlformats.org/officeDocument/2006/relationships/slideLayout" Target="../slideLayouts/slideLayout131.xml"/></Relationships>
</file>

<file path=ppt/slideMasters/_rels/slideMaster117.xml.rels><?xml version="1.0" encoding="UTF-8" standalone="yes"?>
<Relationships xmlns="http://schemas.openxmlformats.org/package/2006/relationships"><Relationship Id="rId2" Type="http://schemas.openxmlformats.org/officeDocument/2006/relationships/theme" Target="../theme/theme117.xml"/><Relationship Id="rId1" Type="http://schemas.openxmlformats.org/officeDocument/2006/relationships/slideLayout" Target="../slideLayouts/slideLayout132.xml"/></Relationships>
</file>

<file path=ppt/slideMasters/_rels/slideMaster118.xml.rels><?xml version="1.0" encoding="UTF-8" standalone="yes"?>
<Relationships xmlns="http://schemas.openxmlformats.org/package/2006/relationships"><Relationship Id="rId2" Type="http://schemas.openxmlformats.org/officeDocument/2006/relationships/theme" Target="../theme/theme118.xml"/><Relationship Id="rId1" Type="http://schemas.openxmlformats.org/officeDocument/2006/relationships/slideLayout" Target="../slideLayouts/slideLayout133.xml"/></Relationships>
</file>

<file path=ppt/slideMasters/_rels/slideMaster119.xml.rels><?xml version="1.0" encoding="UTF-8" standalone="yes"?>
<Relationships xmlns="http://schemas.openxmlformats.org/package/2006/relationships"><Relationship Id="rId2" Type="http://schemas.openxmlformats.org/officeDocument/2006/relationships/theme" Target="../theme/theme119.xml"/><Relationship Id="rId1" Type="http://schemas.openxmlformats.org/officeDocument/2006/relationships/slideLayout" Target="../slideLayouts/slideLayout134.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7.xml"/></Relationships>
</file>

<file path=ppt/slideMasters/_rels/slideMaster120.xml.rels><?xml version="1.0" encoding="UTF-8" standalone="yes"?>
<Relationships xmlns="http://schemas.openxmlformats.org/package/2006/relationships"><Relationship Id="rId2" Type="http://schemas.openxmlformats.org/officeDocument/2006/relationships/theme" Target="../theme/theme120.xml"/><Relationship Id="rId1" Type="http://schemas.openxmlformats.org/officeDocument/2006/relationships/slideLayout" Target="../slideLayouts/slideLayout135.xml"/></Relationships>
</file>

<file path=ppt/slideMasters/_rels/slideMaster121.xml.rels><?xml version="1.0" encoding="UTF-8" standalone="yes"?>
<Relationships xmlns="http://schemas.openxmlformats.org/package/2006/relationships"><Relationship Id="rId2" Type="http://schemas.openxmlformats.org/officeDocument/2006/relationships/theme" Target="../theme/theme121.xml"/><Relationship Id="rId1" Type="http://schemas.openxmlformats.org/officeDocument/2006/relationships/slideLayout" Target="../slideLayouts/slideLayout136.xml"/></Relationships>
</file>

<file path=ppt/slideMasters/_rels/slideMaster122.xml.rels><?xml version="1.0" encoding="UTF-8" standalone="yes"?>
<Relationships xmlns="http://schemas.openxmlformats.org/package/2006/relationships"><Relationship Id="rId2" Type="http://schemas.openxmlformats.org/officeDocument/2006/relationships/theme" Target="../theme/theme122.xml"/><Relationship Id="rId1" Type="http://schemas.openxmlformats.org/officeDocument/2006/relationships/slideLayout" Target="../slideLayouts/slideLayout137.xml"/></Relationships>
</file>

<file path=ppt/slideMasters/_rels/slideMaster123.xml.rels><?xml version="1.0" encoding="UTF-8" standalone="yes"?>
<Relationships xmlns="http://schemas.openxmlformats.org/package/2006/relationships"><Relationship Id="rId2" Type="http://schemas.openxmlformats.org/officeDocument/2006/relationships/theme" Target="../theme/theme123.xml"/><Relationship Id="rId1" Type="http://schemas.openxmlformats.org/officeDocument/2006/relationships/slideLayout" Target="../slideLayouts/slideLayout138.xml"/></Relationships>
</file>

<file path=ppt/slideMasters/_rels/slideMaster124.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124.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9.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20.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21.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22.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23.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5.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6.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7.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8.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9.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0.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31.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32.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33.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5.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6.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7.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38.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39.xml"/></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40.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41.xml"/></Relationships>
</file>

<file path=ppt/slideMasters/_rels/slideMaster37.xml.rels><?xml version="1.0" encoding="UTF-8" standalone="yes"?>
<Relationships xmlns="http://schemas.openxmlformats.org/package/2006/relationships"><Relationship Id="rId2" Type="http://schemas.openxmlformats.org/officeDocument/2006/relationships/theme" Target="../theme/theme37.xml"/><Relationship Id="rId1" Type="http://schemas.openxmlformats.org/officeDocument/2006/relationships/slideLayout" Target="../slideLayouts/slideLayout42.xml"/></Relationships>
</file>

<file path=ppt/slideMasters/_rels/slideMaster38.xml.rels><?xml version="1.0" encoding="UTF-8" standalone="yes"?>
<Relationships xmlns="http://schemas.openxmlformats.org/package/2006/relationships"><Relationship Id="rId2" Type="http://schemas.openxmlformats.org/officeDocument/2006/relationships/theme" Target="../theme/theme38.xml"/><Relationship Id="rId1" Type="http://schemas.openxmlformats.org/officeDocument/2006/relationships/slideLayout" Target="../slideLayouts/slideLayout43.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40.xml.rels><?xml version="1.0" encoding="UTF-8" standalone="yes"?>
<Relationships xmlns="http://schemas.openxmlformats.org/package/2006/relationships"><Relationship Id="rId2" Type="http://schemas.openxmlformats.org/officeDocument/2006/relationships/theme" Target="../theme/theme40.xml"/><Relationship Id="rId1" Type="http://schemas.openxmlformats.org/officeDocument/2006/relationships/slideLayout" Target="../slideLayouts/slideLayout45.xml"/></Relationships>
</file>

<file path=ppt/slideMasters/_rels/slideMaster41.xml.rels><?xml version="1.0" encoding="UTF-8" standalone="yes"?>
<Relationships xmlns="http://schemas.openxmlformats.org/package/2006/relationships"><Relationship Id="rId2" Type="http://schemas.openxmlformats.org/officeDocument/2006/relationships/theme" Target="../theme/theme41.xml"/><Relationship Id="rId1" Type="http://schemas.openxmlformats.org/officeDocument/2006/relationships/slideLayout" Target="../slideLayouts/slideLayout46.xml"/></Relationships>
</file>

<file path=ppt/slideMasters/_rels/slideMaster42.xml.rels><?xml version="1.0" encoding="UTF-8" standalone="yes"?>
<Relationships xmlns="http://schemas.openxmlformats.org/package/2006/relationships"><Relationship Id="rId2" Type="http://schemas.openxmlformats.org/officeDocument/2006/relationships/theme" Target="../theme/theme42.xml"/><Relationship Id="rId1" Type="http://schemas.openxmlformats.org/officeDocument/2006/relationships/slideLayout" Target="../slideLayouts/slideLayout47.xml"/></Relationships>
</file>

<file path=ppt/slideMasters/_rels/slideMaster43.xml.rels><?xml version="1.0" encoding="UTF-8" standalone="yes"?>
<Relationships xmlns="http://schemas.openxmlformats.org/package/2006/relationships"><Relationship Id="rId2" Type="http://schemas.openxmlformats.org/officeDocument/2006/relationships/theme" Target="../theme/theme43.xml"/><Relationship Id="rId1" Type="http://schemas.openxmlformats.org/officeDocument/2006/relationships/slideLayout" Target="../slideLayouts/slideLayout48.xml"/></Relationships>
</file>

<file path=ppt/slideMasters/_rels/slideMaster44.xml.rels><?xml version="1.0" encoding="UTF-8" standalone="yes"?>
<Relationships xmlns="http://schemas.openxmlformats.org/package/2006/relationships"><Relationship Id="rId2" Type="http://schemas.openxmlformats.org/officeDocument/2006/relationships/theme" Target="../theme/theme44.xml"/><Relationship Id="rId1" Type="http://schemas.openxmlformats.org/officeDocument/2006/relationships/slideLayout" Target="../slideLayouts/slideLayout49.xml"/></Relationships>
</file>

<file path=ppt/slideMasters/_rels/slideMaster45.xml.rels><?xml version="1.0" encoding="UTF-8" standalone="yes"?>
<Relationships xmlns="http://schemas.openxmlformats.org/package/2006/relationships"><Relationship Id="rId2" Type="http://schemas.openxmlformats.org/officeDocument/2006/relationships/theme" Target="../theme/theme45.xml"/><Relationship Id="rId1" Type="http://schemas.openxmlformats.org/officeDocument/2006/relationships/slideLayout" Target="../slideLayouts/slideLayout50.xml"/></Relationships>
</file>

<file path=ppt/slideMasters/_rels/slideMaster46.xml.rels><?xml version="1.0" encoding="UTF-8" standalone="yes"?>
<Relationships xmlns="http://schemas.openxmlformats.org/package/2006/relationships"><Relationship Id="rId2" Type="http://schemas.openxmlformats.org/officeDocument/2006/relationships/theme" Target="../theme/theme46.xml"/><Relationship Id="rId1" Type="http://schemas.openxmlformats.org/officeDocument/2006/relationships/slideLayout" Target="../slideLayouts/slideLayout51.xml"/></Relationships>
</file>

<file path=ppt/slideMasters/_rels/slideMaster47.xml.rels><?xml version="1.0" encoding="UTF-8" standalone="yes"?>
<Relationships xmlns="http://schemas.openxmlformats.org/package/2006/relationships"><Relationship Id="rId2" Type="http://schemas.openxmlformats.org/officeDocument/2006/relationships/theme" Target="../theme/theme47.xml"/><Relationship Id="rId1" Type="http://schemas.openxmlformats.org/officeDocument/2006/relationships/slideLayout" Target="../slideLayouts/slideLayout52.xml"/></Relationships>
</file>

<file path=ppt/slideMasters/_rels/slideMaster48.xml.rels><?xml version="1.0" encoding="UTF-8" standalone="yes"?>
<Relationships xmlns="http://schemas.openxmlformats.org/package/2006/relationships"><Relationship Id="rId2" Type="http://schemas.openxmlformats.org/officeDocument/2006/relationships/theme" Target="../theme/theme48.xml"/><Relationship Id="rId1" Type="http://schemas.openxmlformats.org/officeDocument/2006/relationships/slideLayout" Target="../slideLayouts/slideLayout53.xml"/></Relationships>
</file>

<file path=ppt/slideMasters/_rels/slideMaster49.xml.rels><?xml version="1.0" encoding="UTF-8" standalone="yes"?>
<Relationships xmlns="http://schemas.openxmlformats.org/package/2006/relationships"><Relationship Id="rId2" Type="http://schemas.openxmlformats.org/officeDocument/2006/relationships/theme" Target="../theme/theme49.xml"/><Relationship Id="rId1"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50.xml.rels><?xml version="1.0" encoding="UTF-8" standalone="yes"?>
<Relationships xmlns="http://schemas.openxmlformats.org/package/2006/relationships"><Relationship Id="rId2" Type="http://schemas.openxmlformats.org/officeDocument/2006/relationships/theme" Target="../theme/theme50.xml"/><Relationship Id="rId1" Type="http://schemas.openxmlformats.org/officeDocument/2006/relationships/slideLayout" Target="../slideLayouts/slideLayout55.xml"/></Relationships>
</file>

<file path=ppt/slideMasters/_rels/slideMaster51.xml.rels><?xml version="1.0" encoding="UTF-8" standalone="yes"?>
<Relationships xmlns="http://schemas.openxmlformats.org/package/2006/relationships"><Relationship Id="rId2" Type="http://schemas.openxmlformats.org/officeDocument/2006/relationships/theme" Target="../theme/theme51.xml"/><Relationship Id="rId1" Type="http://schemas.openxmlformats.org/officeDocument/2006/relationships/slideLayout" Target="../slideLayouts/slideLayout56.xml"/></Relationships>
</file>

<file path=ppt/slideMasters/_rels/slideMaster52.xml.rels><?xml version="1.0" encoding="UTF-8" standalone="yes"?>
<Relationships xmlns="http://schemas.openxmlformats.org/package/2006/relationships"><Relationship Id="rId2" Type="http://schemas.openxmlformats.org/officeDocument/2006/relationships/theme" Target="../theme/theme52.xml"/><Relationship Id="rId1" Type="http://schemas.openxmlformats.org/officeDocument/2006/relationships/slideLayout" Target="../slideLayouts/slideLayout57.xml"/></Relationships>
</file>

<file path=ppt/slideMasters/_rels/slideMaster53.xml.rels><?xml version="1.0" encoding="UTF-8" standalone="yes"?>
<Relationships xmlns="http://schemas.openxmlformats.org/package/2006/relationships"><Relationship Id="rId2" Type="http://schemas.openxmlformats.org/officeDocument/2006/relationships/theme" Target="../theme/theme53.xml"/><Relationship Id="rId1" Type="http://schemas.openxmlformats.org/officeDocument/2006/relationships/slideLayout" Target="../slideLayouts/slideLayout58.xml"/></Relationships>
</file>

<file path=ppt/slideMasters/_rels/slideMaster54.xml.rels><?xml version="1.0" encoding="UTF-8" standalone="yes"?>
<Relationships xmlns="http://schemas.openxmlformats.org/package/2006/relationships"><Relationship Id="rId2" Type="http://schemas.openxmlformats.org/officeDocument/2006/relationships/theme" Target="../theme/theme54.xml"/><Relationship Id="rId1" Type="http://schemas.openxmlformats.org/officeDocument/2006/relationships/slideLayout" Target="../slideLayouts/slideLayout59.xml"/></Relationships>
</file>

<file path=ppt/slideMasters/_rels/slideMaster55.xml.rels><?xml version="1.0" encoding="UTF-8" standalone="yes"?>
<Relationships xmlns="http://schemas.openxmlformats.org/package/2006/relationships"><Relationship Id="rId2" Type="http://schemas.openxmlformats.org/officeDocument/2006/relationships/theme" Target="../theme/theme55.xml"/><Relationship Id="rId1" Type="http://schemas.openxmlformats.org/officeDocument/2006/relationships/slideLayout" Target="../slideLayouts/slideLayout60.xml"/></Relationships>
</file>

<file path=ppt/slideMasters/_rels/slideMaster56.xml.rels><?xml version="1.0" encoding="UTF-8" standalone="yes"?>
<Relationships xmlns="http://schemas.openxmlformats.org/package/2006/relationships"><Relationship Id="rId2" Type="http://schemas.openxmlformats.org/officeDocument/2006/relationships/theme" Target="../theme/theme56.xml"/><Relationship Id="rId1" Type="http://schemas.openxmlformats.org/officeDocument/2006/relationships/slideLayout" Target="../slideLayouts/slideLayout61.xml"/></Relationships>
</file>

<file path=ppt/slideMasters/_rels/slideMaster57.xml.rels><?xml version="1.0" encoding="UTF-8" standalone="yes"?>
<Relationships xmlns="http://schemas.openxmlformats.org/package/2006/relationships"><Relationship Id="rId2" Type="http://schemas.openxmlformats.org/officeDocument/2006/relationships/theme" Target="../theme/theme57.xml"/><Relationship Id="rId1" Type="http://schemas.openxmlformats.org/officeDocument/2006/relationships/slideLayout" Target="../slideLayouts/slideLayout62.xml"/></Relationships>
</file>

<file path=ppt/slideMasters/_rels/slideMaster58.xml.rels><?xml version="1.0" encoding="UTF-8" standalone="yes"?>
<Relationships xmlns="http://schemas.openxmlformats.org/package/2006/relationships"><Relationship Id="rId2" Type="http://schemas.openxmlformats.org/officeDocument/2006/relationships/theme" Target="../theme/theme58.xml"/><Relationship Id="rId1" Type="http://schemas.openxmlformats.org/officeDocument/2006/relationships/slideLayout" Target="../slideLayouts/slideLayout63.xml"/></Relationships>
</file>

<file path=ppt/slideMasters/_rels/slideMaster59.xml.rels><?xml version="1.0" encoding="UTF-8" standalone="yes"?>
<Relationships xmlns="http://schemas.openxmlformats.org/package/2006/relationships"><Relationship Id="rId2" Type="http://schemas.openxmlformats.org/officeDocument/2006/relationships/theme" Target="../theme/theme59.xml"/><Relationship Id="rId1"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60.xml.rels><?xml version="1.0" encoding="UTF-8" standalone="yes"?>
<Relationships xmlns="http://schemas.openxmlformats.org/package/2006/relationships"><Relationship Id="rId2" Type="http://schemas.openxmlformats.org/officeDocument/2006/relationships/theme" Target="../theme/theme60.xml"/><Relationship Id="rId1" Type="http://schemas.openxmlformats.org/officeDocument/2006/relationships/slideLayout" Target="../slideLayouts/slideLayout65.xml"/></Relationships>
</file>

<file path=ppt/slideMasters/_rels/slideMaster61.xml.rels><?xml version="1.0" encoding="UTF-8" standalone="yes"?>
<Relationships xmlns="http://schemas.openxmlformats.org/package/2006/relationships"><Relationship Id="rId2" Type="http://schemas.openxmlformats.org/officeDocument/2006/relationships/theme" Target="../theme/theme61.xml"/><Relationship Id="rId1" Type="http://schemas.openxmlformats.org/officeDocument/2006/relationships/slideLayout" Target="../slideLayouts/slideLayout66.xml"/></Relationships>
</file>

<file path=ppt/slideMasters/_rels/slideMaster62.xml.rels><?xml version="1.0" encoding="UTF-8" standalone="yes"?>
<Relationships xmlns="http://schemas.openxmlformats.org/package/2006/relationships"><Relationship Id="rId2" Type="http://schemas.openxmlformats.org/officeDocument/2006/relationships/theme" Target="../theme/theme62.xml"/><Relationship Id="rId1" Type="http://schemas.openxmlformats.org/officeDocument/2006/relationships/slideLayout" Target="../slideLayouts/slideLayout67.xml"/></Relationships>
</file>

<file path=ppt/slideMasters/_rels/slideMaster63.xml.rels><?xml version="1.0" encoding="UTF-8" standalone="yes"?>
<Relationships xmlns="http://schemas.openxmlformats.org/package/2006/relationships"><Relationship Id="rId2" Type="http://schemas.openxmlformats.org/officeDocument/2006/relationships/theme" Target="../theme/theme63.xml"/><Relationship Id="rId1" Type="http://schemas.openxmlformats.org/officeDocument/2006/relationships/slideLayout" Target="../slideLayouts/slideLayout68.xml"/></Relationships>
</file>

<file path=ppt/slideMasters/_rels/slideMaster64.xml.rels><?xml version="1.0" encoding="UTF-8" standalone="yes"?>
<Relationships xmlns="http://schemas.openxmlformats.org/package/2006/relationships"><Relationship Id="rId2" Type="http://schemas.openxmlformats.org/officeDocument/2006/relationships/theme" Target="../theme/theme64.xml"/><Relationship Id="rId1" Type="http://schemas.openxmlformats.org/officeDocument/2006/relationships/slideLayout" Target="../slideLayouts/slideLayout69.xml"/></Relationships>
</file>

<file path=ppt/slideMasters/_rels/slideMaster65.xml.rels><?xml version="1.0" encoding="UTF-8" standalone="yes"?>
<Relationships xmlns="http://schemas.openxmlformats.org/package/2006/relationships"><Relationship Id="rId2" Type="http://schemas.openxmlformats.org/officeDocument/2006/relationships/theme" Target="../theme/theme65.xml"/><Relationship Id="rId1" Type="http://schemas.openxmlformats.org/officeDocument/2006/relationships/slideLayout" Target="../slideLayouts/slideLayout70.xml"/></Relationships>
</file>

<file path=ppt/slideMasters/_rels/slideMaster66.xml.rels><?xml version="1.0" encoding="UTF-8" standalone="yes"?>
<Relationships xmlns="http://schemas.openxmlformats.org/package/2006/relationships"><Relationship Id="rId2" Type="http://schemas.openxmlformats.org/officeDocument/2006/relationships/theme" Target="../theme/theme66.xml"/><Relationship Id="rId1" Type="http://schemas.openxmlformats.org/officeDocument/2006/relationships/slideLayout" Target="../slideLayouts/slideLayout71.xml"/></Relationships>
</file>

<file path=ppt/slideMasters/_rels/slideMaster67.xml.rels><?xml version="1.0" encoding="UTF-8" standalone="yes"?>
<Relationships xmlns="http://schemas.openxmlformats.org/package/2006/relationships"><Relationship Id="rId2" Type="http://schemas.openxmlformats.org/officeDocument/2006/relationships/theme" Target="../theme/theme67.xml"/><Relationship Id="rId1" Type="http://schemas.openxmlformats.org/officeDocument/2006/relationships/slideLayout" Target="../slideLayouts/slideLayout72.xml"/></Relationships>
</file>

<file path=ppt/slideMasters/_rels/slideMaster68.xml.rels><?xml version="1.0" encoding="UTF-8" standalone="yes"?>
<Relationships xmlns="http://schemas.openxmlformats.org/package/2006/relationships"><Relationship Id="rId2" Type="http://schemas.openxmlformats.org/officeDocument/2006/relationships/theme" Target="../theme/theme68.xml"/><Relationship Id="rId1" Type="http://schemas.openxmlformats.org/officeDocument/2006/relationships/slideLayout" Target="../slideLayouts/slideLayout73.xml"/></Relationships>
</file>

<file path=ppt/slideMasters/_rels/slideMaster69.xml.rels><?xml version="1.0" encoding="UTF-8" standalone="yes"?>
<Relationships xmlns="http://schemas.openxmlformats.org/package/2006/relationships"><Relationship Id="rId2" Type="http://schemas.openxmlformats.org/officeDocument/2006/relationships/theme" Target="../theme/theme69.xml"/><Relationship Id="rId1"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70.xml.rels><?xml version="1.0" encoding="UTF-8" standalone="yes"?>
<Relationships xmlns="http://schemas.openxmlformats.org/package/2006/relationships"><Relationship Id="rId2" Type="http://schemas.openxmlformats.org/officeDocument/2006/relationships/theme" Target="../theme/theme70.xml"/><Relationship Id="rId1" Type="http://schemas.openxmlformats.org/officeDocument/2006/relationships/slideLayout" Target="../slideLayouts/slideLayout75.xml"/></Relationships>
</file>

<file path=ppt/slideMasters/_rels/slideMaster71.xml.rels><?xml version="1.0" encoding="UTF-8" standalone="yes"?>
<Relationships xmlns="http://schemas.openxmlformats.org/package/2006/relationships"><Relationship Id="rId2" Type="http://schemas.openxmlformats.org/officeDocument/2006/relationships/theme" Target="../theme/theme71.xml"/><Relationship Id="rId1" Type="http://schemas.openxmlformats.org/officeDocument/2006/relationships/slideLayout" Target="../slideLayouts/slideLayout76.xml"/></Relationships>
</file>

<file path=ppt/slideMasters/_rels/slideMaster72.xml.rels><?xml version="1.0" encoding="UTF-8" standalone="yes"?>
<Relationships xmlns="http://schemas.openxmlformats.org/package/2006/relationships"><Relationship Id="rId2" Type="http://schemas.openxmlformats.org/officeDocument/2006/relationships/theme" Target="../theme/theme72.xml"/><Relationship Id="rId1" Type="http://schemas.openxmlformats.org/officeDocument/2006/relationships/slideLayout" Target="../slideLayouts/slideLayout77.xml"/></Relationships>
</file>

<file path=ppt/slideMasters/_rels/slideMaster73.xml.rels><?xml version="1.0" encoding="UTF-8" standalone="yes"?>
<Relationships xmlns="http://schemas.openxmlformats.org/package/2006/relationships"><Relationship Id="rId2" Type="http://schemas.openxmlformats.org/officeDocument/2006/relationships/theme" Target="../theme/theme73.xml"/><Relationship Id="rId1" Type="http://schemas.openxmlformats.org/officeDocument/2006/relationships/slideLayout" Target="../slideLayouts/slideLayout78.xml"/></Relationships>
</file>

<file path=ppt/slideMasters/_rels/slideMaster74.xml.rels><?xml version="1.0" encoding="UTF-8" standalone="yes"?>
<Relationships xmlns="http://schemas.openxmlformats.org/package/2006/relationships"><Relationship Id="rId2" Type="http://schemas.openxmlformats.org/officeDocument/2006/relationships/theme" Target="../theme/theme74.xml"/><Relationship Id="rId1" Type="http://schemas.openxmlformats.org/officeDocument/2006/relationships/slideLayout" Target="../slideLayouts/slideLayout79.xml"/></Relationships>
</file>

<file path=ppt/slideMasters/_rels/slideMaster75.xml.rels><?xml version="1.0" encoding="UTF-8" standalone="yes"?>
<Relationships xmlns="http://schemas.openxmlformats.org/package/2006/relationships"><Relationship Id="rId2" Type="http://schemas.openxmlformats.org/officeDocument/2006/relationships/theme" Target="../theme/theme75.xml"/><Relationship Id="rId1" Type="http://schemas.openxmlformats.org/officeDocument/2006/relationships/slideLayout" Target="../slideLayouts/slideLayout80.xml"/></Relationships>
</file>

<file path=ppt/slideMasters/_rels/slideMaster76.xml.rels><?xml version="1.0" encoding="UTF-8" standalone="yes"?>
<Relationships xmlns="http://schemas.openxmlformats.org/package/2006/relationships"><Relationship Id="rId2" Type="http://schemas.openxmlformats.org/officeDocument/2006/relationships/theme" Target="../theme/theme76.xml"/><Relationship Id="rId1" Type="http://schemas.openxmlformats.org/officeDocument/2006/relationships/slideLayout" Target="../slideLayouts/slideLayout81.xml"/></Relationships>
</file>

<file path=ppt/slideMasters/_rels/slideMaster77.xml.rels><?xml version="1.0" encoding="UTF-8" standalone="yes"?>
<Relationships xmlns="http://schemas.openxmlformats.org/package/2006/relationships"><Relationship Id="rId2" Type="http://schemas.openxmlformats.org/officeDocument/2006/relationships/theme" Target="../theme/theme77.xml"/><Relationship Id="rId1" Type="http://schemas.openxmlformats.org/officeDocument/2006/relationships/slideLayout" Target="../slideLayouts/slideLayout82.xml"/></Relationships>
</file>

<file path=ppt/slideMasters/_rels/slideMaster78.xml.rels><?xml version="1.0" encoding="UTF-8" standalone="yes"?>
<Relationships xmlns="http://schemas.openxmlformats.org/package/2006/relationships"><Relationship Id="rId2" Type="http://schemas.openxmlformats.org/officeDocument/2006/relationships/theme" Target="../theme/theme78.xml"/><Relationship Id="rId1" Type="http://schemas.openxmlformats.org/officeDocument/2006/relationships/slideLayout" Target="../slideLayouts/slideLayout83.xml"/></Relationships>
</file>

<file path=ppt/slideMasters/_rels/slideMaster79.xml.rels><?xml version="1.0" encoding="UTF-8" standalone="yes"?>
<Relationships xmlns="http://schemas.openxmlformats.org/package/2006/relationships"><Relationship Id="rId2" Type="http://schemas.openxmlformats.org/officeDocument/2006/relationships/theme" Target="../theme/theme79.xml"/><Relationship Id="rId1"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3.xml"/></Relationships>
</file>

<file path=ppt/slideMasters/_rels/slideMaster80.xml.rels><?xml version="1.0" encoding="UTF-8" standalone="yes"?>
<Relationships xmlns="http://schemas.openxmlformats.org/package/2006/relationships"><Relationship Id="rId2" Type="http://schemas.openxmlformats.org/officeDocument/2006/relationships/theme" Target="../theme/theme80.xml"/><Relationship Id="rId1" Type="http://schemas.openxmlformats.org/officeDocument/2006/relationships/slideLayout" Target="../slideLayouts/slideLayout85.xml"/></Relationships>
</file>

<file path=ppt/slideMasters/_rels/slideMaster81.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81.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82.xml.rels><?xml version="1.0" encoding="UTF-8" standalone="yes"?>
<Relationships xmlns="http://schemas.openxmlformats.org/package/2006/relationships"><Relationship Id="rId2" Type="http://schemas.openxmlformats.org/officeDocument/2006/relationships/theme" Target="../theme/theme82.xml"/><Relationship Id="rId1" Type="http://schemas.openxmlformats.org/officeDocument/2006/relationships/slideLayout" Target="../slideLayouts/slideLayout97.xml"/></Relationships>
</file>

<file path=ppt/slideMasters/_rels/slideMaster83.xml.rels><?xml version="1.0" encoding="UTF-8" standalone="yes"?>
<Relationships xmlns="http://schemas.openxmlformats.org/package/2006/relationships"><Relationship Id="rId2" Type="http://schemas.openxmlformats.org/officeDocument/2006/relationships/theme" Target="../theme/theme83.xml"/><Relationship Id="rId1" Type="http://schemas.openxmlformats.org/officeDocument/2006/relationships/slideLayout" Target="../slideLayouts/slideLayout98.xml"/></Relationships>
</file>

<file path=ppt/slideMasters/_rels/slideMaster84.xml.rels><?xml version="1.0" encoding="UTF-8" standalone="yes"?>
<Relationships xmlns="http://schemas.openxmlformats.org/package/2006/relationships"><Relationship Id="rId2" Type="http://schemas.openxmlformats.org/officeDocument/2006/relationships/theme" Target="../theme/theme84.xml"/><Relationship Id="rId1" Type="http://schemas.openxmlformats.org/officeDocument/2006/relationships/slideLayout" Target="../slideLayouts/slideLayout99.xml"/></Relationships>
</file>

<file path=ppt/slideMasters/_rels/slideMaster85.xml.rels><?xml version="1.0" encoding="UTF-8" standalone="yes"?>
<Relationships xmlns="http://schemas.openxmlformats.org/package/2006/relationships"><Relationship Id="rId2" Type="http://schemas.openxmlformats.org/officeDocument/2006/relationships/theme" Target="../theme/theme85.xml"/><Relationship Id="rId1" Type="http://schemas.openxmlformats.org/officeDocument/2006/relationships/slideLayout" Target="../slideLayouts/slideLayout100.xml"/></Relationships>
</file>

<file path=ppt/slideMasters/_rels/slideMaster86.xml.rels><?xml version="1.0" encoding="UTF-8" standalone="yes"?>
<Relationships xmlns="http://schemas.openxmlformats.org/package/2006/relationships"><Relationship Id="rId2" Type="http://schemas.openxmlformats.org/officeDocument/2006/relationships/theme" Target="../theme/theme86.xml"/><Relationship Id="rId1" Type="http://schemas.openxmlformats.org/officeDocument/2006/relationships/slideLayout" Target="../slideLayouts/slideLayout101.xml"/></Relationships>
</file>

<file path=ppt/slideMasters/_rels/slideMaster87.xml.rels><?xml version="1.0" encoding="UTF-8" standalone="yes"?>
<Relationships xmlns="http://schemas.openxmlformats.org/package/2006/relationships"><Relationship Id="rId2" Type="http://schemas.openxmlformats.org/officeDocument/2006/relationships/theme" Target="../theme/theme87.xml"/><Relationship Id="rId1" Type="http://schemas.openxmlformats.org/officeDocument/2006/relationships/slideLayout" Target="../slideLayouts/slideLayout102.xml"/></Relationships>
</file>

<file path=ppt/slideMasters/_rels/slideMaster88.xml.rels><?xml version="1.0" encoding="UTF-8" standalone="yes"?>
<Relationships xmlns="http://schemas.openxmlformats.org/package/2006/relationships"><Relationship Id="rId2" Type="http://schemas.openxmlformats.org/officeDocument/2006/relationships/theme" Target="../theme/theme88.xml"/><Relationship Id="rId1" Type="http://schemas.openxmlformats.org/officeDocument/2006/relationships/slideLayout" Target="../slideLayouts/slideLayout103.xml"/></Relationships>
</file>

<file path=ppt/slideMasters/_rels/slideMaster89.xml.rels><?xml version="1.0" encoding="UTF-8" standalone="yes"?>
<Relationships xmlns="http://schemas.openxmlformats.org/package/2006/relationships"><Relationship Id="rId2" Type="http://schemas.openxmlformats.org/officeDocument/2006/relationships/theme" Target="../theme/theme89.xml"/><Relationship Id="rId1"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4.xml"/></Relationships>
</file>

<file path=ppt/slideMasters/_rels/slideMaster90.xml.rels><?xml version="1.0" encoding="UTF-8" standalone="yes"?>
<Relationships xmlns="http://schemas.openxmlformats.org/package/2006/relationships"><Relationship Id="rId2" Type="http://schemas.openxmlformats.org/officeDocument/2006/relationships/theme" Target="../theme/theme90.xml"/><Relationship Id="rId1" Type="http://schemas.openxmlformats.org/officeDocument/2006/relationships/slideLayout" Target="../slideLayouts/slideLayout105.xml"/></Relationships>
</file>

<file path=ppt/slideMasters/_rels/slideMaster91.xml.rels><?xml version="1.0" encoding="UTF-8" standalone="yes"?>
<Relationships xmlns="http://schemas.openxmlformats.org/package/2006/relationships"><Relationship Id="rId2" Type="http://schemas.openxmlformats.org/officeDocument/2006/relationships/theme" Target="../theme/theme91.xml"/><Relationship Id="rId1" Type="http://schemas.openxmlformats.org/officeDocument/2006/relationships/slideLayout" Target="../slideLayouts/slideLayout106.xml"/></Relationships>
</file>

<file path=ppt/slideMasters/_rels/slideMaster92.xml.rels><?xml version="1.0" encoding="UTF-8" standalone="yes"?>
<Relationships xmlns="http://schemas.openxmlformats.org/package/2006/relationships"><Relationship Id="rId2" Type="http://schemas.openxmlformats.org/officeDocument/2006/relationships/theme" Target="../theme/theme92.xml"/><Relationship Id="rId1" Type="http://schemas.openxmlformats.org/officeDocument/2006/relationships/slideLayout" Target="../slideLayouts/slideLayout107.xml"/></Relationships>
</file>

<file path=ppt/slideMasters/_rels/slideMaster93.xml.rels><?xml version="1.0" encoding="UTF-8" standalone="yes"?>
<Relationships xmlns="http://schemas.openxmlformats.org/package/2006/relationships"><Relationship Id="rId2" Type="http://schemas.openxmlformats.org/officeDocument/2006/relationships/theme" Target="../theme/theme93.xml"/><Relationship Id="rId1" Type="http://schemas.openxmlformats.org/officeDocument/2006/relationships/slideLayout" Target="../slideLayouts/slideLayout108.xml"/></Relationships>
</file>

<file path=ppt/slideMasters/_rels/slideMaster94.xml.rels><?xml version="1.0" encoding="UTF-8" standalone="yes"?>
<Relationships xmlns="http://schemas.openxmlformats.org/package/2006/relationships"><Relationship Id="rId2" Type="http://schemas.openxmlformats.org/officeDocument/2006/relationships/theme" Target="../theme/theme94.xml"/><Relationship Id="rId1" Type="http://schemas.openxmlformats.org/officeDocument/2006/relationships/slideLayout" Target="../slideLayouts/slideLayout109.xml"/></Relationships>
</file>

<file path=ppt/slideMasters/_rels/slideMaster95.xml.rels><?xml version="1.0" encoding="UTF-8" standalone="yes"?>
<Relationships xmlns="http://schemas.openxmlformats.org/package/2006/relationships"><Relationship Id="rId2" Type="http://schemas.openxmlformats.org/officeDocument/2006/relationships/theme" Target="../theme/theme95.xml"/><Relationship Id="rId1" Type="http://schemas.openxmlformats.org/officeDocument/2006/relationships/slideLayout" Target="../slideLayouts/slideLayout110.xml"/></Relationships>
</file>

<file path=ppt/slideMasters/_rels/slideMaster96.xml.rels><?xml version="1.0" encoding="UTF-8" standalone="yes"?>
<Relationships xmlns="http://schemas.openxmlformats.org/package/2006/relationships"><Relationship Id="rId2" Type="http://schemas.openxmlformats.org/officeDocument/2006/relationships/theme" Target="../theme/theme96.xml"/><Relationship Id="rId1" Type="http://schemas.openxmlformats.org/officeDocument/2006/relationships/slideLayout" Target="../slideLayouts/slideLayout111.xml"/></Relationships>
</file>

<file path=ppt/slideMasters/_rels/slideMaster97.xml.rels><?xml version="1.0" encoding="UTF-8" standalone="yes"?>
<Relationships xmlns="http://schemas.openxmlformats.org/package/2006/relationships"><Relationship Id="rId2" Type="http://schemas.openxmlformats.org/officeDocument/2006/relationships/theme" Target="../theme/theme97.xml"/><Relationship Id="rId1" Type="http://schemas.openxmlformats.org/officeDocument/2006/relationships/slideLayout" Target="../slideLayouts/slideLayout112.xml"/></Relationships>
</file>

<file path=ppt/slideMasters/_rels/slideMaster98.xml.rels><?xml version="1.0" encoding="UTF-8" standalone="yes"?>
<Relationships xmlns="http://schemas.openxmlformats.org/package/2006/relationships"><Relationship Id="rId2" Type="http://schemas.openxmlformats.org/officeDocument/2006/relationships/theme" Target="../theme/theme98.xml"/><Relationship Id="rId1" Type="http://schemas.openxmlformats.org/officeDocument/2006/relationships/slideLayout" Target="../slideLayouts/slideLayout113.xml"/></Relationships>
</file>

<file path=ppt/slideMasters/_rels/slideMaster99.xml.rels><?xml version="1.0" encoding="UTF-8" standalone="yes"?>
<Relationships xmlns="http://schemas.openxmlformats.org/package/2006/relationships"><Relationship Id="rId2" Type="http://schemas.openxmlformats.org/officeDocument/2006/relationships/theme" Target="../theme/theme99.xml"/><Relationship Id="rId1"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383" y="132522"/>
            <a:ext cx="8543108" cy="958863"/>
          </a:xfrm>
          <a:prstGeom prst="rect">
            <a:avLst/>
          </a:prstGeom>
        </p:spPr>
        <p:txBody>
          <a:bodyPr vert="horz" wrap="square"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87383" y="1227909"/>
            <a:ext cx="8543108" cy="494905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5244DB-3AA6-45B1-B4A1-0941B6987DA2}" type="datetime1">
              <a:rPr lang="en-US" smtClean="0"/>
              <a:t>3/10/2018</a:t>
            </a:fld>
            <a:endParaRPr lang="en-US"/>
          </a:p>
        </p:txBody>
      </p:sp>
      <p:sp>
        <p:nvSpPr>
          <p:cNvPr id="5" name="Footer Placeholder 4"/>
          <p:cNvSpPr>
            <a:spLocks noGrp="1"/>
          </p:cNvSpPr>
          <p:nvPr>
            <p:ph type="ftr" sz="quarter" idx="3"/>
          </p:nvPr>
        </p:nvSpPr>
        <p:spPr>
          <a:xfrm>
            <a:off x="72424" y="6510981"/>
            <a:ext cx="3086100" cy="365125"/>
          </a:xfrm>
          <a:prstGeom prst="rect">
            <a:avLst/>
          </a:prstGeom>
        </p:spPr>
        <p:txBody>
          <a:bodyPr vert="horz" lIns="91440" tIns="45720" rIns="91440" bIns="45720" rtlCol="0" anchor="ctr"/>
          <a:lstStyle>
            <a:lvl1pPr algn="l">
              <a:defRPr sz="900">
                <a:solidFill>
                  <a:schemeClr val="tx1"/>
                </a:solidFill>
              </a:defRPr>
            </a:lvl1pPr>
          </a:lstStyle>
          <a:p>
            <a:r>
              <a:rPr lang="en-US" smtClean="0"/>
              <a:t>© 2016 Pearson Education, Inc.</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DE886-DA9C-4BB0-9CDA-E860E39C9479}" type="slidenum">
              <a:rPr lang="en-US" smtClean="0"/>
              <a:t>‹#›</a:t>
            </a:fld>
            <a:endParaRPr lang="en-US"/>
          </a:p>
        </p:txBody>
      </p:sp>
    </p:spTree>
    <p:extLst>
      <p:ext uri="{BB962C8B-B14F-4D97-AF65-F5344CB8AC3E}">
        <p14:creationId xmlns:p14="http://schemas.microsoft.com/office/powerpoint/2010/main" val="17988000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Lst>
  <p:hf sldNum="0" hdr="0" dt="0"/>
  <p:txStyles>
    <p:titleStyle>
      <a:lvl1pPr algn="l" defTabSz="914400" rtl="0" eaLnBrk="1" latinLnBrk="0" hangingPunct="1">
        <a:lnSpc>
          <a:spcPct val="90000"/>
        </a:lnSpc>
        <a:spcBef>
          <a:spcPct val="0"/>
        </a:spcBef>
        <a:buNone/>
        <a:defRPr sz="3200" b="1"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1200"/>
        </a:spcAft>
        <a:buClr>
          <a:srgbClr val="0070C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321831657"/>
      </p:ext>
    </p:extLst>
  </p:cSld>
  <p:clrMap bg1="lt1" tx1="dk1" bg2="lt2" tx2="dk2" accent1="accent1" accent2="accent2" accent3="accent3" accent4="accent4" accent5="accent5" accent6="accent6" hlink="hlink" folHlink="folHlink"/>
  <p:sldLayoutIdLst>
    <p:sldLayoutId id="214748370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550886690"/>
      </p:ext>
    </p:extLst>
  </p:cSld>
  <p:clrMap bg1="lt1" tx1="dk1" bg2="lt2" tx2="dk2" accent1="accent1" accent2="accent2" accent3="accent3" accent4="accent4" accent5="accent5" accent6="accent6" hlink="hlink" folHlink="folHlink"/>
  <p:sldLayoutIdLst>
    <p:sldLayoutId id="214748394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764411282"/>
      </p:ext>
    </p:extLst>
  </p:cSld>
  <p:clrMap bg1="lt1" tx1="dk1" bg2="lt2" tx2="dk2" accent1="accent1" accent2="accent2" accent3="accent3" accent4="accent4" accent5="accent5" accent6="accent6" hlink="hlink" folHlink="folHlink"/>
  <p:sldLayoutIdLst>
    <p:sldLayoutId id="21474839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097020171"/>
      </p:ext>
    </p:extLst>
  </p:cSld>
  <p:clrMap bg1="lt1" tx1="dk1" bg2="lt2" tx2="dk2" accent1="accent1" accent2="accent2" accent3="accent3" accent4="accent4" accent5="accent5" accent6="accent6" hlink="hlink" folHlink="folHlink"/>
  <p:sldLayoutIdLst>
    <p:sldLayoutId id="21474839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571910984"/>
      </p:ext>
    </p:extLst>
  </p:cSld>
  <p:clrMap bg1="lt1" tx1="dk1" bg2="lt2" tx2="dk2" accent1="accent1" accent2="accent2" accent3="accent3" accent4="accent4" accent5="accent5" accent6="accent6" hlink="hlink" folHlink="folHlink"/>
  <p:sldLayoutIdLst>
    <p:sldLayoutId id="214748396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512200647"/>
      </p:ext>
    </p:extLst>
  </p:cSld>
  <p:clrMap bg1="lt1" tx1="dk1" bg2="lt2" tx2="dk2" accent1="accent1" accent2="accent2" accent3="accent3" accent4="accent4" accent5="accent5" accent6="accent6" hlink="hlink" folHlink="folHlink"/>
  <p:sldLayoutIdLst>
    <p:sldLayoutId id="214748396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930989343"/>
      </p:ext>
    </p:extLst>
  </p:cSld>
  <p:clrMap bg1="lt1" tx1="dk1" bg2="lt2" tx2="dk2" accent1="accent1" accent2="accent2" accent3="accent3" accent4="accent4" accent5="accent5" accent6="accent6" hlink="hlink" folHlink="folHlink"/>
  <p:sldLayoutIdLst>
    <p:sldLayoutId id="214748396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428649725"/>
      </p:ext>
    </p:extLst>
  </p:cSld>
  <p:clrMap bg1="lt1" tx1="dk1" bg2="lt2" tx2="dk2" accent1="accent1" accent2="accent2" accent3="accent3" accent4="accent4" accent5="accent5" accent6="accent6" hlink="hlink" folHlink="folHlink"/>
  <p:sldLayoutIdLst>
    <p:sldLayoutId id="214748396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08962524"/>
      </p:ext>
    </p:extLst>
  </p:cSld>
  <p:clrMap bg1="lt1" tx1="dk1" bg2="lt2" tx2="dk2" accent1="accent1" accent2="accent2" accent3="accent3" accent4="accent4" accent5="accent5" accent6="accent6" hlink="hlink" folHlink="folHlink"/>
  <p:sldLayoutIdLst>
    <p:sldLayoutId id="214748397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2940087030"/>
      </p:ext>
    </p:extLst>
  </p:cSld>
  <p:clrMap bg1="lt1" tx1="dk1" bg2="lt2" tx2="dk2" accent1="accent1" accent2="accent2" accent3="accent3" accent4="accent4" accent5="accent5" accent6="accent6" hlink="hlink" folHlink="folHlink"/>
  <p:sldLayoutIdLst>
    <p:sldLayoutId id="214748397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677307844"/>
      </p:ext>
    </p:extLst>
  </p:cSld>
  <p:clrMap bg1="lt1" tx1="dk1" bg2="lt2" tx2="dk2" accent1="accent1" accent2="accent2" accent3="accent3" accent4="accent4" accent5="accent5" accent6="accent6" hlink="hlink" folHlink="folHlink"/>
  <p:sldLayoutIdLst>
    <p:sldLayoutId id="214748398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61091293"/>
      </p:ext>
    </p:extLst>
  </p:cSld>
  <p:clrMap bg1="lt1" tx1="dk1" bg2="lt2" tx2="dk2" accent1="accent1" accent2="accent2" accent3="accent3" accent4="accent4" accent5="accent5" accent6="accent6" hlink="hlink" folHlink="folHlink"/>
  <p:sldLayoutIdLst>
    <p:sldLayoutId id="214748370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973340874"/>
      </p:ext>
    </p:extLst>
  </p:cSld>
  <p:clrMap bg1="lt1" tx1="dk1" bg2="lt2" tx2="dk2" accent1="accent1" accent2="accent2" accent3="accent3" accent4="accent4" accent5="accent5" accent6="accent6" hlink="hlink" folHlink="folHlink"/>
  <p:sldLayoutIdLst>
    <p:sldLayoutId id="214748398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284130898"/>
      </p:ext>
    </p:extLst>
  </p:cSld>
  <p:clrMap bg1="lt1" tx1="dk1" bg2="lt2" tx2="dk2" accent1="accent1" accent2="accent2" accent3="accent3" accent4="accent4" accent5="accent5" accent6="accent6" hlink="hlink" folHlink="folHlink"/>
  <p:sldLayoutIdLst>
    <p:sldLayoutId id="214748398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2471917587"/>
      </p:ext>
    </p:extLst>
  </p:cSld>
  <p:clrMap bg1="lt1" tx1="dk1" bg2="lt2" tx2="dk2" accent1="accent1" accent2="accent2" accent3="accent3" accent4="accent4" accent5="accent5" accent6="accent6" hlink="hlink" folHlink="folHlink"/>
  <p:sldLayoutIdLst>
    <p:sldLayoutId id="214748402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762603223"/>
      </p:ext>
    </p:extLst>
  </p:cSld>
  <p:clrMap bg1="lt1" tx1="dk1" bg2="lt2" tx2="dk2" accent1="accent1" accent2="accent2" accent3="accent3" accent4="accent4" accent5="accent5" accent6="accent6" hlink="hlink" folHlink="folHlink"/>
  <p:sldLayoutIdLst>
    <p:sldLayoutId id="214748402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954270381"/>
      </p:ext>
    </p:extLst>
  </p:cSld>
  <p:clrMap bg1="lt1" tx1="dk1" bg2="lt2" tx2="dk2" accent1="accent1" accent2="accent2" accent3="accent3" accent4="accent4" accent5="accent5" accent6="accent6" hlink="hlink" folHlink="folHlink"/>
  <p:sldLayoutIdLst>
    <p:sldLayoutId id="214748402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604945071"/>
      </p:ext>
    </p:extLst>
  </p:cSld>
  <p:clrMap bg1="lt1" tx1="dk1" bg2="lt2" tx2="dk2" accent1="accent1" accent2="accent2" accent3="accent3" accent4="accent4" accent5="accent5" accent6="accent6" hlink="hlink" folHlink="folHlink"/>
  <p:sldLayoutIdLst>
    <p:sldLayoutId id="214748403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2078499803"/>
      </p:ext>
    </p:extLst>
  </p:cSld>
  <p:clrMap bg1="lt1" tx1="dk1" bg2="lt2" tx2="dk2" accent1="accent1" accent2="accent2" accent3="accent3" accent4="accent4" accent5="accent5" accent6="accent6" hlink="hlink" folHlink="folHlink"/>
  <p:sldLayoutIdLst>
    <p:sldLayoutId id="214748403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336019142"/>
      </p:ext>
    </p:extLst>
  </p:cSld>
  <p:clrMap bg1="lt1" tx1="dk1" bg2="lt2" tx2="dk2" accent1="accent1" accent2="accent2" accent3="accent3" accent4="accent4" accent5="accent5" accent6="accent6" hlink="hlink" folHlink="folHlink"/>
  <p:sldLayoutIdLst>
    <p:sldLayoutId id="214748404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2906835653"/>
      </p:ext>
    </p:extLst>
  </p:cSld>
  <p:clrMap bg1="lt1" tx1="dk1" bg2="lt2" tx2="dk2" accent1="accent1" accent2="accent2" accent3="accent3" accent4="accent4" accent5="accent5" accent6="accent6" hlink="hlink" folHlink="folHlink"/>
  <p:sldLayoutIdLst>
    <p:sldLayoutId id="214748404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726152697"/>
      </p:ext>
    </p:extLst>
  </p:cSld>
  <p:clrMap bg1="lt1" tx1="dk1" bg2="lt2" tx2="dk2" accent1="accent1" accent2="accent2" accent3="accent3" accent4="accent4" accent5="accent5" accent6="accent6" hlink="hlink" folHlink="folHlink"/>
  <p:sldLayoutIdLst>
    <p:sldLayoutId id="214748404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527183905"/>
      </p:ext>
    </p:extLst>
  </p:cSld>
  <p:clrMap bg1="lt1" tx1="dk1" bg2="lt2" tx2="dk2" accent1="accent1" accent2="accent2" accent3="accent3" accent4="accent4" accent5="accent5" accent6="accent6" hlink="hlink" folHlink="folHlink"/>
  <p:sldLayoutIdLst>
    <p:sldLayoutId id="214748370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164167429"/>
      </p:ext>
    </p:extLst>
  </p:cSld>
  <p:clrMap bg1="lt1" tx1="dk1" bg2="lt2" tx2="dk2" accent1="accent1" accent2="accent2" accent3="accent3" accent4="accent4" accent5="accent5" accent6="accent6" hlink="hlink" folHlink="folHlink"/>
  <p:sldLayoutIdLst>
    <p:sldLayoutId id="214748404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267323902"/>
      </p:ext>
    </p:extLst>
  </p:cSld>
  <p:clrMap bg1="lt1" tx1="dk1" bg2="lt2" tx2="dk2" accent1="accent1" accent2="accent2" accent3="accent3" accent4="accent4" accent5="accent5" accent6="accent6" hlink="hlink" folHlink="folHlink"/>
  <p:sldLayoutIdLst>
    <p:sldLayoutId id="21474840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183837608"/>
      </p:ext>
    </p:extLst>
  </p:cSld>
  <p:clrMap bg1="lt1" tx1="dk1" bg2="lt2" tx2="dk2" accent1="accent1" accent2="accent2" accent3="accent3" accent4="accent4" accent5="accent5" accent6="accent6" hlink="hlink" folHlink="folHlink"/>
  <p:sldLayoutIdLst>
    <p:sldLayoutId id="21474840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ChangeArrowheads="1"/>
          </p:cNvSpPr>
          <p:nvPr/>
        </p:nvSpPr>
        <p:spPr bwMode="auto">
          <a:xfrm>
            <a:off x="66675" y="6581775"/>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0" hangingPunct="0">
              <a:defRPr/>
            </a:pPr>
            <a:r>
              <a:rPr lang="en-US" altLang="en-US" sz="900" smtClean="0">
                <a:solidFill>
                  <a:srgbClr val="000000"/>
                </a:solidFill>
                <a:ea typeface="ＭＳ Ｐゴシック" panose="020B0600070205080204" pitchFamily="34" charset="-128"/>
              </a:rPr>
              <a:t>© 2016 Pearson Education, Inc.</a:t>
            </a:r>
          </a:p>
        </p:txBody>
      </p:sp>
    </p:spTree>
    <p:extLst>
      <p:ext uri="{BB962C8B-B14F-4D97-AF65-F5344CB8AC3E}">
        <p14:creationId xmlns:p14="http://schemas.microsoft.com/office/powerpoint/2010/main" val="2499459091"/>
      </p:ext>
    </p:extLst>
  </p:cSld>
  <p:clrMap bg1="lt1" tx1="dk1" bg2="lt2" tx2="dk2" accent1="accent1" accent2="accent2" accent3="accent3" accent4="accent4" accent5="accent5" accent6="accent6" hlink="hlink" folHlink="folHlink"/>
  <p:sldLayoutIdLst>
    <p:sldLayoutId id="214748405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2"/>
          <p:cNvSpPr>
            <a:spLocks noGrp="1" noChangeArrowheads="1"/>
          </p:cNvSpPr>
          <p:nvPr>
            <p:ph type="title"/>
          </p:nvPr>
        </p:nvSpPr>
        <p:spPr bwMode="auto">
          <a:xfrm>
            <a:off x="304800" y="50800"/>
            <a:ext cx="85344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zh-CN" smtClean="0"/>
              <a:t>Click to edit Master title style</a:t>
            </a:r>
          </a:p>
        </p:txBody>
      </p:sp>
      <p:sp>
        <p:nvSpPr>
          <p:cNvPr id="1027" name="Rectangle 16"/>
          <p:cNvSpPr>
            <a:spLocks noGrp="1" noChangeArrowheads="1"/>
          </p:cNvSpPr>
          <p:nvPr>
            <p:ph type="body" idx="1"/>
          </p:nvPr>
        </p:nvSpPr>
        <p:spPr bwMode="auto">
          <a:xfrm>
            <a:off x="228600" y="685800"/>
            <a:ext cx="8610600"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473B8"/>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1"/>
            <a:r>
              <a:rPr lang="en-US" altLang="zh-CN" smtClean="0"/>
              <a:t>Click to edit Master text styles</a:t>
            </a:r>
          </a:p>
          <a:p>
            <a:pPr lvl="2"/>
            <a:r>
              <a:rPr lang="en-US" altLang="zh-CN" smtClean="0"/>
              <a:t>Second level</a:t>
            </a:r>
          </a:p>
          <a:p>
            <a:pPr lvl="3"/>
            <a:r>
              <a:rPr lang="en-US" altLang="zh-CN" smtClean="0"/>
              <a:t>Third level</a:t>
            </a:r>
          </a:p>
          <a:p>
            <a:pPr lvl="4"/>
            <a:r>
              <a:rPr lang="en-US" altLang="zh-CN" smtClean="0"/>
              <a:t>Fourth level</a:t>
            </a:r>
          </a:p>
          <a:p>
            <a:pPr lvl="4"/>
            <a:r>
              <a:rPr lang="en-US" altLang="zh-CN" smtClean="0"/>
              <a:t>Fifth level</a:t>
            </a:r>
          </a:p>
        </p:txBody>
      </p:sp>
    </p:spTree>
    <p:extLst>
      <p:ext uri="{BB962C8B-B14F-4D97-AF65-F5344CB8AC3E}">
        <p14:creationId xmlns:p14="http://schemas.microsoft.com/office/powerpoint/2010/main" val="1123060486"/>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Lst>
  <p:timing>
    <p:tnLst>
      <p:par>
        <p:cTn id="1" dur="indefinite" restart="never" nodeType="tmRoot"/>
      </p:par>
    </p:tnLst>
  </p:timing>
  <p:txStyles>
    <p:titleStyle>
      <a:lvl1pPr marL="450850" indent="-450850" algn="l" rtl="0" eaLnBrk="0" fontAlgn="base" hangingPunct="0">
        <a:lnSpc>
          <a:spcPct val="90000"/>
        </a:lnSpc>
        <a:spcBef>
          <a:spcPct val="0"/>
        </a:spcBef>
        <a:spcAft>
          <a:spcPct val="0"/>
        </a:spcAft>
        <a:defRPr sz="3200" b="1">
          <a:solidFill>
            <a:schemeClr val="tx1"/>
          </a:solidFill>
          <a:latin typeface="+mj-lt"/>
          <a:ea typeface="+mj-ea"/>
          <a:cs typeface="+mj-cs"/>
        </a:defRPr>
      </a:lvl1pPr>
      <a:lvl2pPr marL="450850" indent="-450850" algn="l" rtl="0" eaLnBrk="0" fontAlgn="base" hangingPunct="0">
        <a:lnSpc>
          <a:spcPct val="90000"/>
        </a:lnSpc>
        <a:spcBef>
          <a:spcPct val="0"/>
        </a:spcBef>
        <a:spcAft>
          <a:spcPct val="0"/>
        </a:spcAft>
        <a:defRPr sz="3200" b="1">
          <a:solidFill>
            <a:schemeClr val="tx1"/>
          </a:solidFill>
          <a:latin typeface="Times New Roman" charset="0"/>
          <a:ea typeface="Arial" charset="0"/>
          <a:cs typeface="Arial" charset="0"/>
        </a:defRPr>
      </a:lvl2pPr>
      <a:lvl3pPr marL="450850" indent="-450850" algn="l" rtl="0" eaLnBrk="0" fontAlgn="base" hangingPunct="0">
        <a:lnSpc>
          <a:spcPct val="90000"/>
        </a:lnSpc>
        <a:spcBef>
          <a:spcPct val="0"/>
        </a:spcBef>
        <a:spcAft>
          <a:spcPct val="0"/>
        </a:spcAft>
        <a:defRPr sz="3200" b="1">
          <a:solidFill>
            <a:schemeClr val="tx1"/>
          </a:solidFill>
          <a:latin typeface="Times New Roman" charset="0"/>
          <a:ea typeface="Arial" charset="0"/>
          <a:cs typeface="Arial" charset="0"/>
        </a:defRPr>
      </a:lvl3pPr>
      <a:lvl4pPr marL="450850" indent="-450850" algn="l" rtl="0" eaLnBrk="0" fontAlgn="base" hangingPunct="0">
        <a:lnSpc>
          <a:spcPct val="90000"/>
        </a:lnSpc>
        <a:spcBef>
          <a:spcPct val="0"/>
        </a:spcBef>
        <a:spcAft>
          <a:spcPct val="0"/>
        </a:spcAft>
        <a:defRPr sz="3200" b="1">
          <a:solidFill>
            <a:schemeClr val="tx1"/>
          </a:solidFill>
          <a:latin typeface="Times New Roman" charset="0"/>
          <a:ea typeface="Arial" charset="0"/>
          <a:cs typeface="Arial" charset="0"/>
        </a:defRPr>
      </a:lvl4pPr>
      <a:lvl5pPr marL="450850" indent="-450850" algn="l" rtl="0" eaLnBrk="0" fontAlgn="base" hangingPunct="0">
        <a:lnSpc>
          <a:spcPct val="90000"/>
        </a:lnSpc>
        <a:spcBef>
          <a:spcPct val="0"/>
        </a:spcBef>
        <a:spcAft>
          <a:spcPct val="0"/>
        </a:spcAft>
        <a:defRPr sz="3200" b="1">
          <a:solidFill>
            <a:schemeClr val="tx1"/>
          </a:solidFill>
          <a:latin typeface="Times New Roman" charset="0"/>
          <a:ea typeface="Arial"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charset="0"/>
          <a:ea typeface="Arial"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charset="0"/>
          <a:ea typeface="Arial"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charset="0"/>
          <a:ea typeface="Arial"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charset="0"/>
          <a:ea typeface="Arial" charset="0"/>
          <a:cs typeface="Arial" charset="0"/>
        </a:defRPr>
      </a:lvl9pPr>
    </p:titleStyle>
    <p:bodyStyle>
      <a:lvl1pPr marL="342900" indent="-342900" algn="l" rtl="0" eaLnBrk="0" fontAlgn="base" hangingPunct="0">
        <a:spcBef>
          <a:spcPct val="45000"/>
        </a:spcBef>
        <a:spcAft>
          <a:spcPct val="20000"/>
        </a:spcAft>
        <a:buClr>
          <a:schemeClr val="tx2"/>
        </a:buClr>
        <a:buFont typeface="Wingdings" panose="05000000000000000000" pitchFamily="2" charset="2"/>
        <a:buChar char="§"/>
        <a:defRPr sz="2800">
          <a:solidFill>
            <a:schemeClr val="tx1"/>
          </a:solidFill>
          <a:latin typeface="+mn-lt"/>
          <a:ea typeface="+mn-ea"/>
          <a:cs typeface="+mn-cs"/>
        </a:defRPr>
      </a:lvl1pPr>
      <a:lvl2pPr marL="333375" indent="-331788" algn="l" rtl="0" eaLnBrk="0" fontAlgn="base" hangingPunct="0">
        <a:spcBef>
          <a:spcPct val="45000"/>
        </a:spcBef>
        <a:spcAft>
          <a:spcPct val="20000"/>
        </a:spcAft>
        <a:buClr>
          <a:srgbClr val="5D2F49"/>
        </a:buClr>
        <a:buFont typeface="Times" panose="02020603050405020304" pitchFamily="18" charset="0"/>
        <a:buChar char="•"/>
        <a:defRPr sz="2800">
          <a:solidFill>
            <a:schemeClr val="tx1"/>
          </a:solidFill>
          <a:latin typeface="Arial" charset="0"/>
          <a:ea typeface="+mn-ea"/>
          <a:cs typeface="+mn-cs"/>
        </a:defRPr>
      </a:lvl2pPr>
      <a:lvl3pPr marL="895350" indent="-365125" algn="l" rtl="0" eaLnBrk="0" fontAlgn="base" hangingPunct="0">
        <a:spcBef>
          <a:spcPct val="45000"/>
        </a:spcBef>
        <a:spcAft>
          <a:spcPct val="20000"/>
        </a:spcAft>
        <a:buClr>
          <a:srgbClr val="4B7278"/>
        </a:buClr>
        <a:buChar char="–"/>
        <a:defRPr sz="2600">
          <a:solidFill>
            <a:schemeClr val="tx1"/>
          </a:solidFill>
          <a:latin typeface="Arial" charset="0"/>
          <a:ea typeface="+mn-ea"/>
          <a:cs typeface="+mn-cs"/>
        </a:defRPr>
      </a:lvl3pPr>
      <a:lvl4pPr marL="1717675" indent="-395288" algn="l" rtl="0" eaLnBrk="0" fontAlgn="base" hangingPunct="0">
        <a:spcBef>
          <a:spcPct val="45000"/>
        </a:spcBef>
        <a:spcAft>
          <a:spcPct val="20000"/>
        </a:spcAft>
        <a:buClr>
          <a:srgbClr val="4B7278"/>
        </a:buClr>
        <a:buChar char="–"/>
        <a:defRPr sz="2400">
          <a:solidFill>
            <a:schemeClr val="tx1"/>
          </a:solidFill>
          <a:latin typeface="Arial" charset="0"/>
          <a:ea typeface="+mn-ea"/>
          <a:cs typeface="+mn-cs"/>
        </a:defRPr>
      </a:lvl4pPr>
      <a:lvl5pPr marL="2508250" indent="-363538" algn="l" rtl="0" eaLnBrk="0" fontAlgn="base" hangingPunct="0">
        <a:spcBef>
          <a:spcPct val="45000"/>
        </a:spcBef>
        <a:spcAft>
          <a:spcPct val="20000"/>
        </a:spcAft>
        <a:buClr>
          <a:srgbClr val="4B7278"/>
        </a:buClr>
        <a:buChar char="–"/>
        <a:defRPr sz="2200">
          <a:solidFill>
            <a:schemeClr val="tx1"/>
          </a:solidFill>
          <a:latin typeface="Arial" charset="0"/>
          <a:ea typeface="+mn-ea"/>
          <a:cs typeface="+mn-cs"/>
        </a:defRPr>
      </a:lvl5pPr>
      <a:lvl6pPr marL="2965450" indent="-363538" algn="l" rtl="0" fontAlgn="base">
        <a:spcBef>
          <a:spcPct val="45000"/>
        </a:spcBef>
        <a:spcAft>
          <a:spcPct val="20000"/>
        </a:spcAft>
        <a:buClr>
          <a:schemeClr val="tx1"/>
        </a:buClr>
        <a:buChar char="–"/>
        <a:defRPr sz="2000">
          <a:solidFill>
            <a:schemeClr val="tx1"/>
          </a:solidFill>
          <a:latin typeface="+mj-lt"/>
          <a:ea typeface="+mn-ea"/>
          <a:cs typeface="+mn-cs"/>
        </a:defRPr>
      </a:lvl6pPr>
      <a:lvl7pPr marL="3422650" indent="-363538" algn="l" rtl="0" fontAlgn="base">
        <a:spcBef>
          <a:spcPct val="45000"/>
        </a:spcBef>
        <a:spcAft>
          <a:spcPct val="20000"/>
        </a:spcAft>
        <a:buClr>
          <a:schemeClr val="tx1"/>
        </a:buClr>
        <a:buChar char="–"/>
        <a:defRPr sz="2000">
          <a:solidFill>
            <a:schemeClr val="tx1"/>
          </a:solidFill>
          <a:latin typeface="+mj-lt"/>
          <a:ea typeface="+mn-ea"/>
          <a:cs typeface="+mn-cs"/>
        </a:defRPr>
      </a:lvl7pPr>
      <a:lvl8pPr marL="3879850" indent="-363538" algn="l" rtl="0" fontAlgn="base">
        <a:spcBef>
          <a:spcPct val="45000"/>
        </a:spcBef>
        <a:spcAft>
          <a:spcPct val="20000"/>
        </a:spcAft>
        <a:buClr>
          <a:schemeClr val="tx1"/>
        </a:buClr>
        <a:buChar char="–"/>
        <a:defRPr sz="2000">
          <a:solidFill>
            <a:schemeClr val="tx1"/>
          </a:solidFill>
          <a:latin typeface="+mj-lt"/>
          <a:ea typeface="+mn-ea"/>
          <a:cs typeface="+mn-cs"/>
        </a:defRPr>
      </a:lvl8pPr>
      <a:lvl9pPr marL="4337050" indent="-363538" algn="l" rtl="0" fontAlgn="base">
        <a:spcBef>
          <a:spcPct val="45000"/>
        </a:spcBef>
        <a:spcAft>
          <a:spcPct val="20000"/>
        </a:spcAft>
        <a:buClr>
          <a:schemeClr val="tx1"/>
        </a:buClr>
        <a:buChar char="–"/>
        <a:defRPr sz="2000">
          <a:solidFill>
            <a:schemeClr val="tx1"/>
          </a:solidFill>
          <a:latin typeface="+mj-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651615543"/>
      </p:ext>
    </p:extLst>
  </p:cSld>
  <p:clrMap bg1="lt1" tx1="dk1" bg2="lt2" tx2="dk2" accent1="accent1" accent2="accent2" accent3="accent3" accent4="accent4" accent5="accent5" accent6="accent6" hlink="hlink" folHlink="folHlink"/>
  <p:sldLayoutIdLst>
    <p:sldLayoutId id="214748370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46037775"/>
      </p:ext>
    </p:extLst>
  </p:cSld>
  <p:clrMap bg1="lt1" tx1="dk1" bg2="lt2" tx2="dk2" accent1="accent1" accent2="accent2" accent3="accent3" accent4="accent4" accent5="accent5" accent6="accent6" hlink="hlink" folHlink="folHlink"/>
  <p:sldLayoutIdLst>
    <p:sldLayoutId id="214748370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71389963"/>
      </p:ext>
    </p:extLst>
  </p:cSld>
  <p:clrMap bg1="lt1" tx1="dk1" bg2="lt2" tx2="dk2" accent1="accent1" accent2="accent2" accent3="accent3" accent4="accent4" accent5="accent5" accent6="accent6" hlink="hlink" folHlink="folHlink"/>
  <p:sldLayoutIdLst>
    <p:sldLayoutId id="214748371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548659293"/>
      </p:ext>
    </p:extLst>
  </p:cSld>
  <p:clrMap bg1="lt1" tx1="dk1" bg2="lt2" tx2="dk2" accent1="accent1" accent2="accent2" accent3="accent3" accent4="accent4" accent5="accent5" accent6="accent6" hlink="hlink" folHlink="folHlink"/>
  <p:sldLayoutIdLst>
    <p:sldLayoutId id="214748371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24969969"/>
      </p:ext>
    </p:extLst>
  </p:cSld>
  <p:clrMap bg1="lt1" tx1="dk1" bg2="lt2" tx2="dk2" accent1="accent1" accent2="accent2" accent3="accent3" accent4="accent4" accent5="accent5" accent6="accent6" hlink="hlink" folHlink="folHlink"/>
  <p:sldLayoutIdLst>
    <p:sldLayoutId id="214748371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184847754"/>
      </p:ext>
    </p:extLst>
  </p:cSld>
  <p:clrMap bg1="lt1" tx1="dk1" bg2="lt2" tx2="dk2" accent1="accent1" accent2="accent2" accent3="accent3" accent4="accent4" accent5="accent5" accent6="accent6" hlink="hlink" folHlink="folHlink"/>
  <p:sldLayoutIdLst>
    <p:sldLayoutId id="214748371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705448099"/>
      </p:ext>
    </p:extLst>
  </p:cSld>
  <p:clrMap bg1="lt1" tx1="dk1" bg2="lt2" tx2="dk2" accent1="accent1" accent2="accent2" accent3="accent3" accent4="accent4" accent5="accent5" accent6="accent6" hlink="hlink" folHlink="folHlink"/>
  <p:sldLayoutIdLst>
    <p:sldLayoutId id="214748371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80273916"/>
      </p:ext>
    </p:extLst>
  </p:cSld>
  <p:clrMap bg1="lt1" tx1="dk1" bg2="lt2" tx2="dk2" accent1="accent1" accent2="accent2" accent3="accent3" accent4="accent4" accent5="accent5" accent6="accent6" hlink="hlink" folHlink="folHlink"/>
  <p:sldLayoutIdLst>
    <p:sldLayoutId id="214748368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892561789"/>
      </p:ext>
    </p:extLst>
  </p:cSld>
  <p:clrMap bg1="lt1" tx1="dk1" bg2="lt2" tx2="dk2" accent1="accent1" accent2="accent2" accent3="accent3" accent4="accent4" accent5="accent5" accent6="accent6" hlink="hlink" folHlink="folHlink"/>
  <p:sldLayoutIdLst>
    <p:sldLayoutId id="214748372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51749606"/>
      </p:ext>
    </p:extLst>
  </p:cSld>
  <p:clrMap bg1="lt1" tx1="dk1" bg2="lt2" tx2="dk2" accent1="accent1" accent2="accent2" accent3="accent3" accent4="accent4" accent5="accent5" accent6="accent6" hlink="hlink" folHlink="folHlink"/>
  <p:sldLayoutIdLst>
    <p:sldLayoutId id="214748372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78138433"/>
      </p:ext>
    </p:extLst>
  </p:cSld>
  <p:clrMap bg1="lt1" tx1="dk1" bg2="lt2" tx2="dk2" accent1="accent1" accent2="accent2" accent3="accent3" accent4="accent4" accent5="accent5" accent6="accent6" hlink="hlink" folHlink="folHlink"/>
  <p:sldLayoutIdLst>
    <p:sldLayoutId id="214748372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31379527"/>
      </p:ext>
    </p:extLst>
  </p:cSld>
  <p:clrMap bg1="lt1" tx1="dk1" bg2="lt2" tx2="dk2" accent1="accent1" accent2="accent2" accent3="accent3" accent4="accent4" accent5="accent5" accent6="accent6" hlink="hlink" folHlink="folHlink"/>
  <p:sldLayoutIdLst>
    <p:sldLayoutId id="214748372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22123915"/>
      </p:ext>
    </p:extLst>
  </p:cSld>
  <p:clrMap bg1="lt1" tx1="dk1" bg2="lt2" tx2="dk2" accent1="accent1" accent2="accent2" accent3="accent3" accent4="accent4" accent5="accent5" accent6="accent6" hlink="hlink" folHlink="folHlink"/>
  <p:sldLayoutIdLst>
    <p:sldLayoutId id="214748372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465459838"/>
      </p:ext>
    </p:extLst>
  </p:cSld>
  <p:clrMap bg1="lt1" tx1="dk1" bg2="lt2" tx2="dk2" accent1="accent1" accent2="accent2" accent3="accent3" accent4="accent4" accent5="accent5" accent6="accent6" hlink="hlink" folHlink="folHlink"/>
  <p:sldLayoutIdLst>
    <p:sldLayoutId id="214748373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26260720"/>
      </p:ext>
    </p:extLst>
  </p:cSld>
  <p:clrMap bg1="lt1" tx1="dk1" bg2="lt2" tx2="dk2" accent1="accent1" accent2="accent2" accent3="accent3" accent4="accent4" accent5="accent5" accent6="accent6" hlink="hlink" folHlink="folHlink"/>
  <p:sldLayoutIdLst>
    <p:sldLayoutId id="214748373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52195377"/>
      </p:ext>
    </p:extLst>
  </p:cSld>
  <p:clrMap bg1="lt1" tx1="dk1" bg2="lt2" tx2="dk2" accent1="accent1" accent2="accent2" accent3="accent3" accent4="accent4" accent5="accent5" accent6="accent6" hlink="hlink" folHlink="folHlink"/>
  <p:sldLayoutIdLst>
    <p:sldLayoutId id="214748373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573821413"/>
      </p:ext>
    </p:extLst>
  </p:cSld>
  <p:clrMap bg1="lt1" tx1="dk1" bg2="lt2" tx2="dk2" accent1="accent1" accent2="accent2" accent3="accent3" accent4="accent4" accent5="accent5" accent6="accent6" hlink="hlink" folHlink="folHlink"/>
  <p:sldLayoutIdLst>
    <p:sldLayoutId id="214748373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659220135"/>
      </p:ext>
    </p:extLst>
  </p:cSld>
  <p:clrMap bg1="lt1" tx1="dk1" bg2="lt2" tx2="dk2" accent1="accent1" accent2="accent2" accent3="accent3" accent4="accent4" accent5="accent5" accent6="accent6" hlink="hlink" folHlink="folHlink"/>
  <p:sldLayoutIdLst>
    <p:sldLayoutId id="214748373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351617915"/>
      </p:ext>
    </p:extLst>
  </p:cSld>
  <p:clrMap bg1="lt1" tx1="dk1" bg2="lt2" tx2="dk2" accent1="accent1" accent2="accent2" accent3="accent3" accent4="accent4" accent5="accent5" accent6="accent6" hlink="hlink" folHlink="folHlink"/>
  <p:sldLayoutIdLst>
    <p:sldLayoutId id="214748368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95334501"/>
      </p:ext>
    </p:extLst>
  </p:cSld>
  <p:clrMap bg1="lt1" tx1="dk1" bg2="lt2" tx2="dk2" accent1="accent1" accent2="accent2" accent3="accent3" accent4="accent4" accent5="accent5" accent6="accent6" hlink="hlink" folHlink="folHlink"/>
  <p:sldLayoutIdLst>
    <p:sldLayoutId id="214748374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858693126"/>
      </p:ext>
    </p:extLst>
  </p:cSld>
  <p:clrMap bg1="lt1" tx1="dk1" bg2="lt2" tx2="dk2" accent1="accent1" accent2="accent2" accent3="accent3" accent4="accent4" accent5="accent5" accent6="accent6" hlink="hlink" folHlink="folHlink"/>
  <p:sldLayoutIdLst>
    <p:sldLayoutId id="214748374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968336490"/>
      </p:ext>
    </p:extLst>
  </p:cSld>
  <p:clrMap bg1="lt1" tx1="dk1" bg2="lt2" tx2="dk2" accent1="accent1" accent2="accent2" accent3="accent3" accent4="accent4" accent5="accent5" accent6="accent6" hlink="hlink" folHlink="folHlink"/>
  <p:sldLayoutIdLst>
    <p:sldLayoutId id="214748374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254888119"/>
      </p:ext>
    </p:extLst>
  </p:cSld>
  <p:clrMap bg1="lt1" tx1="dk1" bg2="lt2" tx2="dk2" accent1="accent1" accent2="accent2" accent3="accent3" accent4="accent4" accent5="accent5" accent6="accent6" hlink="hlink" folHlink="folHlink"/>
  <p:sldLayoutIdLst>
    <p:sldLayoutId id="214748374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907476842"/>
      </p:ext>
    </p:extLst>
  </p:cSld>
  <p:clrMap bg1="lt1" tx1="dk1" bg2="lt2" tx2="dk2" accent1="accent1" accent2="accent2" accent3="accent3" accent4="accent4" accent5="accent5" accent6="accent6" hlink="hlink" folHlink="folHlink"/>
  <p:sldLayoutIdLst>
    <p:sldLayoutId id="214748374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8888104"/>
      </p:ext>
    </p:extLst>
  </p:cSld>
  <p:clrMap bg1="lt1" tx1="dk1" bg2="lt2" tx2="dk2" accent1="accent1" accent2="accent2" accent3="accent3" accent4="accent4" accent5="accent5" accent6="accent6" hlink="hlink" folHlink="folHlink"/>
  <p:sldLayoutIdLst>
    <p:sldLayoutId id="214748375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138424392"/>
      </p:ext>
    </p:extLst>
  </p:cSld>
  <p:clrMap bg1="lt1" tx1="dk1" bg2="lt2" tx2="dk2" accent1="accent1" accent2="accent2" accent3="accent3" accent4="accent4" accent5="accent5" accent6="accent6" hlink="hlink" folHlink="folHlink"/>
  <p:sldLayoutIdLst>
    <p:sldLayoutId id="214748375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049068754"/>
      </p:ext>
    </p:extLst>
  </p:cSld>
  <p:clrMap bg1="lt1" tx1="dk1" bg2="lt2" tx2="dk2" accent1="accent1" accent2="accent2" accent3="accent3" accent4="accent4" accent5="accent5" accent6="accent6" hlink="hlink" folHlink="folHlink"/>
  <p:sldLayoutIdLst>
    <p:sldLayoutId id="214748375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542824064"/>
      </p:ext>
    </p:extLst>
  </p:cSld>
  <p:clrMap bg1="lt1" tx1="dk1" bg2="lt2" tx2="dk2" accent1="accent1" accent2="accent2" accent3="accent3" accent4="accent4" accent5="accent5" accent6="accent6" hlink="hlink" folHlink="folHlink"/>
  <p:sldLayoutIdLst>
    <p:sldLayoutId id="214748375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821053323"/>
      </p:ext>
    </p:extLst>
  </p:cSld>
  <p:clrMap bg1="lt1" tx1="dk1" bg2="lt2" tx2="dk2" accent1="accent1" accent2="accent2" accent3="accent3" accent4="accent4" accent5="accent5" accent6="accent6" hlink="hlink" folHlink="folHlink"/>
  <p:sldLayoutIdLst>
    <p:sldLayoutId id="214748375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070265248"/>
      </p:ext>
    </p:extLst>
  </p:cSld>
  <p:clrMap bg1="lt1" tx1="dk1" bg2="lt2" tx2="dk2" accent1="accent1" accent2="accent2" accent3="accent3" accent4="accent4" accent5="accent5" accent6="accent6" hlink="hlink" folHlink="folHlink"/>
  <p:sldLayoutIdLst>
    <p:sldLayoutId id="214748368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705968636"/>
      </p:ext>
    </p:extLst>
  </p:cSld>
  <p:clrMap bg1="lt1" tx1="dk1" bg2="lt2" tx2="dk2" accent1="accent1" accent2="accent2" accent3="accent3" accent4="accent4" accent5="accent5" accent6="accent6" hlink="hlink" folHlink="folHlink"/>
  <p:sldLayoutIdLst>
    <p:sldLayoutId id="214748376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958494604"/>
      </p:ext>
    </p:extLst>
  </p:cSld>
  <p:clrMap bg1="lt1" tx1="dk1" bg2="lt2" tx2="dk2" accent1="accent1" accent2="accent2" accent3="accent3" accent4="accent4" accent5="accent5" accent6="accent6" hlink="hlink" folHlink="folHlink"/>
  <p:sldLayoutIdLst>
    <p:sldLayoutId id="214748376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400140646"/>
      </p:ext>
    </p:extLst>
  </p:cSld>
  <p:clrMap bg1="lt1" tx1="dk1" bg2="lt2" tx2="dk2" accent1="accent1" accent2="accent2" accent3="accent3" accent4="accent4" accent5="accent5" accent6="accent6" hlink="hlink" folHlink="folHlink"/>
  <p:sldLayoutIdLst>
    <p:sldLayoutId id="214748376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434521561"/>
      </p:ext>
    </p:extLst>
  </p:cSld>
  <p:clrMap bg1="lt1" tx1="dk1" bg2="lt2" tx2="dk2" accent1="accent1" accent2="accent2" accent3="accent3" accent4="accent4" accent5="accent5" accent6="accent6" hlink="hlink" folHlink="folHlink"/>
  <p:sldLayoutIdLst>
    <p:sldLayoutId id="214748376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269400365"/>
      </p:ext>
    </p:extLst>
  </p:cSld>
  <p:clrMap bg1="lt1" tx1="dk1" bg2="lt2" tx2="dk2" accent1="accent1" accent2="accent2" accent3="accent3" accent4="accent4" accent5="accent5" accent6="accent6" hlink="hlink" folHlink="folHlink"/>
  <p:sldLayoutIdLst>
    <p:sldLayoutId id="214748376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153650256"/>
      </p:ext>
    </p:extLst>
  </p:cSld>
  <p:clrMap bg1="lt1" tx1="dk1" bg2="lt2" tx2="dk2" accent1="accent1" accent2="accent2" accent3="accent3" accent4="accent4" accent5="accent5" accent6="accent6" hlink="hlink" folHlink="folHlink"/>
  <p:sldLayoutIdLst>
    <p:sldLayoutId id="214748377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319413371"/>
      </p:ext>
    </p:extLst>
  </p:cSld>
  <p:clrMap bg1="lt1" tx1="dk1" bg2="lt2" tx2="dk2" accent1="accent1" accent2="accent2" accent3="accent3" accent4="accent4" accent5="accent5" accent6="accent6" hlink="hlink" folHlink="folHlink"/>
  <p:sldLayoutIdLst>
    <p:sldLayoutId id="214748377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323625796"/>
      </p:ext>
    </p:extLst>
  </p:cSld>
  <p:clrMap bg1="lt1" tx1="dk1" bg2="lt2" tx2="dk2" accent1="accent1" accent2="accent2" accent3="accent3" accent4="accent4" accent5="accent5" accent6="accent6" hlink="hlink" folHlink="folHlink"/>
  <p:sldLayoutIdLst>
    <p:sldLayoutId id="214748377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064000539"/>
      </p:ext>
    </p:extLst>
  </p:cSld>
  <p:clrMap bg1="lt1" tx1="dk1" bg2="lt2" tx2="dk2" accent1="accent1" accent2="accent2" accent3="accent3" accent4="accent4" accent5="accent5" accent6="accent6" hlink="hlink" folHlink="folHlink"/>
  <p:sldLayoutIdLst>
    <p:sldLayoutId id="214748377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45151721"/>
      </p:ext>
    </p:extLst>
  </p:cSld>
  <p:clrMap bg1="lt1" tx1="dk1" bg2="lt2" tx2="dk2" accent1="accent1" accent2="accent2" accent3="accent3" accent4="accent4" accent5="accent5" accent6="accent6" hlink="hlink" folHlink="folHlink"/>
  <p:sldLayoutIdLst>
    <p:sldLayoutId id="214748377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505989652"/>
      </p:ext>
    </p:extLst>
  </p:cSld>
  <p:clrMap bg1="lt1" tx1="dk1" bg2="lt2" tx2="dk2" accent1="accent1" accent2="accent2" accent3="accent3" accent4="accent4" accent5="accent5" accent6="accent6" hlink="hlink" folHlink="folHlink"/>
  <p:sldLayoutIdLst>
    <p:sldLayoutId id="214748369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225458070"/>
      </p:ext>
    </p:extLst>
  </p:cSld>
  <p:clrMap bg1="lt1" tx1="dk1" bg2="lt2" tx2="dk2" accent1="accent1" accent2="accent2" accent3="accent3" accent4="accent4" accent5="accent5" accent6="accent6" hlink="hlink" folHlink="folHlink"/>
  <p:sldLayoutIdLst>
    <p:sldLayoutId id="214748378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746418356"/>
      </p:ext>
    </p:extLst>
  </p:cSld>
  <p:clrMap bg1="lt1" tx1="dk1" bg2="lt2" tx2="dk2" accent1="accent1" accent2="accent2" accent3="accent3" accent4="accent4" accent5="accent5" accent6="accent6" hlink="hlink" folHlink="folHlink"/>
  <p:sldLayoutIdLst>
    <p:sldLayoutId id="214748378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349439858"/>
      </p:ext>
    </p:extLst>
  </p:cSld>
  <p:clrMap bg1="lt1" tx1="dk1" bg2="lt2" tx2="dk2" accent1="accent1" accent2="accent2" accent3="accent3" accent4="accent4" accent5="accent5" accent6="accent6" hlink="hlink" folHlink="folHlink"/>
  <p:sldLayoutIdLst>
    <p:sldLayoutId id="214748378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23524147"/>
      </p:ext>
    </p:extLst>
  </p:cSld>
  <p:clrMap bg1="lt1" tx1="dk1" bg2="lt2" tx2="dk2" accent1="accent1" accent2="accent2" accent3="accent3" accent4="accent4" accent5="accent5" accent6="accent6" hlink="hlink" folHlink="folHlink"/>
  <p:sldLayoutIdLst>
    <p:sldLayoutId id="214748378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97945829"/>
      </p:ext>
    </p:extLst>
  </p:cSld>
  <p:clrMap bg1="lt1" tx1="dk1" bg2="lt2" tx2="dk2" accent1="accent1" accent2="accent2" accent3="accent3" accent4="accent4" accent5="accent5" accent6="accent6" hlink="hlink" folHlink="folHlink"/>
  <p:sldLayoutIdLst>
    <p:sldLayoutId id="214748378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689556530"/>
      </p:ext>
    </p:extLst>
  </p:cSld>
  <p:clrMap bg1="lt1" tx1="dk1" bg2="lt2" tx2="dk2" accent1="accent1" accent2="accent2" accent3="accent3" accent4="accent4" accent5="accent5" accent6="accent6" hlink="hlink" folHlink="folHlink"/>
  <p:sldLayoutIdLst>
    <p:sldLayoutId id="214748379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841986087"/>
      </p:ext>
    </p:extLst>
  </p:cSld>
  <p:clrMap bg1="lt1" tx1="dk1" bg2="lt2" tx2="dk2" accent1="accent1" accent2="accent2" accent3="accent3" accent4="accent4" accent5="accent5" accent6="accent6" hlink="hlink" folHlink="folHlink"/>
  <p:sldLayoutIdLst>
    <p:sldLayoutId id="214748379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189794401"/>
      </p:ext>
    </p:extLst>
  </p:cSld>
  <p:clrMap bg1="lt1" tx1="dk1" bg2="lt2" tx2="dk2" accent1="accent1" accent2="accent2" accent3="accent3" accent4="accent4" accent5="accent5" accent6="accent6" hlink="hlink" folHlink="folHlink"/>
  <p:sldLayoutIdLst>
    <p:sldLayoutId id="214748379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561439257"/>
      </p:ext>
    </p:extLst>
  </p:cSld>
  <p:clrMap bg1="lt1" tx1="dk1" bg2="lt2" tx2="dk2" accent1="accent1" accent2="accent2" accent3="accent3" accent4="accent4" accent5="accent5" accent6="accent6" hlink="hlink" folHlink="folHlink"/>
  <p:sldLayoutIdLst>
    <p:sldLayoutId id="214748379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33823115"/>
      </p:ext>
    </p:extLst>
  </p:cSld>
  <p:clrMap bg1="lt1" tx1="dk1" bg2="lt2" tx2="dk2" accent1="accent1" accent2="accent2" accent3="accent3" accent4="accent4" accent5="accent5" accent6="accent6" hlink="hlink" folHlink="folHlink"/>
  <p:sldLayoutIdLst>
    <p:sldLayoutId id="214748379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23152982"/>
      </p:ext>
    </p:extLst>
  </p:cSld>
  <p:clrMap bg1="lt1" tx1="dk1" bg2="lt2" tx2="dk2" accent1="accent1" accent2="accent2" accent3="accent3" accent4="accent4" accent5="accent5" accent6="accent6" hlink="hlink" folHlink="folHlink"/>
  <p:sldLayoutIdLst>
    <p:sldLayoutId id="214748369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575352621"/>
      </p:ext>
    </p:extLst>
  </p:cSld>
  <p:clrMap bg1="lt1" tx1="dk1" bg2="lt2" tx2="dk2" accent1="accent1" accent2="accent2" accent3="accent3" accent4="accent4" accent5="accent5" accent6="accent6" hlink="hlink" folHlink="folHlink"/>
  <p:sldLayoutIdLst>
    <p:sldLayoutId id="214748380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603202406"/>
      </p:ext>
    </p:extLst>
  </p:cSld>
  <p:clrMap bg1="lt1" tx1="dk1" bg2="lt2" tx2="dk2" accent1="accent1" accent2="accent2" accent3="accent3" accent4="accent4" accent5="accent5" accent6="accent6" hlink="hlink" folHlink="folHlink"/>
  <p:sldLayoutIdLst>
    <p:sldLayoutId id="214748380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42816918"/>
      </p:ext>
    </p:extLst>
  </p:cSld>
  <p:clrMap bg1="lt1" tx1="dk1" bg2="lt2" tx2="dk2" accent1="accent1" accent2="accent2" accent3="accent3" accent4="accent4" accent5="accent5" accent6="accent6" hlink="hlink" folHlink="folHlink"/>
  <p:sldLayoutIdLst>
    <p:sldLayoutId id="214748380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158097276"/>
      </p:ext>
    </p:extLst>
  </p:cSld>
  <p:clrMap bg1="lt1" tx1="dk1" bg2="lt2" tx2="dk2" accent1="accent1" accent2="accent2" accent3="accent3" accent4="accent4" accent5="accent5" accent6="accent6" hlink="hlink" folHlink="folHlink"/>
  <p:sldLayoutIdLst>
    <p:sldLayoutId id="214748380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12349737"/>
      </p:ext>
    </p:extLst>
  </p:cSld>
  <p:clrMap bg1="lt1" tx1="dk1" bg2="lt2" tx2="dk2" accent1="accent1" accent2="accent2" accent3="accent3" accent4="accent4" accent5="accent5" accent6="accent6" hlink="hlink" folHlink="folHlink"/>
  <p:sldLayoutIdLst>
    <p:sldLayoutId id="214748380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60008364"/>
      </p:ext>
    </p:extLst>
  </p:cSld>
  <p:clrMap bg1="lt1" tx1="dk1" bg2="lt2" tx2="dk2" accent1="accent1" accent2="accent2" accent3="accent3" accent4="accent4" accent5="accent5" accent6="accent6" hlink="hlink" folHlink="folHlink"/>
  <p:sldLayoutIdLst>
    <p:sldLayoutId id="214748381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408472394"/>
      </p:ext>
    </p:extLst>
  </p:cSld>
  <p:clrMap bg1="lt1" tx1="dk1" bg2="lt2" tx2="dk2" accent1="accent1" accent2="accent2" accent3="accent3" accent4="accent4" accent5="accent5" accent6="accent6" hlink="hlink" folHlink="folHlink"/>
  <p:sldLayoutIdLst>
    <p:sldLayoutId id="214748381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176876404"/>
      </p:ext>
    </p:extLst>
  </p:cSld>
  <p:clrMap bg1="lt1" tx1="dk1" bg2="lt2" tx2="dk2" accent1="accent1" accent2="accent2" accent3="accent3" accent4="accent4" accent5="accent5" accent6="accent6" hlink="hlink" folHlink="folHlink"/>
  <p:sldLayoutIdLst>
    <p:sldLayoutId id="214748381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499207331"/>
      </p:ext>
    </p:extLst>
  </p:cSld>
  <p:clrMap bg1="lt1" tx1="dk1" bg2="lt2" tx2="dk2" accent1="accent1" accent2="accent2" accent3="accent3" accent4="accent4" accent5="accent5" accent6="accent6" hlink="hlink" folHlink="folHlink"/>
  <p:sldLayoutIdLst>
    <p:sldLayoutId id="214748381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675987857"/>
      </p:ext>
    </p:extLst>
  </p:cSld>
  <p:clrMap bg1="lt1" tx1="dk1" bg2="lt2" tx2="dk2" accent1="accent1" accent2="accent2" accent3="accent3" accent4="accent4" accent5="accent5" accent6="accent6" hlink="hlink" folHlink="folHlink"/>
  <p:sldLayoutIdLst>
    <p:sldLayoutId id="214748381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584085956"/>
      </p:ext>
    </p:extLst>
  </p:cSld>
  <p:clrMap bg1="lt1" tx1="dk1" bg2="lt2" tx2="dk2" accent1="accent1" accent2="accent2" accent3="accent3" accent4="accent4" accent5="accent5" accent6="accent6" hlink="hlink" folHlink="folHlink"/>
  <p:sldLayoutIdLst>
    <p:sldLayoutId id="214748369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751883219"/>
      </p:ext>
    </p:extLst>
  </p:cSld>
  <p:clrMap bg1="lt1" tx1="dk1" bg2="lt2" tx2="dk2" accent1="accent1" accent2="accent2" accent3="accent3" accent4="accent4" accent5="accent5" accent6="accent6" hlink="hlink" folHlink="folHlink"/>
  <p:sldLayoutIdLst>
    <p:sldLayoutId id="214748382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0772782"/>
      </p:ext>
    </p:extLst>
  </p:cSld>
  <p:clrMap bg1="lt1" tx1="dk1" bg2="lt2" tx2="dk2" accent1="accent1" accent2="accent2" accent3="accent3" accent4="accent4" accent5="accent5" accent6="accent6" hlink="hlink" folHlink="folHlink"/>
  <p:sldLayoutIdLst>
    <p:sldLayoutId id="214748382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624621"/>
      </p:ext>
    </p:extLst>
  </p:cSld>
  <p:clrMap bg1="lt1" tx1="dk1" bg2="lt2" tx2="dk2" accent1="accent1" accent2="accent2" accent3="accent3" accent4="accent4" accent5="accent5" accent6="accent6" hlink="hlink" folHlink="folHlink"/>
  <p:sldLayoutIdLst>
    <p:sldLayoutId id="214748382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963576641"/>
      </p:ext>
    </p:extLst>
  </p:cSld>
  <p:clrMap bg1="lt1" tx1="dk1" bg2="lt2" tx2="dk2" accent1="accent1" accent2="accent2" accent3="accent3" accent4="accent4" accent5="accent5" accent6="accent6" hlink="hlink" folHlink="folHlink"/>
  <p:sldLayoutIdLst>
    <p:sldLayoutId id="214748382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65500086"/>
      </p:ext>
    </p:extLst>
  </p:cSld>
  <p:clrMap bg1="lt1" tx1="dk1" bg2="lt2" tx2="dk2" accent1="accent1" accent2="accent2" accent3="accent3" accent4="accent4" accent5="accent5" accent6="accent6" hlink="hlink" folHlink="folHlink"/>
  <p:sldLayoutIdLst>
    <p:sldLayoutId id="214748382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343816568"/>
      </p:ext>
    </p:extLst>
  </p:cSld>
  <p:clrMap bg1="lt1" tx1="dk1" bg2="lt2" tx2="dk2" accent1="accent1" accent2="accent2" accent3="accent3" accent4="accent4" accent5="accent5" accent6="accent6" hlink="hlink" folHlink="folHlink"/>
  <p:sldLayoutIdLst>
    <p:sldLayoutId id="214748383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569783213"/>
      </p:ext>
    </p:extLst>
  </p:cSld>
  <p:clrMap bg1="lt1" tx1="dk1" bg2="lt2" tx2="dk2" accent1="accent1" accent2="accent2" accent3="accent3" accent4="accent4" accent5="accent5" accent6="accent6" hlink="hlink" folHlink="folHlink"/>
  <p:sldLayoutIdLst>
    <p:sldLayoutId id="2147483833"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7309964"/>
      </p:ext>
    </p:extLst>
  </p:cSld>
  <p:clrMap bg1="lt1" tx1="dk1" bg2="lt2" tx2="dk2" accent1="accent1" accent2="accent2" accent3="accent3" accent4="accent4" accent5="accent5" accent6="accent6" hlink="hlink" folHlink="folHlink"/>
  <p:sldLayoutIdLst>
    <p:sldLayoutId id="2147483835"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954126904"/>
      </p:ext>
    </p:extLst>
  </p:cSld>
  <p:clrMap bg1="lt1" tx1="dk1" bg2="lt2" tx2="dk2" accent1="accent1" accent2="accent2" accent3="accent3" accent4="accent4" accent5="accent5" accent6="accent6" hlink="hlink" folHlink="folHlink"/>
  <p:sldLayoutIdLst>
    <p:sldLayoutId id="214748383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870262480"/>
      </p:ext>
    </p:extLst>
  </p:cSld>
  <p:clrMap bg1="lt1" tx1="dk1" bg2="lt2" tx2="dk2" accent1="accent1" accent2="accent2" accent3="accent3" accent4="accent4" accent5="accent5" accent6="accent6" hlink="hlink" folHlink="folHlink"/>
  <p:sldLayoutIdLst>
    <p:sldLayoutId id="214748383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658913781"/>
      </p:ext>
    </p:extLst>
  </p:cSld>
  <p:clrMap bg1="lt1" tx1="dk1" bg2="lt2" tx2="dk2" accent1="accent1" accent2="accent2" accent3="accent3" accent4="accent4" accent5="accent5" accent6="accent6" hlink="hlink" folHlink="folHlink"/>
  <p:sldLayoutIdLst>
    <p:sldLayoutId id="2147483697"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16654051"/>
      </p:ext>
    </p:extLst>
  </p:cSld>
  <p:clrMap bg1="lt1" tx1="dk1" bg2="lt2" tx2="dk2" accent1="accent1" accent2="accent2" accent3="accent3" accent4="accent4" accent5="accent5" accent6="accent6" hlink="hlink" folHlink="folHlink"/>
  <p:sldLayoutIdLst>
    <p:sldLayoutId id="2147483841"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cs typeface="ＭＳ Ｐゴシック" charset="0"/>
              </a:rPr>
              <a:t>© </a:t>
            </a:r>
            <a:r>
              <a:rPr lang="en-US" sz="900" dirty="0" smtClean="0">
                <a:solidFill>
                  <a:srgbClr val="000000"/>
                </a:solidFill>
                <a:latin typeface="Arial" charset="0"/>
                <a:ea typeface="ＭＳ Ｐゴシック" charset="0"/>
                <a:cs typeface="ＭＳ Ｐゴシック" charset="0"/>
              </a:rPr>
              <a:t>2016 </a:t>
            </a:r>
            <a:r>
              <a:rPr lang="en-US" sz="900" dirty="0">
                <a:solidFill>
                  <a:srgbClr val="000000"/>
                </a:solidFill>
                <a:latin typeface="Arial" charset="0"/>
                <a:ea typeface="ＭＳ Ｐゴシック" charset="0"/>
                <a:cs typeface="ＭＳ Ｐゴシック" charset="0"/>
              </a:rPr>
              <a:t>Pearson Education, Inc.</a:t>
            </a:r>
          </a:p>
        </p:txBody>
      </p:sp>
    </p:spTree>
    <p:extLst>
      <p:ext uri="{BB962C8B-B14F-4D97-AF65-F5344CB8AC3E}">
        <p14:creationId xmlns:p14="http://schemas.microsoft.com/office/powerpoint/2010/main" val="3330092722"/>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168285588"/>
      </p:ext>
    </p:extLst>
  </p:cSld>
  <p:clrMap bg1="lt1" tx1="dk1" bg2="lt2" tx2="dk2" accent1="accent1" accent2="accent2" accent3="accent3" accent4="accent4" accent5="accent5" accent6="accent6" hlink="hlink" folHlink="folHlink"/>
  <p:sldLayoutIdLst>
    <p:sldLayoutId id="214748386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2636116518"/>
      </p:ext>
    </p:extLst>
  </p:cSld>
  <p:clrMap bg1="lt1" tx1="dk1" bg2="lt2" tx2="dk2" accent1="accent1" accent2="accent2" accent3="accent3" accent4="accent4" accent5="accent5" accent6="accent6" hlink="hlink" folHlink="folHlink"/>
  <p:sldLayoutIdLst>
    <p:sldLayoutId id="214748386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027886108"/>
      </p:ext>
    </p:extLst>
  </p:cSld>
  <p:clrMap bg1="lt1" tx1="dk1" bg2="lt2" tx2="dk2" accent1="accent1" accent2="accent2" accent3="accent3" accent4="accent4" accent5="accent5" accent6="accent6" hlink="hlink" folHlink="folHlink"/>
  <p:sldLayoutIdLst>
    <p:sldLayoutId id="21474838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250090942"/>
      </p:ext>
    </p:extLst>
  </p:cSld>
  <p:clrMap bg1="lt1" tx1="dk1" bg2="lt2" tx2="dk2" accent1="accent1" accent2="accent2" accent3="accent3" accent4="accent4" accent5="accent5" accent6="accent6" hlink="hlink" folHlink="folHlink"/>
  <p:sldLayoutIdLst>
    <p:sldLayoutId id="214748387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024030498"/>
      </p:ext>
    </p:extLst>
  </p:cSld>
  <p:clrMap bg1="lt1" tx1="dk1" bg2="lt2" tx2="dk2" accent1="accent1" accent2="accent2" accent3="accent3" accent4="accent4" accent5="accent5" accent6="accent6" hlink="hlink" folHlink="folHlink"/>
  <p:sldLayoutIdLst>
    <p:sldLayoutId id="21474838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2614326549"/>
      </p:ext>
    </p:extLst>
  </p:cSld>
  <p:clrMap bg1="lt1" tx1="dk1" bg2="lt2" tx2="dk2" accent1="accent1" accent2="accent2" accent3="accent3" accent4="accent4" accent5="accent5" accent6="accent6" hlink="hlink" folHlink="folHlink"/>
  <p:sldLayoutIdLst>
    <p:sldLayoutId id="214748388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148968254"/>
      </p:ext>
    </p:extLst>
  </p:cSld>
  <p:clrMap bg1="lt1" tx1="dk1" bg2="lt2" tx2="dk2" accent1="accent1" accent2="accent2" accent3="accent3" accent4="accent4" accent5="accent5" accent6="accent6" hlink="hlink" folHlink="folHlink"/>
  <p:sldLayoutIdLst>
    <p:sldLayoutId id="214748389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791110758"/>
      </p:ext>
    </p:extLst>
  </p:cSld>
  <p:clrMap bg1="lt1" tx1="dk1" bg2="lt2" tx2="dk2" accent1="accent1" accent2="accent2" accent3="accent3" accent4="accent4" accent5="accent5" accent6="accent6" hlink="hlink" folHlink="folHlink"/>
  <p:sldLayoutIdLst>
    <p:sldLayoutId id="214748390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81256142"/>
      </p:ext>
    </p:extLst>
  </p:cSld>
  <p:clrMap bg1="lt1" tx1="dk1" bg2="lt2" tx2="dk2" accent1="accent1" accent2="accent2" accent3="accent3" accent4="accent4" accent5="accent5" accent6="accent6" hlink="hlink" folHlink="folHlink"/>
  <p:sldLayoutIdLst>
    <p:sldLayoutId id="2147483699"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024632138"/>
      </p:ext>
    </p:extLst>
  </p:cSld>
  <p:clrMap bg1="lt1" tx1="dk1" bg2="lt2" tx2="dk2" accent1="accent1" accent2="accent2" accent3="accent3" accent4="accent4" accent5="accent5" accent6="accent6" hlink="hlink" folHlink="folHlink"/>
  <p:sldLayoutIdLst>
    <p:sldLayoutId id="214748390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811421197"/>
      </p:ext>
    </p:extLst>
  </p:cSld>
  <p:clrMap bg1="lt1" tx1="dk1" bg2="lt2" tx2="dk2" accent1="accent1" accent2="accent2" accent3="accent3" accent4="accent4" accent5="accent5" accent6="accent6" hlink="hlink" folHlink="folHlink"/>
  <p:sldLayoutIdLst>
    <p:sldLayoutId id="214748391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261101444"/>
      </p:ext>
    </p:extLst>
  </p:cSld>
  <p:clrMap bg1="lt1" tx1="dk1" bg2="lt2" tx2="dk2" accent1="accent1" accent2="accent2" accent3="accent3" accent4="accent4" accent5="accent5" accent6="accent6" hlink="hlink" folHlink="folHlink"/>
  <p:sldLayoutIdLst>
    <p:sldLayoutId id="214748391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2161070811"/>
      </p:ext>
    </p:extLst>
  </p:cSld>
  <p:clrMap bg1="lt1" tx1="dk1" bg2="lt2" tx2="dk2" accent1="accent1" accent2="accent2" accent3="accent3" accent4="accent4" accent5="accent5" accent6="accent6" hlink="hlink" folHlink="folHlink"/>
  <p:sldLayoutIdLst>
    <p:sldLayoutId id="214748391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036870647"/>
      </p:ext>
    </p:extLst>
  </p:cSld>
  <p:clrMap bg1="lt1" tx1="dk1" bg2="lt2" tx2="dk2" accent1="accent1" accent2="accent2" accent3="accent3" accent4="accent4" accent5="accent5" accent6="accent6" hlink="hlink" folHlink="folHlink"/>
  <p:sldLayoutIdLst>
    <p:sldLayoutId id="214748392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3245829878"/>
      </p:ext>
    </p:extLst>
  </p:cSld>
  <p:clrMap bg1="lt1" tx1="dk1" bg2="lt2" tx2="dk2" accent1="accent1" accent2="accent2" accent3="accent3" accent4="accent4" accent5="accent5" accent6="accent6" hlink="hlink" folHlink="folHlink"/>
  <p:sldLayoutIdLst>
    <p:sldLayoutId id="214748392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2792731739"/>
      </p:ext>
    </p:extLst>
  </p:cSld>
  <p:clrMap bg1="lt1" tx1="dk1" bg2="lt2" tx2="dk2" accent1="accent1" accent2="accent2" accent3="accent3" accent4="accent4" accent5="accent5" accent6="accent6" hlink="hlink" folHlink="folHlink"/>
  <p:sldLayoutIdLst>
    <p:sldLayoutId id="214748393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1066247751"/>
      </p:ext>
    </p:extLst>
  </p:cSld>
  <p:clrMap bg1="lt1" tx1="dk1" bg2="lt2" tx2="dk2" accent1="accent1" accent2="accent2" accent3="accent3" accent4="accent4" accent5="accent5" accent6="accent6" hlink="hlink" folHlink="folHlink"/>
  <p:sldLayoutIdLst>
    <p:sldLayoutId id="214748393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531124122"/>
      </p:ext>
    </p:extLst>
  </p:cSld>
  <p:clrMap bg1="lt1" tx1="dk1" bg2="lt2" tx2="dk2" accent1="accent1" accent2="accent2" accent3="accent3" accent4="accent4" accent5="accent5" accent6="accent6" hlink="hlink" folHlink="folHlink"/>
  <p:sldLayoutIdLst>
    <p:sldLayoutId id="214748393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2"/>
          <p:cNvSpPr txBox="1">
            <a:spLocks/>
          </p:cNvSpPr>
          <p:nvPr userDrawn="1"/>
        </p:nvSpPr>
        <p:spPr bwMode="auto">
          <a:xfrm>
            <a:off x="76200" y="6578600"/>
            <a:ext cx="3716337" cy="252413"/>
          </a:xfrm>
          <a:prstGeom prst="rect">
            <a:avLst/>
          </a:prstGeom>
          <a:ln>
            <a:miter lim="800000"/>
            <a:headEnd/>
            <a:tailEnd/>
          </a:ln>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mn-cs"/>
              </a:defRPr>
            </a:lvl1pPr>
            <a:lvl2pPr marL="742950" indent="-285750" algn="l" defTabSz="914400" rtl="0" eaLnBrk="0" latinLnBrk="0" hangingPunct="0">
              <a:defRPr sz="1800" kern="1200">
                <a:solidFill>
                  <a:schemeClr val="tx1"/>
                </a:solidFill>
                <a:latin typeface="Arial" charset="0"/>
                <a:ea typeface="ＭＳ Ｐゴシック" charset="0"/>
                <a:cs typeface="+mn-cs"/>
              </a:defRPr>
            </a:lvl2pPr>
            <a:lvl3pPr marL="1143000" indent="-228600" algn="l" defTabSz="914400" rtl="0" eaLnBrk="0" latinLnBrk="0" hangingPunct="0">
              <a:defRPr sz="1800" kern="1200">
                <a:solidFill>
                  <a:schemeClr val="tx1"/>
                </a:solidFill>
                <a:latin typeface="Arial" charset="0"/>
                <a:ea typeface="ＭＳ Ｐゴシック" charset="0"/>
                <a:cs typeface="+mn-cs"/>
              </a:defRPr>
            </a:lvl3pPr>
            <a:lvl4pPr marL="1600200" indent="-228600" algn="l" defTabSz="914400" rtl="0" eaLnBrk="0" latinLnBrk="0" hangingPunct="0">
              <a:defRPr sz="1800" kern="1200">
                <a:solidFill>
                  <a:schemeClr val="tx1"/>
                </a:solidFill>
                <a:latin typeface="Arial" charset="0"/>
                <a:ea typeface="ＭＳ Ｐゴシック" charset="0"/>
                <a:cs typeface="+mn-cs"/>
              </a:defRPr>
            </a:lvl4pPr>
            <a:lvl5pPr marL="2057400" indent="-228600" algn="l" defTabSz="914400" rtl="0" eaLnBrk="0" latinLnBrk="0" hangingPunct="0">
              <a:defRPr sz="1800" kern="1200">
                <a:solidFill>
                  <a:schemeClr val="tx1"/>
                </a:solidFill>
                <a:latin typeface="Arial" charset="0"/>
                <a:ea typeface="ＭＳ Ｐゴシック" charset="0"/>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ＭＳ Ｐゴシック" charset="0"/>
                <a:cs typeface="+mn-cs"/>
              </a:defRPr>
            </a:lvl9pPr>
          </a:lstStyle>
          <a:p>
            <a:pPr eaLnBrk="1" fontAlgn="auto" hangingPunct="1">
              <a:spcBef>
                <a:spcPts val="0"/>
              </a:spcBef>
              <a:spcAft>
                <a:spcPts val="0"/>
              </a:spcAft>
            </a:pPr>
            <a:r>
              <a:rPr lang="en-US" sz="900" dirty="0" smtClean="0">
                <a:solidFill>
                  <a:prstClr val="black"/>
                </a:solidFill>
              </a:rPr>
              <a:t>© 2016 Pearson Education, Inc.</a:t>
            </a:r>
            <a:endParaRPr lang="en-US" sz="900" dirty="0">
              <a:solidFill>
                <a:prstClr val="black"/>
              </a:solidFill>
            </a:endParaRPr>
          </a:p>
        </p:txBody>
      </p:sp>
    </p:spTree>
    <p:extLst>
      <p:ext uri="{BB962C8B-B14F-4D97-AF65-F5344CB8AC3E}">
        <p14:creationId xmlns:p14="http://schemas.microsoft.com/office/powerpoint/2010/main" val="4227677050"/>
      </p:ext>
    </p:extLst>
  </p:cSld>
  <p:clrMap bg1="lt1" tx1="dk1" bg2="lt2" tx2="dk2" accent1="accent1" accent2="accent2" accent3="accent3" accent4="accent4" accent5="accent5" accent6="accent6" hlink="hlink" folHlink="folHlink"/>
  <p:sldLayoutIdLst>
    <p:sldLayoutId id="214748394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38.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50.xml"/><Relationship Id="rId4" Type="http://schemas.openxmlformats.org/officeDocument/2006/relationships/image" Target="../media/image11.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01.xml"/><Relationship Id="rId1" Type="http://schemas.openxmlformats.org/officeDocument/2006/relationships/slideLayout" Target="../slideLayouts/slideLayout12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3.xml"/><Relationship Id="rId1" Type="http://schemas.openxmlformats.org/officeDocument/2006/relationships/slideLayout" Target="../slideLayouts/slideLayout1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00.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128.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129.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10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130.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6.xml"/><Relationship Id="rId1" Type="http://schemas.openxmlformats.org/officeDocument/2006/relationships/slideLayout" Target="../slideLayouts/slideLayout10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2.xml"/><Relationship Id="rId1" Type="http://schemas.openxmlformats.org/officeDocument/2006/relationships/slideLayout" Target="../slideLayouts/slideLayout10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4.xml"/><Relationship Id="rId1" Type="http://schemas.openxmlformats.org/officeDocument/2006/relationships/slideLayout" Target="../slideLayouts/slideLayout10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7.xml"/><Relationship Id="rId1" Type="http://schemas.openxmlformats.org/officeDocument/2006/relationships/slideLayout" Target="../slideLayouts/slideLayout109.xml"/><Relationship Id="rId4" Type="http://schemas.openxmlformats.org/officeDocument/2006/relationships/image" Target="../media/image28.jpeg"/></Relationships>
</file>

<file path=ppt/slides/_rels/slide4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8.xml"/><Relationship Id="rId1" Type="http://schemas.openxmlformats.org/officeDocument/2006/relationships/slideLayout" Target="../slideLayouts/slideLayout1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0.xml"/><Relationship Id="rId1" Type="http://schemas.openxmlformats.org/officeDocument/2006/relationships/slideLayout" Target="../slideLayouts/slideLayout1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2.xml"/><Relationship Id="rId1" Type="http://schemas.openxmlformats.org/officeDocument/2006/relationships/slideLayout" Target="../slideLayouts/slideLayout131.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CFTR_(gen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5.xml"/><Relationship Id="rId1" Type="http://schemas.openxmlformats.org/officeDocument/2006/relationships/slideLayout" Target="../slideLayouts/slideLayout1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8.xml"/><Relationship Id="rId1" Type="http://schemas.openxmlformats.org/officeDocument/2006/relationships/slideLayout" Target="../slideLayouts/slideLayout1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2.xml"/><Relationship Id="rId1" Type="http://schemas.openxmlformats.org/officeDocument/2006/relationships/slideLayout" Target="../slideLayouts/slideLayout1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6.xml"/><Relationship Id="rId1" Type="http://schemas.openxmlformats.org/officeDocument/2006/relationships/slideLayout" Target="../slideLayouts/slideLayout1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9.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1.xml"/><Relationship Id="rId1" Type="http://schemas.openxmlformats.org/officeDocument/2006/relationships/slideLayout" Target="../slideLayouts/slideLayout133.xml"/></Relationships>
</file>

<file path=ppt/slides/_rels/slide7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2.xml"/><Relationship Id="rId1" Type="http://schemas.openxmlformats.org/officeDocument/2006/relationships/slideLayout" Target="../slideLayouts/slideLayout134.xml"/></Relationships>
</file>

<file path=ppt/slides/_rels/slide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3.xml"/><Relationship Id="rId1" Type="http://schemas.openxmlformats.org/officeDocument/2006/relationships/slideLayout" Target="../slideLayouts/slideLayout135.xml"/></Relationships>
</file>

<file path=ppt/slides/_rels/slide7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4.xml"/><Relationship Id="rId1" Type="http://schemas.openxmlformats.org/officeDocument/2006/relationships/slideLayout" Target="../slideLayouts/slideLayout1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9.xml"/><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1.xml"/><Relationship Id="rId1" Type="http://schemas.openxmlformats.org/officeDocument/2006/relationships/slideLayout" Target="../slideLayouts/slideLayout136.xml"/></Relationships>
</file>

<file path=ppt/slides/_rels/slide8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82.xml"/><Relationship Id="rId1" Type="http://schemas.openxmlformats.org/officeDocument/2006/relationships/slideLayout" Target="../slideLayouts/slideLayout118.xml"/></Relationships>
</file>

<file path=ppt/slides/_rels/slide8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83.xml"/><Relationship Id="rId1" Type="http://schemas.openxmlformats.org/officeDocument/2006/relationships/slideLayout" Target="../slideLayouts/slideLayout119.xml"/></Relationships>
</file>

<file path=ppt/slides/_rels/slide8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4.xml"/><Relationship Id="rId1" Type="http://schemas.openxmlformats.org/officeDocument/2006/relationships/slideLayout" Target="../slideLayouts/slideLayout12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6.xml"/><Relationship Id="rId1" Type="http://schemas.openxmlformats.org/officeDocument/2006/relationships/slideLayout" Target="../slideLayouts/slideLayout121.xml"/></Relationships>
</file>

<file path=ppt/slides/_rels/slide8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7.xml"/><Relationship Id="rId1" Type="http://schemas.openxmlformats.org/officeDocument/2006/relationships/slideLayout" Target="../slideLayouts/slideLayout12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3.xml"/><Relationship Id="rId1" Type="http://schemas.openxmlformats.org/officeDocument/2006/relationships/slideLayout" Target="../slideLayouts/slideLayout13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6.xml"/><Relationship Id="rId1" Type="http://schemas.openxmlformats.org/officeDocument/2006/relationships/slideLayout" Target="../slideLayouts/slideLayout123.xml"/></Relationships>
</file>

<file path=ppt/slides/_rels/slide9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97.xml"/><Relationship Id="rId1" Type="http://schemas.openxmlformats.org/officeDocument/2006/relationships/slideLayout" Target="../slideLayouts/slideLayout12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900" y="1181100"/>
            <a:ext cx="7431088" cy="527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ubtitle 2"/>
          <p:cNvSpPr txBox="1">
            <a:spLocks/>
          </p:cNvSpPr>
          <p:nvPr/>
        </p:nvSpPr>
        <p:spPr bwMode="auto">
          <a:xfrm>
            <a:off x="329984" y="636325"/>
            <a:ext cx="8309952" cy="1920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25000" lnSpcReduction="20000"/>
          </a:bodyPr>
          <a:lstStyle>
            <a:lvl1pPr marL="0" indent="0" algn="ctr" rtl="0" eaLnBrk="0" fontAlgn="base" hangingPunct="0">
              <a:lnSpc>
                <a:spcPct val="90000"/>
              </a:lnSpc>
              <a:spcBef>
                <a:spcPts val="1200"/>
              </a:spcBef>
              <a:spcAft>
                <a:spcPts val="1200"/>
              </a:spcAft>
              <a:buClr>
                <a:srgbClr val="0070C0"/>
              </a:buClr>
              <a:buFont typeface="Arial" panose="020B0604020202020204" pitchFamily="34" charset="0"/>
              <a:buNone/>
              <a:defRPr sz="4400" b="1" kern="1200">
                <a:solidFill>
                  <a:srgbClr val="0070C0"/>
                </a:solidFill>
                <a:latin typeface="+mn-lt"/>
                <a:ea typeface="+mn-ea"/>
                <a:cs typeface="+mn-cs"/>
              </a:defRPr>
            </a:lvl1pPr>
            <a:lvl2pPr marL="457200" indent="0" algn="ctr" rtl="0" eaLnBrk="0" fontAlgn="base" hangingPunct="0">
              <a:lnSpc>
                <a:spcPct val="90000"/>
              </a:lnSpc>
              <a:spcBef>
                <a:spcPct val="0"/>
              </a:spcBef>
              <a:spcAft>
                <a:spcPts val="1200"/>
              </a:spcAft>
              <a:buClr>
                <a:srgbClr val="0070C0"/>
              </a:buClr>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ct val="0"/>
              </a:spcBef>
              <a:spcAft>
                <a:spcPts val="1200"/>
              </a:spcAft>
              <a:buClr>
                <a:srgbClr val="0070C0"/>
              </a:buClr>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lnSpc>
                <a:spcPct val="110000"/>
              </a:lnSpc>
              <a:spcBef>
                <a:spcPts val="0"/>
              </a:spcBef>
              <a:spcAft>
                <a:spcPts val="0"/>
              </a:spcAft>
              <a:defRPr/>
            </a:pPr>
            <a:r>
              <a:rPr lang="en-US" altLang="en-US" sz="24000" smtClean="0">
                <a:solidFill>
                  <a:srgbClr val="FF0000"/>
                </a:solidFill>
                <a:latin typeface="Cambria" panose="02040503050406030204" pitchFamily="18" charset="0"/>
              </a:rPr>
              <a:t>Patterns </a:t>
            </a:r>
            <a:r>
              <a:rPr lang="en-US" altLang="en-US" sz="24000" dirty="0">
                <a:solidFill>
                  <a:srgbClr val="FF0000"/>
                </a:solidFill>
                <a:latin typeface="Cambria" panose="02040503050406030204" pitchFamily="18" charset="0"/>
              </a:rPr>
              <a:t>of Inheritance</a:t>
            </a:r>
          </a:p>
          <a:p>
            <a:pPr algn="r" eaLnBrk="1" hangingPunct="1">
              <a:lnSpc>
                <a:spcPct val="110000"/>
              </a:lnSpc>
              <a:spcBef>
                <a:spcPts val="0"/>
              </a:spcBef>
              <a:spcAft>
                <a:spcPts val="0"/>
              </a:spcAft>
              <a:defRPr/>
            </a:pPr>
            <a:r>
              <a:rPr lang="en-US" altLang="en-US" sz="9600" dirty="0" smtClean="0">
                <a:solidFill>
                  <a:srgbClr val="FF0000"/>
                </a:solidFill>
                <a:latin typeface="Cambria" panose="02040503050406030204" pitchFamily="18" charset="0"/>
              </a:rPr>
              <a:t>Unit 2; Chapter 9</a:t>
            </a:r>
          </a:p>
        </p:txBody>
      </p:sp>
    </p:spTree>
    <p:extLst>
      <p:ext uri="{BB962C8B-B14F-4D97-AF65-F5344CB8AC3E}">
        <p14:creationId xmlns:p14="http://schemas.microsoft.com/office/powerpoint/2010/main" val="3206879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28_20FlowerStructure-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88" y="136525"/>
            <a:ext cx="7640637"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7" name="Text Box 4"/>
          <p:cNvSpPr txBox="1">
            <a:spLocks noChangeArrowheads="1"/>
          </p:cNvSpPr>
          <p:nvPr/>
        </p:nvSpPr>
        <p:spPr bwMode="auto">
          <a:xfrm>
            <a:off x="6408738" y="230188"/>
            <a:ext cx="654050" cy="22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Font typeface="Wingdings" panose="05000000000000000000" pitchFamily="2" charset="2"/>
              <a:buChar char="§"/>
              <a:defRPr sz="2800">
                <a:solidFill>
                  <a:schemeClr val="tx1"/>
                </a:solidFill>
                <a:latin typeface="Tahoma" panose="020B0604030504040204" pitchFamily="34" charset="0"/>
                <a:cs typeface="Arial" panose="020B0604020202020204" pitchFamily="34" charset="0"/>
              </a:defRPr>
            </a:lvl1pPr>
            <a:lvl2pPr marL="742950" indent="-285750">
              <a:spcBef>
                <a:spcPct val="45000"/>
              </a:spcBef>
              <a:spcAft>
                <a:spcPct val="20000"/>
              </a:spcAft>
              <a:buClr>
                <a:srgbClr val="5D2F49"/>
              </a:buClr>
              <a:buFont typeface="Times" panose="02020603050405020304" pitchFamily="18"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45000"/>
              </a:spcBef>
              <a:spcAft>
                <a:spcPct val="20000"/>
              </a:spcAft>
              <a:buClr>
                <a:srgbClr val="4B7278"/>
              </a:buClr>
              <a:buChar char="–"/>
              <a:defRPr sz="2600">
                <a:solidFill>
                  <a:schemeClr val="tx1"/>
                </a:solidFill>
                <a:latin typeface="Arial" panose="020B0604020202020204" pitchFamily="34" charset="0"/>
                <a:cs typeface="Arial" panose="020B0604020202020204" pitchFamily="34" charset="0"/>
              </a:defRPr>
            </a:lvl3pPr>
            <a:lvl4pPr marL="1600200" indent="-228600">
              <a:spcBef>
                <a:spcPct val="45000"/>
              </a:spcBef>
              <a:spcAft>
                <a:spcPct val="20000"/>
              </a:spcAft>
              <a:buClr>
                <a:srgbClr val="4B7278"/>
              </a:buClr>
              <a:buChar char="–"/>
              <a:defRPr sz="2400">
                <a:solidFill>
                  <a:schemeClr val="tx1"/>
                </a:solidFill>
                <a:latin typeface="Arial" panose="020B0604020202020204" pitchFamily="34" charset="0"/>
                <a:cs typeface="Arial" panose="020B0604020202020204" pitchFamily="34" charset="0"/>
              </a:defRPr>
            </a:lvl4pPr>
            <a:lvl5pPr marL="2057400" indent="-22860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9pPr>
          </a:lstStyle>
          <a:p>
            <a:pPr eaLnBrk="0" hangingPunct="0">
              <a:spcBef>
                <a:spcPct val="0"/>
              </a:spcBef>
              <a:spcAft>
                <a:spcPct val="0"/>
              </a:spcAft>
              <a:buClrTx/>
              <a:buFontTx/>
              <a:buNone/>
            </a:pPr>
            <a:r>
              <a:rPr lang="en-US" altLang="zh-CN" sz="1800" b="1" smtClean="0">
                <a:solidFill>
                  <a:srgbClr val="000000"/>
                </a:solidFill>
                <a:latin typeface="Cambria" panose="02040503050406030204" pitchFamily="18" charset="0"/>
                <a:ea typeface="宋体" panose="02010600030101010101" pitchFamily="2" charset="-122"/>
              </a:rPr>
              <a:t>Petal </a:t>
            </a:r>
            <a:r>
              <a:rPr lang="en-US" altLang="zh-CN" sz="1800" b="1" smtClean="0">
                <a:solidFill>
                  <a:srgbClr val="000000"/>
                </a:solidFill>
                <a:latin typeface="KaiTi" panose="02010609060101010101" pitchFamily="49" charset="-122"/>
                <a:ea typeface="KaiTi" panose="02010609060101010101" pitchFamily="49" charset="-122"/>
              </a:rPr>
              <a:t>(</a:t>
            </a:r>
            <a:r>
              <a:rPr lang="zh-CN" altLang="en-US" sz="1800" b="1" smtClean="0">
                <a:solidFill>
                  <a:srgbClr val="000000"/>
                </a:solidFill>
                <a:latin typeface="KaiTi" panose="02010609060101010101" pitchFamily="49" charset="-122"/>
                <a:ea typeface="KaiTi" panose="02010609060101010101" pitchFamily="49" charset="-122"/>
              </a:rPr>
              <a:t>花瓣</a:t>
            </a:r>
            <a:r>
              <a:rPr lang="en-US" altLang="zh-CN" sz="1800" b="1" smtClean="0">
                <a:solidFill>
                  <a:srgbClr val="000000"/>
                </a:solidFill>
                <a:latin typeface="KaiTi" panose="02010609060101010101" pitchFamily="49" charset="-122"/>
                <a:ea typeface="KaiTi" panose="02010609060101010101" pitchFamily="49" charset="-122"/>
              </a:rPr>
              <a:t>) </a:t>
            </a:r>
          </a:p>
        </p:txBody>
      </p:sp>
      <p:sp>
        <p:nvSpPr>
          <p:cNvPr id="175108" name="Text Box 5"/>
          <p:cNvSpPr txBox="1">
            <a:spLocks noChangeArrowheads="1"/>
          </p:cNvSpPr>
          <p:nvPr/>
        </p:nvSpPr>
        <p:spPr bwMode="auto">
          <a:xfrm>
            <a:off x="7605713" y="971550"/>
            <a:ext cx="103822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Font typeface="Wingdings" panose="05000000000000000000" pitchFamily="2" charset="2"/>
              <a:buChar char="§"/>
              <a:defRPr sz="2800">
                <a:solidFill>
                  <a:schemeClr val="tx1"/>
                </a:solidFill>
                <a:latin typeface="Tahoma" panose="020B0604030504040204" pitchFamily="34" charset="0"/>
                <a:cs typeface="Arial" panose="020B0604020202020204" pitchFamily="34" charset="0"/>
              </a:defRPr>
            </a:lvl1pPr>
            <a:lvl2pPr marL="742950" indent="-285750">
              <a:spcBef>
                <a:spcPct val="45000"/>
              </a:spcBef>
              <a:spcAft>
                <a:spcPct val="20000"/>
              </a:spcAft>
              <a:buClr>
                <a:srgbClr val="5D2F49"/>
              </a:buClr>
              <a:buFont typeface="Times" panose="02020603050405020304" pitchFamily="18"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45000"/>
              </a:spcBef>
              <a:spcAft>
                <a:spcPct val="20000"/>
              </a:spcAft>
              <a:buClr>
                <a:srgbClr val="4B7278"/>
              </a:buClr>
              <a:buChar char="–"/>
              <a:defRPr sz="2600">
                <a:solidFill>
                  <a:schemeClr val="tx1"/>
                </a:solidFill>
                <a:latin typeface="Arial" panose="020B0604020202020204" pitchFamily="34" charset="0"/>
                <a:cs typeface="Arial" panose="020B0604020202020204" pitchFamily="34" charset="0"/>
              </a:defRPr>
            </a:lvl3pPr>
            <a:lvl4pPr marL="1600200" indent="-228600">
              <a:spcBef>
                <a:spcPct val="45000"/>
              </a:spcBef>
              <a:spcAft>
                <a:spcPct val="20000"/>
              </a:spcAft>
              <a:buClr>
                <a:srgbClr val="4B7278"/>
              </a:buClr>
              <a:buChar char="–"/>
              <a:defRPr sz="2400">
                <a:solidFill>
                  <a:schemeClr val="tx1"/>
                </a:solidFill>
                <a:latin typeface="Arial" panose="020B0604020202020204" pitchFamily="34" charset="0"/>
                <a:cs typeface="Arial" panose="020B0604020202020204" pitchFamily="34" charset="0"/>
              </a:defRPr>
            </a:lvl4pPr>
            <a:lvl5pPr marL="2057400" indent="-22860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9pPr>
          </a:lstStyle>
          <a:p>
            <a:pPr algn="ctr" eaLnBrk="0" hangingPunct="0">
              <a:spcBef>
                <a:spcPct val="0"/>
              </a:spcBef>
              <a:spcAft>
                <a:spcPct val="0"/>
              </a:spcAft>
              <a:buClrTx/>
              <a:buFontTx/>
              <a:buNone/>
            </a:pPr>
            <a:r>
              <a:rPr lang="en-US" altLang="zh-CN" sz="2400" b="1" smtClean="0">
                <a:solidFill>
                  <a:srgbClr val="FF0000"/>
                </a:solidFill>
                <a:latin typeface="Cambria" panose="02040503050406030204" pitchFamily="18" charset="0"/>
                <a:ea typeface="KaiTi" panose="02010609060101010101" pitchFamily="49" charset="-122"/>
              </a:rPr>
              <a:t>Carpel</a:t>
            </a:r>
          </a:p>
          <a:p>
            <a:pPr algn="ctr" eaLnBrk="0" hangingPunct="0">
              <a:spcBef>
                <a:spcPct val="0"/>
              </a:spcBef>
              <a:spcAft>
                <a:spcPct val="0"/>
              </a:spcAft>
              <a:buClrTx/>
              <a:buFontTx/>
              <a:buNone/>
            </a:pPr>
            <a:r>
              <a:rPr lang="en-US" altLang="zh-CN" sz="1800" b="1" smtClean="0">
                <a:solidFill>
                  <a:srgbClr val="FF0000"/>
                </a:solidFill>
                <a:latin typeface="KaiTi" panose="02010609060101010101" pitchFamily="49" charset="-122"/>
                <a:ea typeface="KaiTi" panose="02010609060101010101" pitchFamily="49" charset="-122"/>
              </a:rPr>
              <a:t>(</a:t>
            </a:r>
            <a:r>
              <a:rPr lang="zh-CN" altLang="en-US" sz="1800" b="1" smtClean="0">
                <a:solidFill>
                  <a:srgbClr val="FF0000"/>
                </a:solidFill>
                <a:latin typeface="KaiTi" panose="02010609060101010101" pitchFamily="49" charset="-122"/>
                <a:ea typeface="KaiTi" panose="02010609060101010101" pitchFamily="49" charset="-122"/>
              </a:rPr>
              <a:t>雌蕊</a:t>
            </a:r>
            <a:r>
              <a:rPr lang="en-US" altLang="zh-CN" sz="1800" b="1" smtClean="0">
                <a:solidFill>
                  <a:srgbClr val="FF0000"/>
                </a:solidFill>
                <a:latin typeface="KaiTi" panose="02010609060101010101" pitchFamily="49" charset="-122"/>
                <a:ea typeface="KaiTi" panose="02010609060101010101" pitchFamily="49" charset="-122"/>
              </a:rPr>
              <a:t>)</a:t>
            </a:r>
          </a:p>
        </p:txBody>
      </p:sp>
      <p:sp>
        <p:nvSpPr>
          <p:cNvPr id="175109" name="Text Box 6"/>
          <p:cNvSpPr txBox="1">
            <a:spLocks noChangeArrowheads="1"/>
          </p:cNvSpPr>
          <p:nvPr/>
        </p:nvSpPr>
        <p:spPr bwMode="auto">
          <a:xfrm>
            <a:off x="2006600" y="1122363"/>
            <a:ext cx="8826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Font typeface="Wingdings" panose="05000000000000000000" pitchFamily="2" charset="2"/>
              <a:buChar char="§"/>
              <a:defRPr sz="2800">
                <a:solidFill>
                  <a:schemeClr val="tx1"/>
                </a:solidFill>
                <a:latin typeface="Tahoma" panose="020B0604030504040204" pitchFamily="34" charset="0"/>
                <a:cs typeface="Arial" panose="020B0604020202020204" pitchFamily="34" charset="0"/>
              </a:defRPr>
            </a:lvl1pPr>
            <a:lvl2pPr marL="742950" indent="-285750">
              <a:spcBef>
                <a:spcPct val="45000"/>
              </a:spcBef>
              <a:spcAft>
                <a:spcPct val="20000"/>
              </a:spcAft>
              <a:buClr>
                <a:srgbClr val="5D2F49"/>
              </a:buClr>
              <a:buFont typeface="Times" panose="02020603050405020304" pitchFamily="18"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45000"/>
              </a:spcBef>
              <a:spcAft>
                <a:spcPct val="20000"/>
              </a:spcAft>
              <a:buClr>
                <a:srgbClr val="4B7278"/>
              </a:buClr>
              <a:buChar char="–"/>
              <a:defRPr sz="2600">
                <a:solidFill>
                  <a:schemeClr val="tx1"/>
                </a:solidFill>
                <a:latin typeface="Arial" panose="020B0604020202020204" pitchFamily="34" charset="0"/>
                <a:cs typeface="Arial" panose="020B0604020202020204" pitchFamily="34" charset="0"/>
              </a:defRPr>
            </a:lvl3pPr>
            <a:lvl4pPr marL="1600200" indent="-228600">
              <a:spcBef>
                <a:spcPct val="45000"/>
              </a:spcBef>
              <a:spcAft>
                <a:spcPct val="20000"/>
              </a:spcAft>
              <a:buClr>
                <a:srgbClr val="4B7278"/>
              </a:buClr>
              <a:buChar char="–"/>
              <a:defRPr sz="2400">
                <a:solidFill>
                  <a:schemeClr val="tx1"/>
                </a:solidFill>
                <a:latin typeface="Arial" panose="020B0604020202020204" pitchFamily="34" charset="0"/>
                <a:cs typeface="Arial" panose="020B0604020202020204" pitchFamily="34" charset="0"/>
              </a:defRPr>
            </a:lvl4pPr>
            <a:lvl5pPr marL="2057400" indent="-22860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9pPr>
          </a:lstStyle>
          <a:p>
            <a:pPr eaLnBrk="0" hangingPunct="0">
              <a:spcBef>
                <a:spcPct val="0"/>
              </a:spcBef>
              <a:spcAft>
                <a:spcPct val="0"/>
              </a:spcAft>
              <a:buClrTx/>
              <a:buFontTx/>
              <a:buNone/>
            </a:pPr>
            <a:r>
              <a:rPr lang="en-US" altLang="zh-CN" sz="1800" b="1" dirty="0" smtClean="0">
                <a:solidFill>
                  <a:srgbClr val="FF0000"/>
                </a:solidFill>
                <a:latin typeface="Cambria" panose="02040503050406030204" pitchFamily="18" charset="0"/>
                <a:ea typeface="宋体" panose="02010600030101010101" pitchFamily="2" charset="-122"/>
              </a:rPr>
              <a:t>Anther</a:t>
            </a:r>
          </a:p>
          <a:p>
            <a:pPr eaLnBrk="0" hangingPunct="0">
              <a:spcBef>
                <a:spcPct val="0"/>
              </a:spcBef>
              <a:spcAft>
                <a:spcPct val="0"/>
              </a:spcAft>
              <a:buClrTx/>
              <a:buFontTx/>
              <a:buNone/>
            </a:pPr>
            <a:r>
              <a:rPr lang="zh-CN" altLang="en-US" sz="1800" b="1" dirty="0" smtClean="0">
                <a:solidFill>
                  <a:srgbClr val="FF0000"/>
                </a:solidFill>
                <a:latin typeface="KaiTi" panose="02010609060101010101" pitchFamily="49" charset="-122"/>
                <a:ea typeface="KaiTi" panose="02010609060101010101" pitchFamily="49" charset="-122"/>
              </a:rPr>
              <a:t>花粉囊</a:t>
            </a:r>
            <a:endParaRPr lang="en-US" altLang="zh-CN" sz="1800" b="1" dirty="0" smtClean="0">
              <a:solidFill>
                <a:srgbClr val="FF0000"/>
              </a:solidFill>
              <a:latin typeface="KaiTi" panose="02010609060101010101" pitchFamily="49" charset="-122"/>
              <a:ea typeface="KaiTi" panose="02010609060101010101" pitchFamily="49" charset="-122"/>
            </a:endParaRPr>
          </a:p>
        </p:txBody>
      </p:sp>
      <p:sp>
        <p:nvSpPr>
          <p:cNvPr id="175110" name="Text Box 7"/>
          <p:cNvSpPr txBox="1">
            <a:spLocks noChangeArrowheads="1"/>
          </p:cNvSpPr>
          <p:nvPr/>
        </p:nvSpPr>
        <p:spPr bwMode="auto">
          <a:xfrm>
            <a:off x="1392238" y="1866900"/>
            <a:ext cx="98583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Font typeface="Wingdings" panose="05000000000000000000" pitchFamily="2" charset="2"/>
              <a:buChar char="§"/>
              <a:defRPr sz="2800">
                <a:solidFill>
                  <a:schemeClr val="tx1"/>
                </a:solidFill>
                <a:latin typeface="Tahoma" panose="020B0604030504040204" pitchFamily="34" charset="0"/>
                <a:cs typeface="Arial" panose="020B0604020202020204" pitchFamily="34" charset="0"/>
              </a:defRPr>
            </a:lvl1pPr>
            <a:lvl2pPr marL="742950" indent="-285750">
              <a:spcBef>
                <a:spcPct val="45000"/>
              </a:spcBef>
              <a:spcAft>
                <a:spcPct val="20000"/>
              </a:spcAft>
              <a:buClr>
                <a:srgbClr val="5D2F49"/>
              </a:buClr>
              <a:buFont typeface="Times" panose="02020603050405020304" pitchFamily="18"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45000"/>
              </a:spcBef>
              <a:spcAft>
                <a:spcPct val="20000"/>
              </a:spcAft>
              <a:buClr>
                <a:srgbClr val="4B7278"/>
              </a:buClr>
              <a:buChar char="–"/>
              <a:defRPr sz="2600">
                <a:solidFill>
                  <a:schemeClr val="tx1"/>
                </a:solidFill>
                <a:latin typeface="Arial" panose="020B0604020202020204" pitchFamily="34" charset="0"/>
                <a:cs typeface="Arial" panose="020B0604020202020204" pitchFamily="34" charset="0"/>
              </a:defRPr>
            </a:lvl3pPr>
            <a:lvl4pPr marL="1600200" indent="-228600">
              <a:spcBef>
                <a:spcPct val="45000"/>
              </a:spcBef>
              <a:spcAft>
                <a:spcPct val="20000"/>
              </a:spcAft>
              <a:buClr>
                <a:srgbClr val="4B7278"/>
              </a:buClr>
              <a:buChar char="–"/>
              <a:defRPr sz="2400">
                <a:solidFill>
                  <a:schemeClr val="tx1"/>
                </a:solidFill>
                <a:latin typeface="Arial" panose="020B0604020202020204" pitchFamily="34" charset="0"/>
                <a:cs typeface="Arial" panose="020B0604020202020204" pitchFamily="34" charset="0"/>
              </a:defRPr>
            </a:lvl4pPr>
            <a:lvl5pPr marL="2057400" indent="-22860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9pPr>
          </a:lstStyle>
          <a:p>
            <a:pPr algn="ctr" eaLnBrk="0" hangingPunct="0">
              <a:spcBef>
                <a:spcPct val="0"/>
              </a:spcBef>
              <a:spcAft>
                <a:spcPct val="0"/>
              </a:spcAft>
              <a:buClrTx/>
              <a:buFontTx/>
              <a:buNone/>
            </a:pPr>
            <a:r>
              <a:rPr lang="en-US" altLang="zh-CN" sz="1800" b="1" smtClean="0">
                <a:solidFill>
                  <a:srgbClr val="000000"/>
                </a:solidFill>
                <a:latin typeface="Cambria" panose="02040503050406030204" pitchFamily="18" charset="0"/>
                <a:ea typeface="宋体" panose="02010600030101010101" pitchFamily="2" charset="-122"/>
              </a:rPr>
              <a:t>Filament</a:t>
            </a:r>
          </a:p>
          <a:p>
            <a:pPr algn="ctr" eaLnBrk="0" hangingPunct="0">
              <a:spcBef>
                <a:spcPct val="0"/>
              </a:spcBef>
              <a:spcAft>
                <a:spcPct val="0"/>
              </a:spcAft>
              <a:buClrTx/>
              <a:buFontTx/>
              <a:buNone/>
            </a:pPr>
            <a:r>
              <a:rPr lang="zh-CN" altLang="en-US" sz="1800" b="1" smtClean="0">
                <a:solidFill>
                  <a:srgbClr val="000000"/>
                </a:solidFill>
                <a:latin typeface="KaiTi" panose="02010609060101010101" pitchFamily="49" charset="-122"/>
                <a:ea typeface="KaiTi" panose="02010609060101010101" pitchFamily="49" charset="-122"/>
              </a:rPr>
              <a:t>花丝</a:t>
            </a:r>
            <a:endParaRPr lang="en-US" altLang="zh-CN" sz="1800" b="1" smtClean="0">
              <a:solidFill>
                <a:srgbClr val="000000"/>
              </a:solidFill>
              <a:latin typeface="KaiTi" panose="02010609060101010101" pitchFamily="49" charset="-122"/>
              <a:ea typeface="KaiTi" panose="02010609060101010101" pitchFamily="49" charset="-122"/>
            </a:endParaRPr>
          </a:p>
        </p:txBody>
      </p:sp>
      <p:sp>
        <p:nvSpPr>
          <p:cNvPr id="175111" name="Text Box 8"/>
          <p:cNvSpPr txBox="1">
            <a:spLocks noChangeArrowheads="1"/>
          </p:cNvSpPr>
          <p:nvPr/>
        </p:nvSpPr>
        <p:spPr bwMode="auto">
          <a:xfrm>
            <a:off x="2319338" y="5884863"/>
            <a:ext cx="795337"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Font typeface="Wingdings" panose="05000000000000000000" pitchFamily="2" charset="2"/>
              <a:buChar char="§"/>
              <a:defRPr sz="2800">
                <a:solidFill>
                  <a:schemeClr val="tx1"/>
                </a:solidFill>
                <a:latin typeface="Tahoma" panose="020B0604030504040204" pitchFamily="34" charset="0"/>
                <a:cs typeface="Arial" panose="020B0604020202020204" pitchFamily="34" charset="0"/>
              </a:defRPr>
            </a:lvl1pPr>
            <a:lvl2pPr marL="742950" indent="-285750">
              <a:spcBef>
                <a:spcPct val="45000"/>
              </a:spcBef>
              <a:spcAft>
                <a:spcPct val="20000"/>
              </a:spcAft>
              <a:buClr>
                <a:srgbClr val="5D2F49"/>
              </a:buClr>
              <a:buFont typeface="Times" panose="02020603050405020304" pitchFamily="18"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45000"/>
              </a:spcBef>
              <a:spcAft>
                <a:spcPct val="20000"/>
              </a:spcAft>
              <a:buClr>
                <a:srgbClr val="4B7278"/>
              </a:buClr>
              <a:buChar char="–"/>
              <a:defRPr sz="2600">
                <a:solidFill>
                  <a:schemeClr val="tx1"/>
                </a:solidFill>
                <a:latin typeface="Arial" panose="020B0604020202020204" pitchFamily="34" charset="0"/>
                <a:cs typeface="Arial" panose="020B0604020202020204" pitchFamily="34" charset="0"/>
              </a:defRPr>
            </a:lvl3pPr>
            <a:lvl4pPr marL="1600200" indent="-228600">
              <a:spcBef>
                <a:spcPct val="45000"/>
              </a:spcBef>
              <a:spcAft>
                <a:spcPct val="20000"/>
              </a:spcAft>
              <a:buClr>
                <a:srgbClr val="4B7278"/>
              </a:buClr>
              <a:buChar char="–"/>
              <a:defRPr sz="2400">
                <a:solidFill>
                  <a:schemeClr val="tx1"/>
                </a:solidFill>
                <a:latin typeface="Arial" panose="020B0604020202020204" pitchFamily="34" charset="0"/>
                <a:cs typeface="Arial" panose="020B0604020202020204" pitchFamily="34" charset="0"/>
              </a:defRPr>
            </a:lvl4pPr>
            <a:lvl5pPr marL="2057400" indent="-22860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9pPr>
          </a:lstStyle>
          <a:p>
            <a:pPr algn="ctr" eaLnBrk="0" hangingPunct="0">
              <a:spcBef>
                <a:spcPct val="0"/>
              </a:spcBef>
              <a:spcAft>
                <a:spcPct val="0"/>
              </a:spcAft>
              <a:buClrTx/>
              <a:buFontTx/>
              <a:buNone/>
            </a:pPr>
            <a:r>
              <a:rPr lang="en-US" altLang="zh-CN" sz="1800" b="1" smtClean="0">
                <a:solidFill>
                  <a:srgbClr val="000000"/>
                </a:solidFill>
                <a:latin typeface="Cambria" panose="02040503050406030204" pitchFamily="18" charset="0"/>
                <a:ea typeface="宋体" panose="02010600030101010101" pitchFamily="2" charset="-122"/>
              </a:rPr>
              <a:t>Ovule</a:t>
            </a:r>
          </a:p>
          <a:p>
            <a:pPr algn="ctr" eaLnBrk="0" hangingPunct="0">
              <a:spcBef>
                <a:spcPct val="0"/>
              </a:spcBef>
              <a:spcAft>
                <a:spcPct val="0"/>
              </a:spcAft>
              <a:buClrTx/>
              <a:buFontTx/>
              <a:buNone/>
            </a:pPr>
            <a:r>
              <a:rPr lang="en-US" altLang="zh-CN" sz="1800" b="1" smtClean="0">
                <a:solidFill>
                  <a:srgbClr val="000000"/>
                </a:solidFill>
                <a:latin typeface="KaiTi" panose="02010609060101010101" pitchFamily="49" charset="-122"/>
                <a:ea typeface="KaiTi" panose="02010609060101010101" pitchFamily="49" charset="-122"/>
              </a:rPr>
              <a:t>(</a:t>
            </a:r>
            <a:r>
              <a:rPr lang="zh-CN" altLang="en-US" sz="1800" b="1" smtClean="0">
                <a:solidFill>
                  <a:srgbClr val="000000"/>
                </a:solidFill>
                <a:latin typeface="KaiTi" panose="02010609060101010101" pitchFamily="49" charset="-122"/>
                <a:ea typeface="KaiTi" panose="02010609060101010101" pitchFamily="49" charset="-122"/>
              </a:rPr>
              <a:t>胚珠</a:t>
            </a:r>
            <a:r>
              <a:rPr lang="en-US" altLang="zh-CN" sz="1800" b="1" smtClean="0">
                <a:solidFill>
                  <a:srgbClr val="000000"/>
                </a:solidFill>
                <a:latin typeface="KaiTi" panose="02010609060101010101" pitchFamily="49" charset="-122"/>
                <a:ea typeface="KaiTi" panose="02010609060101010101" pitchFamily="49" charset="-122"/>
              </a:rPr>
              <a:t>)</a:t>
            </a:r>
          </a:p>
        </p:txBody>
      </p:sp>
      <p:sp>
        <p:nvSpPr>
          <p:cNvPr id="175112" name="Text Box 9"/>
          <p:cNvSpPr txBox="1">
            <a:spLocks noChangeArrowheads="1"/>
          </p:cNvSpPr>
          <p:nvPr/>
        </p:nvSpPr>
        <p:spPr bwMode="auto">
          <a:xfrm>
            <a:off x="5980113" y="6007100"/>
            <a:ext cx="731837"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Font typeface="Wingdings" panose="05000000000000000000" pitchFamily="2" charset="2"/>
              <a:buChar char="§"/>
              <a:defRPr sz="2800">
                <a:solidFill>
                  <a:schemeClr val="tx1"/>
                </a:solidFill>
                <a:latin typeface="Tahoma" panose="020B0604030504040204" pitchFamily="34" charset="0"/>
                <a:cs typeface="Arial" panose="020B0604020202020204" pitchFamily="34" charset="0"/>
              </a:defRPr>
            </a:lvl1pPr>
            <a:lvl2pPr marL="742950" indent="-285750">
              <a:spcBef>
                <a:spcPct val="45000"/>
              </a:spcBef>
              <a:spcAft>
                <a:spcPct val="20000"/>
              </a:spcAft>
              <a:buClr>
                <a:srgbClr val="5D2F49"/>
              </a:buClr>
              <a:buFont typeface="Times" panose="02020603050405020304" pitchFamily="18"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45000"/>
              </a:spcBef>
              <a:spcAft>
                <a:spcPct val="20000"/>
              </a:spcAft>
              <a:buClr>
                <a:srgbClr val="4B7278"/>
              </a:buClr>
              <a:buChar char="–"/>
              <a:defRPr sz="2600">
                <a:solidFill>
                  <a:schemeClr val="tx1"/>
                </a:solidFill>
                <a:latin typeface="Arial" panose="020B0604020202020204" pitchFamily="34" charset="0"/>
                <a:cs typeface="Arial" panose="020B0604020202020204" pitchFamily="34" charset="0"/>
              </a:defRPr>
            </a:lvl3pPr>
            <a:lvl4pPr marL="1600200" indent="-228600">
              <a:spcBef>
                <a:spcPct val="45000"/>
              </a:spcBef>
              <a:spcAft>
                <a:spcPct val="20000"/>
              </a:spcAft>
              <a:buClr>
                <a:srgbClr val="4B7278"/>
              </a:buClr>
              <a:buChar char="–"/>
              <a:defRPr sz="2400">
                <a:solidFill>
                  <a:schemeClr val="tx1"/>
                </a:solidFill>
                <a:latin typeface="Arial" panose="020B0604020202020204" pitchFamily="34" charset="0"/>
                <a:cs typeface="Arial" panose="020B0604020202020204" pitchFamily="34" charset="0"/>
              </a:defRPr>
            </a:lvl4pPr>
            <a:lvl5pPr marL="2057400" indent="-22860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9pPr>
          </a:lstStyle>
          <a:p>
            <a:pPr eaLnBrk="0" hangingPunct="0">
              <a:spcBef>
                <a:spcPct val="0"/>
              </a:spcBef>
              <a:spcAft>
                <a:spcPct val="0"/>
              </a:spcAft>
              <a:buClrTx/>
              <a:buFontTx/>
              <a:buNone/>
            </a:pPr>
            <a:r>
              <a:rPr lang="en-US" altLang="zh-CN" sz="1800" b="1" smtClean="0">
                <a:solidFill>
                  <a:srgbClr val="000000"/>
                </a:solidFill>
                <a:latin typeface="Cambria" panose="02040503050406030204" pitchFamily="18" charset="0"/>
                <a:ea typeface="宋体" panose="02010600030101010101" pitchFamily="2" charset="-122"/>
              </a:rPr>
              <a:t>Sepal </a:t>
            </a:r>
            <a:r>
              <a:rPr lang="en-US" altLang="zh-CN" sz="1800" b="1" smtClean="0">
                <a:solidFill>
                  <a:srgbClr val="000000"/>
                </a:solidFill>
                <a:latin typeface="KaiTi" panose="02010609060101010101" pitchFamily="49" charset="-122"/>
                <a:ea typeface="KaiTi" panose="02010609060101010101" pitchFamily="49" charset="-122"/>
              </a:rPr>
              <a:t>(</a:t>
            </a:r>
            <a:r>
              <a:rPr lang="zh-CN" altLang="en-US" sz="1800" b="1" smtClean="0">
                <a:solidFill>
                  <a:srgbClr val="000000"/>
                </a:solidFill>
                <a:latin typeface="KaiTi" panose="02010609060101010101" pitchFamily="49" charset="-122"/>
                <a:ea typeface="KaiTi" panose="02010609060101010101" pitchFamily="49" charset="-122"/>
              </a:rPr>
              <a:t>萼片</a:t>
            </a:r>
            <a:r>
              <a:rPr lang="en-US" altLang="zh-CN" sz="1800" b="1" smtClean="0">
                <a:solidFill>
                  <a:srgbClr val="000000"/>
                </a:solidFill>
                <a:latin typeface="KaiTi" panose="02010609060101010101" pitchFamily="49" charset="-122"/>
                <a:ea typeface="KaiTi" panose="02010609060101010101" pitchFamily="49" charset="-122"/>
              </a:rPr>
              <a:t>)</a:t>
            </a:r>
          </a:p>
        </p:txBody>
      </p:sp>
      <p:sp>
        <p:nvSpPr>
          <p:cNvPr id="175113" name="Text Box 10"/>
          <p:cNvSpPr txBox="1">
            <a:spLocks noChangeArrowheads="1"/>
          </p:cNvSpPr>
          <p:nvPr/>
        </p:nvSpPr>
        <p:spPr bwMode="auto">
          <a:xfrm>
            <a:off x="6069013" y="866775"/>
            <a:ext cx="985837"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Font typeface="Wingdings" panose="05000000000000000000" pitchFamily="2" charset="2"/>
              <a:buChar char="§"/>
              <a:defRPr sz="2800">
                <a:solidFill>
                  <a:schemeClr val="tx1"/>
                </a:solidFill>
                <a:latin typeface="Tahoma" panose="020B0604030504040204" pitchFamily="34" charset="0"/>
                <a:cs typeface="Arial" panose="020B0604020202020204" pitchFamily="34" charset="0"/>
              </a:defRPr>
            </a:lvl1pPr>
            <a:lvl2pPr marL="742950" indent="-285750">
              <a:spcBef>
                <a:spcPct val="45000"/>
              </a:spcBef>
              <a:spcAft>
                <a:spcPct val="20000"/>
              </a:spcAft>
              <a:buClr>
                <a:srgbClr val="5D2F49"/>
              </a:buClr>
              <a:buFont typeface="Times" panose="02020603050405020304" pitchFamily="18"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45000"/>
              </a:spcBef>
              <a:spcAft>
                <a:spcPct val="20000"/>
              </a:spcAft>
              <a:buClr>
                <a:srgbClr val="4B7278"/>
              </a:buClr>
              <a:buChar char="–"/>
              <a:defRPr sz="2600">
                <a:solidFill>
                  <a:schemeClr val="tx1"/>
                </a:solidFill>
                <a:latin typeface="Arial" panose="020B0604020202020204" pitchFamily="34" charset="0"/>
                <a:cs typeface="Arial" panose="020B0604020202020204" pitchFamily="34" charset="0"/>
              </a:defRPr>
            </a:lvl3pPr>
            <a:lvl4pPr marL="1600200" indent="-228600">
              <a:spcBef>
                <a:spcPct val="45000"/>
              </a:spcBef>
              <a:spcAft>
                <a:spcPct val="20000"/>
              </a:spcAft>
              <a:buClr>
                <a:srgbClr val="4B7278"/>
              </a:buClr>
              <a:buChar char="–"/>
              <a:defRPr sz="2400">
                <a:solidFill>
                  <a:schemeClr val="tx1"/>
                </a:solidFill>
                <a:latin typeface="Arial" panose="020B0604020202020204" pitchFamily="34" charset="0"/>
                <a:cs typeface="Arial" panose="020B0604020202020204" pitchFamily="34" charset="0"/>
              </a:defRPr>
            </a:lvl4pPr>
            <a:lvl5pPr marL="2057400" indent="-22860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9pPr>
          </a:lstStyle>
          <a:p>
            <a:pPr algn="ctr" eaLnBrk="0" hangingPunct="0">
              <a:spcBef>
                <a:spcPct val="0"/>
              </a:spcBef>
              <a:spcAft>
                <a:spcPct val="0"/>
              </a:spcAft>
              <a:buClrTx/>
              <a:buFontTx/>
              <a:buNone/>
            </a:pPr>
            <a:r>
              <a:rPr lang="en-US" altLang="zh-CN" sz="1800" b="1" smtClean="0">
                <a:solidFill>
                  <a:srgbClr val="000000"/>
                </a:solidFill>
                <a:latin typeface="Cambria" panose="02040503050406030204" pitchFamily="18" charset="0"/>
                <a:ea typeface="宋体" panose="02010600030101010101" pitchFamily="2" charset="-122"/>
              </a:rPr>
              <a:t>Stigma</a:t>
            </a:r>
          </a:p>
          <a:p>
            <a:pPr algn="ctr" eaLnBrk="0" hangingPunct="0">
              <a:spcBef>
                <a:spcPct val="0"/>
              </a:spcBef>
              <a:spcAft>
                <a:spcPct val="0"/>
              </a:spcAft>
              <a:buClrTx/>
              <a:buFontTx/>
              <a:buNone/>
            </a:pPr>
            <a:r>
              <a:rPr lang="zh-CN" altLang="en-US" sz="1600" b="1" smtClean="0">
                <a:solidFill>
                  <a:srgbClr val="000000"/>
                </a:solidFill>
                <a:latin typeface="KaiTi" panose="02010609060101010101" pitchFamily="49" charset="-122"/>
                <a:ea typeface="KaiTi" panose="02010609060101010101" pitchFamily="49" charset="-122"/>
              </a:rPr>
              <a:t>柱头</a:t>
            </a:r>
            <a:endParaRPr lang="en-US" altLang="zh-CN" sz="1600" b="1" smtClean="0">
              <a:solidFill>
                <a:srgbClr val="000000"/>
              </a:solidFill>
              <a:latin typeface="KaiTi" panose="02010609060101010101" pitchFamily="49" charset="-122"/>
              <a:ea typeface="KaiTi" panose="02010609060101010101" pitchFamily="49" charset="-122"/>
            </a:endParaRPr>
          </a:p>
        </p:txBody>
      </p:sp>
      <p:sp>
        <p:nvSpPr>
          <p:cNvPr id="175114" name="Text Box 11"/>
          <p:cNvSpPr txBox="1">
            <a:spLocks noChangeArrowheads="1"/>
          </p:cNvSpPr>
          <p:nvPr/>
        </p:nvSpPr>
        <p:spPr bwMode="auto">
          <a:xfrm>
            <a:off x="560388" y="727075"/>
            <a:ext cx="9255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Font typeface="Wingdings" panose="05000000000000000000" pitchFamily="2" charset="2"/>
              <a:buChar char="§"/>
              <a:defRPr sz="2800">
                <a:solidFill>
                  <a:schemeClr val="tx1"/>
                </a:solidFill>
                <a:latin typeface="Tahoma" panose="020B0604030504040204" pitchFamily="34" charset="0"/>
                <a:cs typeface="Arial" panose="020B0604020202020204" pitchFamily="34" charset="0"/>
              </a:defRPr>
            </a:lvl1pPr>
            <a:lvl2pPr marL="742950" indent="-285750">
              <a:spcBef>
                <a:spcPct val="45000"/>
              </a:spcBef>
              <a:spcAft>
                <a:spcPct val="20000"/>
              </a:spcAft>
              <a:buClr>
                <a:srgbClr val="5D2F49"/>
              </a:buClr>
              <a:buFont typeface="Times" panose="02020603050405020304" pitchFamily="18"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45000"/>
              </a:spcBef>
              <a:spcAft>
                <a:spcPct val="20000"/>
              </a:spcAft>
              <a:buClr>
                <a:srgbClr val="4B7278"/>
              </a:buClr>
              <a:buChar char="–"/>
              <a:defRPr sz="2600">
                <a:solidFill>
                  <a:schemeClr val="tx1"/>
                </a:solidFill>
                <a:latin typeface="Arial" panose="020B0604020202020204" pitchFamily="34" charset="0"/>
                <a:cs typeface="Arial" panose="020B0604020202020204" pitchFamily="34" charset="0"/>
              </a:defRPr>
            </a:lvl3pPr>
            <a:lvl4pPr marL="1600200" indent="-228600">
              <a:spcBef>
                <a:spcPct val="45000"/>
              </a:spcBef>
              <a:spcAft>
                <a:spcPct val="20000"/>
              </a:spcAft>
              <a:buClr>
                <a:srgbClr val="4B7278"/>
              </a:buClr>
              <a:buChar char="–"/>
              <a:defRPr sz="2400">
                <a:solidFill>
                  <a:schemeClr val="tx1"/>
                </a:solidFill>
                <a:latin typeface="Arial" panose="020B0604020202020204" pitchFamily="34" charset="0"/>
                <a:cs typeface="Arial" panose="020B0604020202020204" pitchFamily="34" charset="0"/>
              </a:defRPr>
            </a:lvl4pPr>
            <a:lvl5pPr marL="2057400" indent="-22860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9pPr>
          </a:lstStyle>
          <a:p>
            <a:pPr algn="ctr" eaLnBrk="0" hangingPunct="0">
              <a:spcBef>
                <a:spcPct val="0"/>
              </a:spcBef>
              <a:spcAft>
                <a:spcPct val="0"/>
              </a:spcAft>
              <a:buClrTx/>
              <a:buFontTx/>
              <a:buNone/>
            </a:pPr>
            <a:r>
              <a:rPr lang="en-US" altLang="zh-CN" sz="2400" b="1" smtClean="0">
                <a:solidFill>
                  <a:srgbClr val="FF0000"/>
                </a:solidFill>
                <a:latin typeface="Cambria" panose="02040503050406030204" pitchFamily="18" charset="0"/>
                <a:ea typeface="宋体" panose="02010600030101010101" pitchFamily="2" charset="-122"/>
              </a:rPr>
              <a:t>Stamen</a:t>
            </a:r>
          </a:p>
          <a:p>
            <a:pPr algn="ctr" eaLnBrk="0" hangingPunct="0">
              <a:spcBef>
                <a:spcPct val="0"/>
              </a:spcBef>
              <a:spcAft>
                <a:spcPct val="0"/>
              </a:spcAft>
              <a:buClrTx/>
              <a:buFontTx/>
              <a:buNone/>
            </a:pPr>
            <a:r>
              <a:rPr lang="en-US" altLang="zh-CN" sz="1800" b="1" smtClean="0">
                <a:solidFill>
                  <a:srgbClr val="FF0000"/>
                </a:solidFill>
                <a:latin typeface="KaiTi" panose="02010609060101010101" pitchFamily="49" charset="-122"/>
                <a:ea typeface="KaiTi" panose="02010609060101010101" pitchFamily="49" charset="-122"/>
              </a:rPr>
              <a:t>(</a:t>
            </a:r>
            <a:r>
              <a:rPr lang="zh-CN" altLang="en-US" sz="1800" b="1" smtClean="0">
                <a:solidFill>
                  <a:srgbClr val="FF0000"/>
                </a:solidFill>
                <a:latin typeface="KaiTi" panose="02010609060101010101" pitchFamily="49" charset="-122"/>
                <a:ea typeface="KaiTi" panose="02010609060101010101" pitchFamily="49" charset="-122"/>
              </a:rPr>
              <a:t>雄蕊</a:t>
            </a:r>
            <a:r>
              <a:rPr lang="en-US" altLang="zh-CN" sz="1800" b="1" smtClean="0">
                <a:solidFill>
                  <a:srgbClr val="FF0000"/>
                </a:solidFill>
                <a:latin typeface="KaiTi" panose="02010609060101010101" pitchFamily="49" charset="-122"/>
                <a:ea typeface="KaiTi" panose="02010609060101010101" pitchFamily="49" charset="-122"/>
              </a:rPr>
              <a:t>)</a:t>
            </a:r>
          </a:p>
        </p:txBody>
      </p:sp>
      <p:sp>
        <p:nvSpPr>
          <p:cNvPr id="175115" name="Text Box 12"/>
          <p:cNvSpPr txBox="1">
            <a:spLocks noChangeArrowheads="1"/>
          </p:cNvSpPr>
          <p:nvPr/>
        </p:nvSpPr>
        <p:spPr bwMode="auto">
          <a:xfrm>
            <a:off x="6651625" y="1441450"/>
            <a:ext cx="58420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Font typeface="Wingdings" panose="05000000000000000000" pitchFamily="2" charset="2"/>
              <a:buChar char="§"/>
              <a:defRPr sz="2800">
                <a:solidFill>
                  <a:schemeClr val="tx1"/>
                </a:solidFill>
                <a:latin typeface="Tahoma" panose="020B0604030504040204" pitchFamily="34" charset="0"/>
                <a:cs typeface="Arial" panose="020B0604020202020204" pitchFamily="34" charset="0"/>
              </a:defRPr>
            </a:lvl1pPr>
            <a:lvl2pPr marL="742950" indent="-285750">
              <a:spcBef>
                <a:spcPct val="45000"/>
              </a:spcBef>
              <a:spcAft>
                <a:spcPct val="20000"/>
              </a:spcAft>
              <a:buClr>
                <a:srgbClr val="5D2F49"/>
              </a:buClr>
              <a:buFont typeface="Times" panose="02020603050405020304" pitchFamily="18"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45000"/>
              </a:spcBef>
              <a:spcAft>
                <a:spcPct val="20000"/>
              </a:spcAft>
              <a:buClr>
                <a:srgbClr val="4B7278"/>
              </a:buClr>
              <a:buChar char="–"/>
              <a:defRPr sz="2600">
                <a:solidFill>
                  <a:schemeClr val="tx1"/>
                </a:solidFill>
                <a:latin typeface="Arial" panose="020B0604020202020204" pitchFamily="34" charset="0"/>
                <a:cs typeface="Arial" panose="020B0604020202020204" pitchFamily="34" charset="0"/>
              </a:defRPr>
            </a:lvl3pPr>
            <a:lvl4pPr marL="1600200" indent="-228600">
              <a:spcBef>
                <a:spcPct val="45000"/>
              </a:spcBef>
              <a:spcAft>
                <a:spcPct val="20000"/>
              </a:spcAft>
              <a:buClr>
                <a:srgbClr val="4B7278"/>
              </a:buClr>
              <a:buChar char="–"/>
              <a:defRPr sz="2400">
                <a:solidFill>
                  <a:schemeClr val="tx1"/>
                </a:solidFill>
                <a:latin typeface="Arial" panose="020B0604020202020204" pitchFamily="34" charset="0"/>
                <a:cs typeface="Arial" panose="020B0604020202020204" pitchFamily="34" charset="0"/>
              </a:defRPr>
            </a:lvl4pPr>
            <a:lvl5pPr marL="2057400" indent="-22860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9pPr>
          </a:lstStyle>
          <a:p>
            <a:pPr algn="ctr" eaLnBrk="0" hangingPunct="0">
              <a:spcBef>
                <a:spcPct val="0"/>
              </a:spcBef>
              <a:spcAft>
                <a:spcPct val="0"/>
              </a:spcAft>
              <a:buClrTx/>
              <a:buFontTx/>
              <a:buNone/>
            </a:pPr>
            <a:r>
              <a:rPr lang="en-US" altLang="zh-CN" sz="1800" b="1" smtClean="0">
                <a:solidFill>
                  <a:srgbClr val="000000"/>
                </a:solidFill>
                <a:latin typeface="Cambria" panose="02040503050406030204" pitchFamily="18" charset="0"/>
                <a:ea typeface="宋体" panose="02010600030101010101" pitchFamily="2" charset="-122"/>
              </a:rPr>
              <a:t>Style</a:t>
            </a:r>
          </a:p>
          <a:p>
            <a:pPr algn="ctr" eaLnBrk="0" hangingPunct="0">
              <a:spcBef>
                <a:spcPct val="0"/>
              </a:spcBef>
              <a:spcAft>
                <a:spcPct val="0"/>
              </a:spcAft>
              <a:buClrTx/>
              <a:buFontTx/>
              <a:buNone/>
            </a:pPr>
            <a:r>
              <a:rPr lang="zh-CN" altLang="en-US" sz="1600" b="1" smtClean="0">
                <a:solidFill>
                  <a:srgbClr val="000000"/>
                </a:solidFill>
                <a:latin typeface="KaiTi" panose="02010609060101010101" pitchFamily="49" charset="-122"/>
                <a:ea typeface="KaiTi" panose="02010609060101010101" pitchFamily="49" charset="-122"/>
              </a:rPr>
              <a:t>花柱</a:t>
            </a:r>
            <a:endParaRPr lang="en-US" altLang="zh-CN" sz="1600" b="1" smtClean="0">
              <a:solidFill>
                <a:srgbClr val="000000"/>
              </a:solidFill>
              <a:latin typeface="KaiTi" panose="02010609060101010101" pitchFamily="49" charset="-122"/>
              <a:ea typeface="KaiTi" panose="02010609060101010101" pitchFamily="49" charset="-122"/>
            </a:endParaRPr>
          </a:p>
        </p:txBody>
      </p:sp>
      <p:sp>
        <p:nvSpPr>
          <p:cNvPr id="175116" name="Text Box 13"/>
          <p:cNvSpPr txBox="1">
            <a:spLocks noChangeArrowheads="1"/>
          </p:cNvSpPr>
          <p:nvPr/>
        </p:nvSpPr>
        <p:spPr bwMode="auto">
          <a:xfrm>
            <a:off x="6864350" y="2016125"/>
            <a:ext cx="985838"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Font typeface="Wingdings" panose="05000000000000000000" pitchFamily="2" charset="2"/>
              <a:buChar char="§"/>
              <a:defRPr sz="2800">
                <a:solidFill>
                  <a:schemeClr val="tx1"/>
                </a:solidFill>
                <a:latin typeface="Tahoma" panose="020B0604030504040204" pitchFamily="34" charset="0"/>
                <a:cs typeface="Arial" panose="020B0604020202020204" pitchFamily="34" charset="0"/>
              </a:defRPr>
            </a:lvl1pPr>
            <a:lvl2pPr marL="742950" indent="-285750">
              <a:spcBef>
                <a:spcPct val="45000"/>
              </a:spcBef>
              <a:spcAft>
                <a:spcPct val="20000"/>
              </a:spcAft>
              <a:buClr>
                <a:srgbClr val="5D2F49"/>
              </a:buClr>
              <a:buFont typeface="Times" panose="02020603050405020304" pitchFamily="18"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45000"/>
              </a:spcBef>
              <a:spcAft>
                <a:spcPct val="20000"/>
              </a:spcAft>
              <a:buClr>
                <a:srgbClr val="4B7278"/>
              </a:buClr>
              <a:buChar char="–"/>
              <a:defRPr sz="2600">
                <a:solidFill>
                  <a:schemeClr val="tx1"/>
                </a:solidFill>
                <a:latin typeface="Arial" panose="020B0604020202020204" pitchFamily="34" charset="0"/>
                <a:cs typeface="Arial" panose="020B0604020202020204" pitchFamily="34" charset="0"/>
              </a:defRPr>
            </a:lvl3pPr>
            <a:lvl4pPr marL="1600200" indent="-228600">
              <a:spcBef>
                <a:spcPct val="45000"/>
              </a:spcBef>
              <a:spcAft>
                <a:spcPct val="20000"/>
              </a:spcAft>
              <a:buClr>
                <a:srgbClr val="4B7278"/>
              </a:buClr>
              <a:buChar char="–"/>
              <a:defRPr sz="2400">
                <a:solidFill>
                  <a:schemeClr val="tx1"/>
                </a:solidFill>
                <a:latin typeface="Arial" panose="020B0604020202020204" pitchFamily="34" charset="0"/>
                <a:cs typeface="Arial" panose="020B0604020202020204" pitchFamily="34" charset="0"/>
              </a:defRPr>
            </a:lvl4pPr>
            <a:lvl5pPr marL="2057400" indent="-22860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45000"/>
              </a:spcBef>
              <a:spcAft>
                <a:spcPct val="20000"/>
              </a:spcAft>
              <a:buClr>
                <a:srgbClr val="4B7278"/>
              </a:buClr>
              <a:buChar char="–"/>
              <a:defRPr sz="2200">
                <a:solidFill>
                  <a:schemeClr val="tx1"/>
                </a:solidFill>
                <a:latin typeface="Arial" panose="020B0604020202020204" pitchFamily="34" charset="0"/>
                <a:cs typeface="Arial" panose="020B0604020202020204" pitchFamily="34" charset="0"/>
              </a:defRPr>
            </a:lvl9pPr>
          </a:lstStyle>
          <a:p>
            <a:pPr eaLnBrk="0" hangingPunct="0">
              <a:spcBef>
                <a:spcPct val="0"/>
              </a:spcBef>
              <a:spcAft>
                <a:spcPct val="0"/>
              </a:spcAft>
              <a:buClrTx/>
              <a:buFontTx/>
              <a:buNone/>
            </a:pPr>
            <a:r>
              <a:rPr lang="en-US" altLang="zh-CN" sz="1800" b="1" smtClean="0">
                <a:solidFill>
                  <a:srgbClr val="000000"/>
                </a:solidFill>
                <a:latin typeface="Cambria" panose="02040503050406030204" pitchFamily="18" charset="0"/>
                <a:ea typeface="宋体" panose="02010600030101010101" pitchFamily="2" charset="-122"/>
              </a:rPr>
              <a:t>Ovary</a:t>
            </a:r>
          </a:p>
        </p:txBody>
      </p:sp>
      <p:grpSp>
        <p:nvGrpSpPr>
          <p:cNvPr id="175117" name="Group 14"/>
          <p:cNvGrpSpPr>
            <a:grpSpLocks/>
          </p:cNvGrpSpPr>
          <p:nvPr/>
        </p:nvGrpSpPr>
        <p:grpSpPr bwMode="auto">
          <a:xfrm>
            <a:off x="1143000" y="952500"/>
            <a:ext cx="1123950" cy="1073150"/>
            <a:chOff x="720" y="600"/>
            <a:chExt cx="708" cy="676"/>
          </a:xfrm>
        </p:grpSpPr>
        <p:sp>
          <p:nvSpPr>
            <p:cNvPr id="175131" name="Line 15"/>
            <p:cNvSpPr>
              <a:spLocks noChangeShapeType="1"/>
            </p:cNvSpPr>
            <p:nvPr/>
          </p:nvSpPr>
          <p:spPr bwMode="auto">
            <a:xfrm flipH="1" flipV="1">
              <a:off x="720" y="1180"/>
              <a:ext cx="104"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32" name="Line 16"/>
            <p:cNvSpPr>
              <a:spLocks noChangeShapeType="1"/>
            </p:cNvSpPr>
            <p:nvPr/>
          </p:nvSpPr>
          <p:spPr bwMode="auto">
            <a:xfrm flipV="1">
              <a:off x="720" y="600"/>
              <a:ext cx="608" cy="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33" name="Line 17"/>
            <p:cNvSpPr>
              <a:spLocks noChangeShapeType="1"/>
            </p:cNvSpPr>
            <p:nvPr/>
          </p:nvSpPr>
          <p:spPr bwMode="auto">
            <a:xfrm>
              <a:off x="1324" y="600"/>
              <a:ext cx="104"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34" name="Line 18"/>
            <p:cNvSpPr>
              <a:spLocks noChangeShapeType="1"/>
            </p:cNvSpPr>
            <p:nvPr/>
          </p:nvSpPr>
          <p:spPr bwMode="auto">
            <a:xfrm flipH="1" flipV="1">
              <a:off x="936" y="800"/>
              <a:ext cx="88"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grpSp>
      <p:sp>
        <p:nvSpPr>
          <p:cNvPr id="175118" name="Line 19"/>
          <p:cNvSpPr>
            <a:spLocks noChangeShapeType="1"/>
          </p:cNvSpPr>
          <p:nvPr/>
        </p:nvSpPr>
        <p:spPr bwMode="auto">
          <a:xfrm>
            <a:off x="2768600" y="1409700"/>
            <a:ext cx="1168400" cy="8001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19" name="Line 20"/>
          <p:cNvSpPr>
            <a:spLocks noChangeShapeType="1"/>
          </p:cNvSpPr>
          <p:nvPr/>
        </p:nvSpPr>
        <p:spPr bwMode="auto">
          <a:xfrm>
            <a:off x="2463800" y="2006600"/>
            <a:ext cx="1562100" cy="9271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20" name="Line 21"/>
          <p:cNvSpPr>
            <a:spLocks noChangeShapeType="1"/>
          </p:cNvSpPr>
          <p:nvPr/>
        </p:nvSpPr>
        <p:spPr bwMode="auto">
          <a:xfrm flipV="1">
            <a:off x="3171825" y="5059363"/>
            <a:ext cx="1206500" cy="965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21" name="Line 22"/>
          <p:cNvSpPr>
            <a:spLocks noChangeShapeType="1"/>
          </p:cNvSpPr>
          <p:nvPr/>
        </p:nvSpPr>
        <p:spPr bwMode="auto">
          <a:xfrm flipH="1" flipV="1">
            <a:off x="5600700" y="5486400"/>
            <a:ext cx="38100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22" name="Line 23"/>
          <p:cNvSpPr>
            <a:spLocks noChangeShapeType="1"/>
          </p:cNvSpPr>
          <p:nvPr/>
        </p:nvSpPr>
        <p:spPr bwMode="auto">
          <a:xfrm flipH="1">
            <a:off x="4826000" y="2279650"/>
            <a:ext cx="1993900" cy="22542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23" name="Line 24"/>
          <p:cNvSpPr>
            <a:spLocks noChangeShapeType="1"/>
          </p:cNvSpPr>
          <p:nvPr/>
        </p:nvSpPr>
        <p:spPr bwMode="auto">
          <a:xfrm flipH="1">
            <a:off x="4635500" y="1676400"/>
            <a:ext cx="1943100" cy="5207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24" name="Line 25"/>
          <p:cNvSpPr>
            <a:spLocks noChangeShapeType="1"/>
          </p:cNvSpPr>
          <p:nvPr/>
        </p:nvSpPr>
        <p:spPr bwMode="auto">
          <a:xfrm flipH="1">
            <a:off x="4813300" y="1333500"/>
            <a:ext cx="15113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25" name="Line 26"/>
          <p:cNvSpPr>
            <a:spLocks noChangeShapeType="1"/>
          </p:cNvSpPr>
          <p:nvPr/>
        </p:nvSpPr>
        <p:spPr bwMode="auto">
          <a:xfrm flipH="1">
            <a:off x="5422900" y="406400"/>
            <a:ext cx="889000" cy="2921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grpSp>
        <p:nvGrpSpPr>
          <p:cNvPr id="175126" name="Group 27"/>
          <p:cNvGrpSpPr>
            <a:grpSpLocks/>
          </p:cNvGrpSpPr>
          <p:nvPr/>
        </p:nvGrpSpPr>
        <p:grpSpPr bwMode="auto">
          <a:xfrm>
            <a:off x="6953250" y="876300"/>
            <a:ext cx="768350" cy="1225550"/>
            <a:chOff x="4380" y="552"/>
            <a:chExt cx="484" cy="772"/>
          </a:xfrm>
        </p:grpSpPr>
        <p:sp>
          <p:nvSpPr>
            <p:cNvPr id="175127" name="Line 28"/>
            <p:cNvSpPr>
              <a:spLocks noChangeShapeType="1"/>
            </p:cNvSpPr>
            <p:nvPr/>
          </p:nvSpPr>
          <p:spPr bwMode="auto">
            <a:xfrm flipV="1">
              <a:off x="4380" y="552"/>
              <a:ext cx="128" cy="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28" name="Line 29"/>
            <p:cNvSpPr>
              <a:spLocks noChangeShapeType="1"/>
            </p:cNvSpPr>
            <p:nvPr/>
          </p:nvSpPr>
          <p:spPr bwMode="auto">
            <a:xfrm>
              <a:off x="4504" y="552"/>
              <a:ext cx="360" cy="7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29" name="Line 30"/>
            <p:cNvSpPr>
              <a:spLocks noChangeShapeType="1"/>
            </p:cNvSpPr>
            <p:nvPr/>
          </p:nvSpPr>
          <p:spPr bwMode="auto">
            <a:xfrm flipH="1">
              <a:off x="4744" y="1268"/>
              <a:ext cx="12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sp>
          <p:nvSpPr>
            <p:cNvPr id="175130" name="Line 31"/>
            <p:cNvSpPr>
              <a:spLocks noChangeShapeType="1"/>
            </p:cNvSpPr>
            <p:nvPr/>
          </p:nvSpPr>
          <p:spPr bwMode="auto">
            <a:xfrm flipV="1">
              <a:off x="4680" y="856"/>
              <a:ext cx="112"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mtClean="0">
                <a:solidFill>
                  <a:srgbClr val="000000"/>
                </a:solidFill>
                <a:latin typeface="Arial" panose="020B0604020202020204" pitchFamily="34" charset="0"/>
                <a:cs typeface="Arial" panose="020B0604020202020204" pitchFamily="34" charset="0"/>
              </a:endParaRPr>
            </a:p>
          </p:txBody>
        </p:sp>
      </p:grpSp>
      <p:sp>
        <p:nvSpPr>
          <p:cNvPr id="2" name="TextBox 1"/>
          <p:cNvSpPr txBox="1"/>
          <p:nvPr/>
        </p:nvSpPr>
        <p:spPr>
          <a:xfrm>
            <a:off x="166998" y="18049"/>
            <a:ext cx="2450479" cy="338554"/>
          </a:xfrm>
          <a:prstGeom prst="rect">
            <a:avLst/>
          </a:prstGeom>
          <a:noFill/>
        </p:spPr>
        <p:txBody>
          <a:bodyPr wrap="none" rtlCol="0">
            <a:spAutoFit/>
          </a:bodyPr>
          <a:lstStyle/>
          <a:p>
            <a:r>
              <a:rPr lang="en-US" altLang="zh-CN" sz="1600" b="1" dirty="0" smtClean="0">
                <a:latin typeface="Cambria" panose="02040503050406030204" pitchFamily="18" charset="0"/>
              </a:rPr>
              <a:t>Taken from Chapter 28.</a:t>
            </a:r>
            <a:endParaRPr lang="zh-CN" altLang="en-US" sz="1600" b="1" dirty="0">
              <a:latin typeface="Cambria" panose="02040503050406030204" pitchFamily="18" charset="0"/>
            </a:endParaRPr>
          </a:p>
        </p:txBody>
      </p:sp>
      <p:pic>
        <p:nvPicPr>
          <p:cNvPr id="2054" name="Picture 6" descr="Image result for anth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6" y="2025650"/>
            <a:ext cx="1192212" cy="15790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77541" y="3566053"/>
            <a:ext cx="925253" cy="369332"/>
          </a:xfrm>
          <a:prstGeom prst="rect">
            <a:avLst/>
          </a:prstGeom>
        </p:spPr>
        <p:txBody>
          <a:bodyPr wrap="none">
            <a:spAutoFit/>
          </a:bodyPr>
          <a:lstStyle/>
          <a:p>
            <a:r>
              <a:rPr lang="en-US" altLang="zh-CN" sz="1800" b="1" dirty="0">
                <a:solidFill>
                  <a:srgbClr val="FF0000"/>
                </a:solidFill>
                <a:latin typeface="Cambria" panose="02040503050406030204" pitchFamily="18" charset="0"/>
                <a:ea typeface="宋体" panose="02010600030101010101" pitchFamily="2" charset="-122"/>
              </a:rPr>
              <a:t>Anther</a:t>
            </a:r>
            <a:endParaRPr lang="en-US" dirty="0"/>
          </a:p>
        </p:txBody>
      </p:sp>
    </p:spTree>
    <p:extLst>
      <p:ext uri="{BB962C8B-B14F-4D97-AF65-F5344CB8AC3E}">
        <p14:creationId xmlns:p14="http://schemas.microsoft.com/office/powerpoint/2010/main" val="188857895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3"/>
          <p:cNvSpPr>
            <a:spLocks noGrp="1" noChangeArrowheads="1"/>
          </p:cNvSpPr>
          <p:nvPr>
            <p:ph idx="1"/>
          </p:nvPr>
        </p:nvSpPr>
        <p:spPr>
          <a:xfrm>
            <a:off x="825621" y="1695635"/>
            <a:ext cx="8004869" cy="4481328"/>
          </a:xfrm>
        </p:spPr>
        <p:txBody>
          <a:bodyPr/>
          <a:lstStyle/>
          <a:p>
            <a:r>
              <a:rPr lang="en-US" b="1" dirty="0" smtClean="0">
                <a:latin typeface="Cambria" panose="02040503050406030204" pitchFamily="18" charset="0"/>
              </a:rPr>
              <a:t>Red-green colorblindness is a common sex-linked disorder caused by a malfunction of light-sensitive cells in the eyes.</a:t>
            </a:r>
          </a:p>
          <a:p>
            <a:pPr lvl="1"/>
            <a:r>
              <a:rPr lang="en-US" b="1" dirty="0" smtClean="0">
                <a:latin typeface="Cambria" panose="02040503050406030204" pitchFamily="18" charset="0"/>
              </a:rPr>
              <a:t>Mostly males are affected, but heterozygous females have some defects, too. </a:t>
            </a:r>
          </a:p>
          <a:p>
            <a:pPr lvl="1"/>
            <a:r>
              <a:rPr lang="en-US" b="1" dirty="0" smtClean="0">
                <a:latin typeface="Cambria" panose="02040503050406030204" pitchFamily="18" charset="0"/>
              </a:rPr>
              <a:t>Next figure shows a simple test for red-green colorblindness. </a:t>
            </a:r>
          </a:p>
        </p:txBody>
      </p:sp>
      <p:sp>
        <p:nvSpPr>
          <p:cNvPr id="6" name="Rectangle 2"/>
          <p:cNvSpPr>
            <a:spLocks noGrp="1" noChangeArrowheads="1"/>
          </p:cNvSpPr>
          <p:nvPr>
            <p:ph type="title"/>
          </p:nvPr>
        </p:nvSpPr>
        <p:spPr>
          <a:xfrm>
            <a:off x="825622" y="594728"/>
            <a:ext cx="8318377" cy="958863"/>
          </a:xfrm>
        </p:spPr>
        <p:txBody>
          <a:bodyPr/>
          <a:lstStyle/>
          <a:p>
            <a:r>
              <a:rPr lang="en-US" sz="4000" dirty="0" smtClean="0">
                <a:solidFill>
                  <a:srgbClr val="FF0000"/>
                </a:solidFill>
                <a:latin typeface="Cambria" panose="02040503050406030204" pitchFamily="18" charset="0"/>
              </a:rPr>
              <a:t>Sex-Linked Genes</a:t>
            </a:r>
            <a:endParaRPr lang="en-US" sz="4000" dirty="0">
              <a:solidFill>
                <a:srgbClr val="FF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912" y="1548384"/>
            <a:ext cx="3694176" cy="3761232"/>
          </a:xfrm>
          <a:prstGeom prst="rect">
            <a:avLst/>
          </a:prstGeom>
        </p:spPr>
      </p:pic>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3"/>
          <p:cNvSpPr>
            <a:spLocks noGrp="1" noChangeArrowheads="1"/>
          </p:cNvSpPr>
          <p:nvPr>
            <p:ph idx="1"/>
          </p:nvPr>
        </p:nvSpPr>
        <p:spPr>
          <a:xfrm>
            <a:off x="781235" y="1464815"/>
            <a:ext cx="8123774" cy="4712147"/>
          </a:xfrm>
        </p:spPr>
        <p:txBody>
          <a:bodyPr>
            <a:normAutofit/>
          </a:bodyPr>
          <a:lstStyle/>
          <a:p>
            <a:r>
              <a:rPr lang="en-US" sz="2400" b="1" dirty="0" smtClean="0">
                <a:latin typeface="Cambria" panose="02040503050406030204" pitchFamily="18" charset="0"/>
              </a:rPr>
              <a:t>Because they are located on the sex chromosomes, sex-linked genes exhibit unusual inheritance patterns.</a:t>
            </a:r>
          </a:p>
          <a:p>
            <a:pPr lvl="1"/>
            <a:r>
              <a:rPr lang="en-US" sz="2400" b="1" dirty="0" smtClean="0">
                <a:latin typeface="Cambria" panose="02040503050406030204" pitchFamily="18" charset="0"/>
              </a:rPr>
              <a:t>Figure 9.27a illustrates what happens when a colorblind male has offspring with a homozygous female with normal color vision.</a:t>
            </a:r>
          </a:p>
          <a:p>
            <a:pPr lvl="1"/>
            <a:r>
              <a:rPr lang="en-US" sz="2400" b="1" dirty="0" smtClean="0">
                <a:latin typeface="Cambria" panose="02040503050406030204" pitchFamily="18" charset="0"/>
              </a:rPr>
              <a:t>Figure 9.27b illustrates what happens if a female carrier mates with a male who has normal color vision.</a:t>
            </a:r>
          </a:p>
          <a:p>
            <a:pPr lvl="1"/>
            <a:r>
              <a:rPr lang="en-US" sz="2400" b="1" dirty="0" smtClean="0">
                <a:latin typeface="Cambria" panose="02040503050406030204" pitchFamily="18" charset="0"/>
              </a:rPr>
              <a:t>Because the colorblindness allele is recessive, a female will be colorblind only if she receives that allele on both X chromosomes. </a:t>
            </a:r>
          </a:p>
        </p:txBody>
      </p:sp>
      <p:sp>
        <p:nvSpPr>
          <p:cNvPr id="6" name="Rectangle 2"/>
          <p:cNvSpPr>
            <a:spLocks noGrp="1" noChangeArrowheads="1"/>
          </p:cNvSpPr>
          <p:nvPr>
            <p:ph type="title"/>
          </p:nvPr>
        </p:nvSpPr>
        <p:spPr>
          <a:xfrm>
            <a:off x="825622" y="594728"/>
            <a:ext cx="8318377" cy="958863"/>
          </a:xfrm>
        </p:spPr>
        <p:txBody>
          <a:bodyPr/>
          <a:lstStyle/>
          <a:p>
            <a:r>
              <a:rPr lang="en-US" sz="4000" dirty="0" smtClean="0">
                <a:solidFill>
                  <a:srgbClr val="FF0000"/>
                </a:solidFill>
                <a:latin typeface="Cambria" panose="02040503050406030204" pitchFamily="18" charset="0"/>
              </a:rPr>
              <a:t>Sex-Linked Genes</a:t>
            </a:r>
            <a:endParaRPr lang="en-US" sz="4000" dirty="0">
              <a:solidFill>
                <a:srgbClr val="FF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 y="204216"/>
            <a:ext cx="6955536" cy="6449568"/>
          </a:xfrm>
          <a:prstGeom prst="rect">
            <a:avLst/>
          </a:prstGeom>
        </p:spPr>
      </p:pic>
      <p:sp>
        <p:nvSpPr>
          <p:cNvPr id="9217" name="Rectangle 3"/>
          <p:cNvSpPr>
            <a:spLocks noGrp="1" noChangeArrowheads="1"/>
          </p:cNvSpPr>
          <p:nvPr>
            <p:ph type="ctrTitle" idx="4294967295"/>
          </p:nvPr>
        </p:nvSpPr>
        <p:spPr bwMode="auto">
          <a:xfrm>
            <a:off x="20638" y="0"/>
            <a:ext cx="5648325" cy="3048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sz="1200" dirty="0">
                <a:latin typeface="Arial" pitchFamily="34" charset="0"/>
                <a:cs typeface="Arial" pitchFamily="34" charset="0"/>
              </a:rPr>
              <a:t>Figure 9.27</a:t>
            </a:r>
            <a:endParaRPr lang="en-US" sz="1200" dirty="0">
              <a:latin typeface="Arial" charset="0"/>
            </a:endParaRPr>
          </a:p>
        </p:txBody>
      </p:sp>
      <p:sp>
        <p:nvSpPr>
          <p:cNvPr id="3" name="TextBox 2"/>
          <p:cNvSpPr txBox="1"/>
          <p:nvPr/>
        </p:nvSpPr>
        <p:spPr>
          <a:xfrm>
            <a:off x="2133600" y="457200"/>
            <a:ext cx="422552" cy="215444"/>
          </a:xfrm>
          <a:prstGeom prst="rect">
            <a:avLst/>
          </a:prstGeom>
          <a:noFill/>
        </p:spPr>
        <p:txBody>
          <a:bodyPr wrap="none" lIns="0" tIns="0" rIns="0" bIns="0" rtlCol="0">
            <a:spAutoFit/>
          </a:bodyPr>
          <a:lstStyle/>
          <a:p>
            <a:pPr marL="9144" fontAlgn="auto">
              <a:spcBef>
                <a:spcPts val="0"/>
              </a:spcBef>
              <a:spcAft>
                <a:spcPts val="0"/>
              </a:spcAft>
            </a:pPr>
            <a:r>
              <a:rPr lang="en-US" sz="1400" b="1" dirty="0" smtClean="0">
                <a:solidFill>
                  <a:prstClr val="black"/>
                </a:solidFill>
                <a:latin typeface="Arial" pitchFamily="34" charset="0"/>
                <a:ea typeface="+mn-ea"/>
                <a:cs typeface="Arial" pitchFamily="34" charset="0"/>
              </a:rPr>
              <a:t>X</a:t>
            </a:r>
            <a:r>
              <a:rPr lang="en-US" sz="1400" b="1" i="1" baseline="48000" dirty="0" smtClean="0">
                <a:solidFill>
                  <a:prstClr val="black"/>
                </a:solidFill>
                <a:latin typeface="Arial" pitchFamily="34" charset="0"/>
                <a:ea typeface="+mn-ea"/>
                <a:cs typeface="Arial" pitchFamily="34" charset="0"/>
              </a:rPr>
              <a:t>N</a:t>
            </a:r>
            <a:r>
              <a:rPr lang="en-US" sz="1400" b="1" dirty="0" smtClean="0">
                <a:solidFill>
                  <a:prstClr val="black"/>
                </a:solidFill>
                <a:latin typeface="Arial" pitchFamily="34" charset="0"/>
                <a:ea typeface="+mn-ea"/>
                <a:cs typeface="Arial" pitchFamily="34" charset="0"/>
              </a:rPr>
              <a:t>X</a:t>
            </a:r>
            <a:r>
              <a:rPr lang="en-US" sz="1400" b="1" i="1" baseline="50000" dirty="0" smtClean="0">
                <a:solidFill>
                  <a:prstClr val="black"/>
                </a:solidFill>
                <a:latin typeface="Arial" pitchFamily="34" charset="0"/>
                <a:ea typeface="+mn-ea"/>
                <a:cs typeface="Arial" pitchFamily="34" charset="0"/>
              </a:rPr>
              <a:t>N</a:t>
            </a:r>
            <a:endParaRPr lang="en-US" sz="1400" b="1" i="1" baseline="50000" dirty="0">
              <a:solidFill>
                <a:prstClr val="black"/>
              </a:solidFill>
              <a:latin typeface="Arial" pitchFamily="34" charset="0"/>
              <a:ea typeface="+mn-ea"/>
              <a:cs typeface="Arial" pitchFamily="34" charset="0"/>
            </a:endParaRPr>
          </a:p>
        </p:txBody>
      </p:sp>
      <p:sp>
        <p:nvSpPr>
          <p:cNvPr id="5" name="TextBox 4"/>
          <p:cNvSpPr txBox="1"/>
          <p:nvPr/>
        </p:nvSpPr>
        <p:spPr>
          <a:xfrm>
            <a:off x="3239183" y="455384"/>
            <a:ext cx="323165" cy="215444"/>
          </a:xfrm>
          <a:prstGeom prst="rect">
            <a:avLst/>
          </a:prstGeom>
          <a:noFill/>
        </p:spPr>
        <p:txBody>
          <a:bodyPr wrap="none" lIns="0" tIns="0" rIns="0" bIns="0" rtlCol="0">
            <a:spAutoFit/>
          </a:bodyPr>
          <a:lstStyle/>
          <a:p>
            <a:pPr marL="9144" fontAlgn="auto">
              <a:spcBef>
                <a:spcPts val="0"/>
              </a:spcBef>
              <a:spcAft>
                <a:spcPts val="0"/>
              </a:spcAft>
            </a:pPr>
            <a:r>
              <a:rPr lang="en-US" sz="1400" b="1" dirty="0" err="1" smtClean="0">
                <a:solidFill>
                  <a:prstClr val="black"/>
                </a:solidFill>
                <a:latin typeface="Arial" pitchFamily="34" charset="0"/>
                <a:ea typeface="+mn-ea"/>
                <a:cs typeface="Arial" pitchFamily="34" charset="0"/>
              </a:rPr>
              <a:t>X</a:t>
            </a:r>
            <a:r>
              <a:rPr lang="en-US" sz="1400" b="1" i="1" baseline="40000" dirty="0" err="1" smtClean="0">
                <a:solidFill>
                  <a:prstClr val="black"/>
                </a:solidFill>
                <a:latin typeface="Arial" pitchFamily="34" charset="0"/>
                <a:ea typeface="+mn-ea"/>
                <a:cs typeface="Arial" pitchFamily="34" charset="0"/>
              </a:rPr>
              <a:t>n</a:t>
            </a:r>
            <a:r>
              <a:rPr lang="en-US" sz="1400" b="1" dirty="0" err="1" smtClean="0">
                <a:solidFill>
                  <a:prstClr val="black"/>
                </a:solidFill>
                <a:latin typeface="Arial" pitchFamily="34" charset="0"/>
                <a:ea typeface="+mn-ea"/>
                <a:cs typeface="Arial" pitchFamily="34" charset="0"/>
              </a:rPr>
              <a:t>Y</a:t>
            </a:r>
            <a:endParaRPr lang="en-US" sz="1400" b="1" i="1" baseline="50000" dirty="0">
              <a:solidFill>
                <a:prstClr val="black"/>
              </a:solidFill>
              <a:latin typeface="Arial" pitchFamily="34" charset="0"/>
              <a:ea typeface="+mn-ea"/>
              <a:cs typeface="Arial" pitchFamily="34" charset="0"/>
            </a:endParaRPr>
          </a:p>
        </p:txBody>
      </p:sp>
      <p:sp>
        <p:nvSpPr>
          <p:cNvPr id="6" name="TextBox 5"/>
          <p:cNvSpPr txBox="1"/>
          <p:nvPr/>
        </p:nvSpPr>
        <p:spPr>
          <a:xfrm>
            <a:off x="2481267" y="1333488"/>
            <a:ext cx="228589"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48000" dirty="0" err="1" smtClean="0">
                <a:solidFill>
                  <a:prstClr val="black"/>
                </a:solidFill>
                <a:latin typeface="Arial" pitchFamily="34" charset="0"/>
                <a:ea typeface="+mn-ea"/>
                <a:cs typeface="Arial" pitchFamily="34" charset="0"/>
              </a:rPr>
              <a:t>n</a:t>
            </a:r>
            <a:endParaRPr lang="en-US" sz="1587" b="1" i="1" baseline="50000" dirty="0">
              <a:solidFill>
                <a:prstClr val="black"/>
              </a:solidFill>
              <a:latin typeface="Arial" pitchFamily="34" charset="0"/>
              <a:ea typeface="+mn-ea"/>
              <a:cs typeface="Arial" pitchFamily="34" charset="0"/>
            </a:endParaRPr>
          </a:p>
        </p:txBody>
      </p:sp>
      <p:sp>
        <p:nvSpPr>
          <p:cNvPr id="7" name="TextBox 6"/>
          <p:cNvSpPr txBox="1"/>
          <p:nvPr/>
        </p:nvSpPr>
        <p:spPr>
          <a:xfrm>
            <a:off x="3097801" y="1333480"/>
            <a:ext cx="145233"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Y</a:t>
            </a:r>
            <a:endParaRPr lang="en-US" sz="1587" b="1" i="1" baseline="50000" dirty="0">
              <a:solidFill>
                <a:prstClr val="black"/>
              </a:solidFill>
              <a:latin typeface="Arial" pitchFamily="34" charset="0"/>
              <a:ea typeface="+mn-ea"/>
              <a:cs typeface="Arial" pitchFamily="34" charset="0"/>
            </a:endParaRPr>
          </a:p>
        </p:txBody>
      </p:sp>
      <p:sp>
        <p:nvSpPr>
          <p:cNvPr id="9" name="TextBox 8"/>
          <p:cNvSpPr txBox="1"/>
          <p:nvPr/>
        </p:nvSpPr>
        <p:spPr>
          <a:xfrm>
            <a:off x="3667126" y="1366837"/>
            <a:ext cx="568425" cy="215444"/>
          </a:xfrm>
          <a:prstGeom prst="rect">
            <a:avLst/>
          </a:prstGeom>
          <a:noFill/>
        </p:spPr>
        <p:txBody>
          <a:bodyPr wrap="none" lIns="0" tIns="0" rIns="0" bIns="0" rtlCol="0">
            <a:spAutoFit/>
          </a:bodyPr>
          <a:lstStyle/>
          <a:p>
            <a:pPr marL="9144" fontAlgn="auto">
              <a:spcBef>
                <a:spcPts val="0"/>
              </a:spcBef>
              <a:spcAft>
                <a:spcPts val="0"/>
              </a:spcAft>
            </a:pPr>
            <a:r>
              <a:rPr lang="en-US" sz="1400" b="1" dirty="0">
                <a:solidFill>
                  <a:prstClr val="black"/>
                </a:solidFill>
                <a:latin typeface="Arial" pitchFamily="34" charset="0"/>
                <a:ea typeface="+mn-ea"/>
                <a:cs typeface="Arial" pitchFamily="34" charset="0"/>
              </a:rPr>
              <a:t>Sperm</a:t>
            </a:r>
            <a:endParaRPr lang="en-US" sz="1400" b="1" i="1" baseline="50000" dirty="0">
              <a:solidFill>
                <a:prstClr val="black"/>
              </a:solidFill>
              <a:latin typeface="Arial" pitchFamily="34" charset="0"/>
              <a:ea typeface="+mn-ea"/>
              <a:cs typeface="Arial" pitchFamily="34" charset="0"/>
            </a:endParaRPr>
          </a:p>
        </p:txBody>
      </p:sp>
      <p:sp>
        <p:nvSpPr>
          <p:cNvPr id="10" name="TextBox 9"/>
          <p:cNvSpPr txBox="1"/>
          <p:nvPr/>
        </p:nvSpPr>
        <p:spPr>
          <a:xfrm>
            <a:off x="1356234" y="1905000"/>
            <a:ext cx="446597" cy="215444"/>
          </a:xfrm>
          <a:prstGeom prst="rect">
            <a:avLst/>
          </a:prstGeom>
          <a:noFill/>
        </p:spPr>
        <p:txBody>
          <a:bodyPr wrap="none" lIns="0" tIns="0" rIns="0" bIns="0" rtlCol="0">
            <a:spAutoFit/>
          </a:bodyPr>
          <a:lstStyle/>
          <a:p>
            <a:pPr marL="9144" fontAlgn="auto">
              <a:spcBef>
                <a:spcPts val="0"/>
              </a:spcBef>
              <a:spcAft>
                <a:spcPts val="0"/>
              </a:spcAft>
            </a:pPr>
            <a:r>
              <a:rPr lang="en-US" sz="1400" b="1" dirty="0">
                <a:solidFill>
                  <a:prstClr val="black"/>
                </a:solidFill>
                <a:latin typeface="Arial" pitchFamily="34" charset="0"/>
                <a:ea typeface="+mn-ea"/>
                <a:cs typeface="Arial" pitchFamily="34" charset="0"/>
              </a:rPr>
              <a:t>Eggs</a:t>
            </a:r>
            <a:endParaRPr lang="en-US" sz="1400" b="1" i="1" baseline="50000" dirty="0">
              <a:solidFill>
                <a:prstClr val="black"/>
              </a:solidFill>
              <a:latin typeface="Arial" pitchFamily="34" charset="0"/>
              <a:ea typeface="+mn-ea"/>
              <a:cs typeface="Arial" pitchFamily="34" charset="0"/>
            </a:endParaRPr>
          </a:p>
        </p:txBody>
      </p:sp>
      <p:sp>
        <p:nvSpPr>
          <p:cNvPr id="11" name="TextBox 10"/>
          <p:cNvSpPr txBox="1"/>
          <p:nvPr/>
        </p:nvSpPr>
        <p:spPr>
          <a:xfrm>
            <a:off x="1902715" y="1901367"/>
            <a:ext cx="243015"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X</a:t>
            </a:r>
            <a:r>
              <a:rPr lang="en-US" sz="1587" b="1" i="1" baseline="30000" dirty="0" smtClean="0">
                <a:solidFill>
                  <a:prstClr val="black"/>
                </a:solidFill>
                <a:latin typeface="Arial" pitchFamily="34" charset="0"/>
                <a:ea typeface="+mn-ea"/>
                <a:cs typeface="Arial" pitchFamily="34" charset="0"/>
              </a:rPr>
              <a:t>N</a:t>
            </a:r>
            <a:endParaRPr lang="en-US" sz="1587" b="1" i="1" baseline="50000" dirty="0">
              <a:solidFill>
                <a:prstClr val="black"/>
              </a:solidFill>
              <a:latin typeface="Arial" pitchFamily="34" charset="0"/>
              <a:ea typeface="+mn-ea"/>
              <a:cs typeface="Arial" pitchFamily="34" charset="0"/>
            </a:endParaRPr>
          </a:p>
        </p:txBody>
      </p:sp>
      <p:sp>
        <p:nvSpPr>
          <p:cNvPr id="12" name="TextBox 11"/>
          <p:cNvSpPr txBox="1"/>
          <p:nvPr/>
        </p:nvSpPr>
        <p:spPr>
          <a:xfrm>
            <a:off x="1904874" y="2443163"/>
            <a:ext cx="243015"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X</a:t>
            </a:r>
            <a:r>
              <a:rPr lang="en-US" sz="1587" b="1" i="1" baseline="30000" dirty="0" smtClean="0">
                <a:solidFill>
                  <a:prstClr val="black"/>
                </a:solidFill>
                <a:latin typeface="Arial" pitchFamily="34" charset="0"/>
                <a:ea typeface="+mn-ea"/>
                <a:cs typeface="Arial" pitchFamily="34" charset="0"/>
              </a:rPr>
              <a:t>N</a:t>
            </a:r>
            <a:endParaRPr lang="en-US" sz="1587" b="1" i="1" baseline="50000" dirty="0">
              <a:solidFill>
                <a:prstClr val="black"/>
              </a:solidFill>
              <a:latin typeface="Arial" pitchFamily="34" charset="0"/>
              <a:ea typeface="+mn-ea"/>
              <a:cs typeface="Arial" pitchFamily="34" charset="0"/>
            </a:endParaRPr>
          </a:p>
        </p:txBody>
      </p:sp>
      <p:sp>
        <p:nvSpPr>
          <p:cNvPr id="13" name="TextBox 12"/>
          <p:cNvSpPr txBox="1"/>
          <p:nvPr/>
        </p:nvSpPr>
        <p:spPr>
          <a:xfrm>
            <a:off x="2366963" y="1885932"/>
            <a:ext cx="462627"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48000" dirty="0" err="1" smtClean="0">
                <a:solidFill>
                  <a:prstClr val="black"/>
                </a:solidFill>
                <a:latin typeface="Arial" pitchFamily="34" charset="0"/>
                <a:ea typeface="+mn-ea"/>
                <a:cs typeface="Arial" pitchFamily="34" charset="0"/>
              </a:rPr>
              <a:t>N</a:t>
            </a: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endParaRPr lang="en-US" sz="1587" b="1" i="1" baseline="30000" dirty="0">
              <a:solidFill>
                <a:prstClr val="black"/>
              </a:solidFill>
              <a:latin typeface="Arial" pitchFamily="34" charset="0"/>
              <a:ea typeface="+mn-ea"/>
              <a:cs typeface="Arial" pitchFamily="34" charset="0"/>
            </a:endParaRPr>
          </a:p>
        </p:txBody>
      </p:sp>
      <p:sp>
        <p:nvSpPr>
          <p:cNvPr id="14" name="TextBox 13"/>
          <p:cNvSpPr txBox="1"/>
          <p:nvPr/>
        </p:nvSpPr>
        <p:spPr>
          <a:xfrm>
            <a:off x="2975493" y="1867989"/>
            <a:ext cx="379271"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X</a:t>
            </a:r>
            <a:r>
              <a:rPr lang="en-US" sz="1587" b="1" i="1" baseline="30000" dirty="0" smtClean="0">
                <a:solidFill>
                  <a:prstClr val="black"/>
                </a:solidFill>
                <a:latin typeface="Arial" pitchFamily="34" charset="0"/>
                <a:ea typeface="+mn-ea"/>
                <a:cs typeface="Arial" pitchFamily="34" charset="0"/>
              </a:rPr>
              <a:t>N</a:t>
            </a:r>
            <a:r>
              <a:rPr lang="en-US" sz="1587" b="1" dirty="0" smtClean="0">
                <a:solidFill>
                  <a:prstClr val="black"/>
                </a:solidFill>
                <a:latin typeface="Arial" pitchFamily="34" charset="0"/>
                <a:ea typeface="+mn-ea"/>
                <a:cs typeface="Arial" pitchFamily="34" charset="0"/>
              </a:rPr>
              <a:t>Y</a:t>
            </a:r>
            <a:endParaRPr lang="en-US" sz="1587" b="1" i="1" baseline="50000" dirty="0">
              <a:solidFill>
                <a:prstClr val="black"/>
              </a:solidFill>
              <a:latin typeface="Arial" pitchFamily="34" charset="0"/>
              <a:ea typeface="+mn-ea"/>
              <a:cs typeface="Arial" pitchFamily="34" charset="0"/>
            </a:endParaRPr>
          </a:p>
        </p:txBody>
      </p:sp>
      <p:sp>
        <p:nvSpPr>
          <p:cNvPr id="15" name="TextBox 14"/>
          <p:cNvSpPr txBox="1"/>
          <p:nvPr/>
        </p:nvSpPr>
        <p:spPr>
          <a:xfrm>
            <a:off x="2366963" y="2443163"/>
            <a:ext cx="462627"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48000" dirty="0" err="1" smtClean="0">
                <a:solidFill>
                  <a:prstClr val="black"/>
                </a:solidFill>
                <a:latin typeface="Arial" pitchFamily="34" charset="0"/>
                <a:ea typeface="+mn-ea"/>
                <a:cs typeface="Arial" pitchFamily="34" charset="0"/>
              </a:rPr>
              <a:t>N</a:t>
            </a: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endParaRPr lang="en-US" sz="1587" b="1" i="1" baseline="30000" dirty="0">
              <a:solidFill>
                <a:prstClr val="black"/>
              </a:solidFill>
              <a:latin typeface="Arial" pitchFamily="34" charset="0"/>
              <a:ea typeface="+mn-ea"/>
              <a:cs typeface="Arial" pitchFamily="34" charset="0"/>
            </a:endParaRPr>
          </a:p>
        </p:txBody>
      </p:sp>
      <p:sp>
        <p:nvSpPr>
          <p:cNvPr id="16" name="TextBox 15"/>
          <p:cNvSpPr txBox="1"/>
          <p:nvPr/>
        </p:nvSpPr>
        <p:spPr>
          <a:xfrm>
            <a:off x="2970729" y="2437821"/>
            <a:ext cx="379271"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X</a:t>
            </a:r>
            <a:r>
              <a:rPr lang="en-US" sz="1587" b="1" i="1" baseline="30000" dirty="0" smtClean="0">
                <a:solidFill>
                  <a:prstClr val="black"/>
                </a:solidFill>
                <a:latin typeface="Arial" pitchFamily="34" charset="0"/>
                <a:ea typeface="+mn-ea"/>
                <a:cs typeface="Arial" pitchFamily="34" charset="0"/>
              </a:rPr>
              <a:t>N</a:t>
            </a:r>
            <a:r>
              <a:rPr lang="en-US" sz="1587" b="1" dirty="0" smtClean="0">
                <a:solidFill>
                  <a:prstClr val="black"/>
                </a:solidFill>
                <a:latin typeface="Arial" pitchFamily="34" charset="0"/>
                <a:ea typeface="+mn-ea"/>
                <a:cs typeface="Arial" pitchFamily="34" charset="0"/>
              </a:rPr>
              <a:t>Y</a:t>
            </a:r>
            <a:endParaRPr lang="en-US" sz="1587" b="1" i="1" baseline="50000" dirty="0">
              <a:solidFill>
                <a:prstClr val="black"/>
              </a:solidFill>
              <a:latin typeface="Arial" pitchFamily="34" charset="0"/>
              <a:ea typeface="+mn-ea"/>
              <a:cs typeface="Arial" pitchFamily="34" charset="0"/>
            </a:endParaRPr>
          </a:p>
        </p:txBody>
      </p:sp>
      <p:sp>
        <p:nvSpPr>
          <p:cNvPr id="18" name="TextBox 17"/>
          <p:cNvSpPr txBox="1"/>
          <p:nvPr/>
        </p:nvSpPr>
        <p:spPr>
          <a:xfrm>
            <a:off x="1128611" y="3057526"/>
            <a:ext cx="3455433" cy="244041"/>
          </a:xfrm>
          <a:prstGeom prst="rect">
            <a:avLst/>
          </a:prstGeom>
          <a:noFill/>
        </p:spPr>
        <p:txBody>
          <a:bodyPr wrap="none" lIns="0" tIns="0" rIns="0" bIns="0" rtlCol="0">
            <a:spAutoFit/>
          </a:bodyPr>
          <a:lstStyle/>
          <a:p>
            <a:pPr marL="9144" fontAlgn="auto">
              <a:spcBef>
                <a:spcPts val="0"/>
              </a:spcBef>
              <a:spcAft>
                <a:spcPts val="0"/>
              </a:spcAft>
            </a:pPr>
            <a:r>
              <a:rPr lang="en-US" sz="1586" b="1" dirty="0">
                <a:solidFill>
                  <a:prstClr val="black"/>
                </a:solidFill>
                <a:latin typeface="Arial" pitchFamily="34" charset="0"/>
                <a:ea typeface="+mn-ea"/>
                <a:cs typeface="Arial" pitchFamily="34" charset="0"/>
              </a:rPr>
              <a:t>(a) Normal female </a:t>
            </a:r>
            <a:r>
              <a:rPr lang="en-US" sz="1586" b="1" dirty="0">
                <a:solidFill>
                  <a:prstClr val="black"/>
                </a:solidFill>
                <a:latin typeface="Symbol" pitchFamily="18" charset="2"/>
                <a:ea typeface="+mn-ea"/>
                <a:cs typeface="Arial" pitchFamily="34" charset="0"/>
                <a:sym typeface="Symbol"/>
              </a:rPr>
              <a:t></a:t>
            </a:r>
            <a:r>
              <a:rPr lang="en-US" sz="1586" b="1" dirty="0" smtClean="0">
                <a:solidFill>
                  <a:prstClr val="black"/>
                </a:solidFill>
                <a:latin typeface="Arial" pitchFamily="34" charset="0"/>
                <a:ea typeface="+mn-ea"/>
                <a:cs typeface="Arial" pitchFamily="34" charset="0"/>
              </a:rPr>
              <a:t> </a:t>
            </a:r>
            <a:r>
              <a:rPr lang="en-US" sz="1586" b="1" dirty="0">
                <a:solidFill>
                  <a:prstClr val="black"/>
                </a:solidFill>
                <a:latin typeface="Arial" pitchFamily="34" charset="0"/>
                <a:ea typeface="+mn-ea"/>
                <a:cs typeface="Arial" pitchFamily="34" charset="0"/>
              </a:rPr>
              <a:t>colorblind male</a:t>
            </a:r>
            <a:endParaRPr lang="en-US" sz="1586" b="1" i="1" baseline="50000" dirty="0">
              <a:solidFill>
                <a:prstClr val="black"/>
              </a:solidFill>
              <a:latin typeface="Arial" pitchFamily="34" charset="0"/>
              <a:ea typeface="+mn-ea"/>
              <a:cs typeface="Arial" pitchFamily="34" charset="0"/>
            </a:endParaRPr>
          </a:p>
        </p:txBody>
      </p:sp>
      <p:sp>
        <p:nvSpPr>
          <p:cNvPr id="19" name="TextBox 18"/>
          <p:cNvSpPr txBox="1"/>
          <p:nvPr/>
        </p:nvSpPr>
        <p:spPr>
          <a:xfrm>
            <a:off x="6862763" y="442911"/>
            <a:ext cx="379271"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X</a:t>
            </a:r>
            <a:r>
              <a:rPr lang="en-US" sz="1587" b="1" i="1" baseline="30000" dirty="0" smtClean="0">
                <a:solidFill>
                  <a:prstClr val="black"/>
                </a:solidFill>
                <a:latin typeface="Arial" pitchFamily="34" charset="0"/>
                <a:ea typeface="+mn-ea"/>
                <a:cs typeface="Arial" pitchFamily="34" charset="0"/>
              </a:rPr>
              <a:t>N</a:t>
            </a:r>
            <a:r>
              <a:rPr lang="en-US" sz="1587" b="1" dirty="0" smtClean="0">
                <a:solidFill>
                  <a:prstClr val="black"/>
                </a:solidFill>
                <a:latin typeface="Arial" pitchFamily="34" charset="0"/>
                <a:ea typeface="+mn-ea"/>
                <a:cs typeface="Arial" pitchFamily="34" charset="0"/>
              </a:rPr>
              <a:t>Y</a:t>
            </a:r>
            <a:endParaRPr lang="en-US" sz="1587" b="1" i="1" baseline="50000" dirty="0">
              <a:solidFill>
                <a:prstClr val="black"/>
              </a:solidFill>
              <a:latin typeface="Arial" pitchFamily="34" charset="0"/>
              <a:ea typeface="+mn-ea"/>
              <a:cs typeface="Arial" pitchFamily="34" charset="0"/>
            </a:endParaRPr>
          </a:p>
        </p:txBody>
      </p:sp>
      <p:sp>
        <p:nvSpPr>
          <p:cNvPr id="20" name="TextBox 19"/>
          <p:cNvSpPr txBox="1"/>
          <p:nvPr/>
        </p:nvSpPr>
        <p:spPr>
          <a:xfrm>
            <a:off x="5772140" y="438132"/>
            <a:ext cx="462627"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endParaRPr lang="en-US" sz="1587" b="1" i="1" baseline="30000" dirty="0">
              <a:solidFill>
                <a:prstClr val="black"/>
              </a:solidFill>
              <a:latin typeface="Arial" pitchFamily="34" charset="0"/>
              <a:ea typeface="+mn-ea"/>
              <a:cs typeface="Arial" pitchFamily="34" charset="0"/>
            </a:endParaRPr>
          </a:p>
        </p:txBody>
      </p:sp>
      <p:sp>
        <p:nvSpPr>
          <p:cNvPr id="21" name="TextBox 20"/>
          <p:cNvSpPr txBox="1"/>
          <p:nvPr/>
        </p:nvSpPr>
        <p:spPr>
          <a:xfrm>
            <a:off x="6111813" y="1328716"/>
            <a:ext cx="243015" cy="244234"/>
          </a:xfrm>
          <a:prstGeom prst="rect">
            <a:avLst/>
          </a:prstGeom>
          <a:noFill/>
        </p:spPr>
        <p:txBody>
          <a:bodyPr wrap="none" lIns="0" tIns="0" rIns="0" bIns="0" rtlCol="0">
            <a:spAutoFit/>
          </a:bodyPr>
          <a:lstStyle/>
          <a:p>
            <a:pPr marL="9144" fontAlgn="auto">
              <a:spcBef>
                <a:spcPts val="0"/>
              </a:spcBef>
              <a:spcAft>
                <a:spcPts val="0"/>
              </a:spcAft>
            </a:pPr>
            <a:r>
              <a:rPr lang="en-US" sz="1587" b="1" smtClean="0">
                <a:solidFill>
                  <a:prstClr val="black"/>
                </a:solidFill>
                <a:latin typeface="Arial" pitchFamily="34" charset="0"/>
                <a:ea typeface="+mn-ea"/>
                <a:cs typeface="Arial" pitchFamily="34" charset="0"/>
              </a:rPr>
              <a:t>X</a:t>
            </a:r>
            <a:r>
              <a:rPr lang="en-US" sz="1587" b="1" i="1" baseline="30000" smtClean="0">
                <a:solidFill>
                  <a:prstClr val="black"/>
                </a:solidFill>
                <a:latin typeface="Arial" pitchFamily="34" charset="0"/>
                <a:ea typeface="+mn-ea"/>
                <a:cs typeface="Arial" pitchFamily="34" charset="0"/>
              </a:rPr>
              <a:t>N</a:t>
            </a:r>
            <a:endParaRPr lang="en-US" sz="1587" b="1" i="1" baseline="50000" dirty="0">
              <a:solidFill>
                <a:prstClr val="black"/>
              </a:solidFill>
              <a:latin typeface="Arial" pitchFamily="34" charset="0"/>
              <a:ea typeface="+mn-ea"/>
              <a:cs typeface="Arial" pitchFamily="34" charset="0"/>
            </a:endParaRPr>
          </a:p>
        </p:txBody>
      </p:sp>
      <p:sp>
        <p:nvSpPr>
          <p:cNvPr id="22" name="TextBox 21"/>
          <p:cNvSpPr txBox="1"/>
          <p:nvPr/>
        </p:nvSpPr>
        <p:spPr>
          <a:xfrm>
            <a:off x="6724652" y="1328716"/>
            <a:ext cx="145233"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Y</a:t>
            </a:r>
            <a:endParaRPr lang="en-US" sz="1587" b="1" i="1" baseline="50000" dirty="0">
              <a:solidFill>
                <a:prstClr val="black"/>
              </a:solidFill>
              <a:latin typeface="Arial" pitchFamily="34" charset="0"/>
              <a:ea typeface="+mn-ea"/>
              <a:cs typeface="Arial" pitchFamily="34" charset="0"/>
            </a:endParaRPr>
          </a:p>
        </p:txBody>
      </p:sp>
      <p:sp>
        <p:nvSpPr>
          <p:cNvPr id="23" name="TextBox 22"/>
          <p:cNvSpPr txBox="1"/>
          <p:nvPr/>
        </p:nvSpPr>
        <p:spPr>
          <a:xfrm>
            <a:off x="5538651" y="1887041"/>
            <a:ext cx="243015"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X</a:t>
            </a:r>
            <a:r>
              <a:rPr lang="en-US" sz="1587" b="1" i="1" baseline="30000" dirty="0" smtClean="0">
                <a:solidFill>
                  <a:prstClr val="black"/>
                </a:solidFill>
                <a:latin typeface="Arial" pitchFamily="34" charset="0"/>
                <a:ea typeface="+mn-ea"/>
                <a:cs typeface="Arial" pitchFamily="34" charset="0"/>
              </a:rPr>
              <a:t>N</a:t>
            </a:r>
            <a:endParaRPr lang="en-US" sz="1587" b="1" i="1" baseline="50000" dirty="0">
              <a:solidFill>
                <a:prstClr val="black"/>
              </a:solidFill>
              <a:latin typeface="Arial" pitchFamily="34" charset="0"/>
              <a:ea typeface="+mn-ea"/>
              <a:cs typeface="Arial" pitchFamily="34" charset="0"/>
            </a:endParaRPr>
          </a:p>
        </p:txBody>
      </p:sp>
      <p:sp>
        <p:nvSpPr>
          <p:cNvPr id="24" name="TextBox 23"/>
          <p:cNvSpPr txBox="1"/>
          <p:nvPr/>
        </p:nvSpPr>
        <p:spPr>
          <a:xfrm>
            <a:off x="5548314" y="2452110"/>
            <a:ext cx="228589"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endParaRPr lang="en-US" sz="1587" b="1" i="1" baseline="50000" dirty="0">
              <a:solidFill>
                <a:prstClr val="black"/>
              </a:solidFill>
              <a:latin typeface="Arial" pitchFamily="34" charset="0"/>
              <a:ea typeface="+mn-ea"/>
              <a:cs typeface="Arial" pitchFamily="34" charset="0"/>
            </a:endParaRPr>
          </a:p>
        </p:txBody>
      </p:sp>
      <p:sp>
        <p:nvSpPr>
          <p:cNvPr id="25" name="TextBox 24"/>
          <p:cNvSpPr txBox="1"/>
          <p:nvPr/>
        </p:nvSpPr>
        <p:spPr>
          <a:xfrm>
            <a:off x="5998690" y="1866878"/>
            <a:ext cx="477054"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X</a:t>
            </a:r>
            <a:r>
              <a:rPr lang="en-US" sz="1587" b="1" i="1" baseline="30000" dirty="0" smtClean="0">
                <a:solidFill>
                  <a:prstClr val="black"/>
                </a:solidFill>
                <a:latin typeface="Arial" pitchFamily="34" charset="0"/>
                <a:ea typeface="+mn-ea"/>
                <a:cs typeface="Arial" pitchFamily="34" charset="0"/>
              </a:rPr>
              <a:t>N</a:t>
            </a:r>
            <a:r>
              <a:rPr lang="en-US" sz="1587" b="1" dirty="0" smtClean="0">
                <a:solidFill>
                  <a:prstClr val="black"/>
                </a:solidFill>
                <a:latin typeface="Arial" pitchFamily="34" charset="0"/>
                <a:ea typeface="+mn-ea"/>
                <a:cs typeface="Arial" pitchFamily="34" charset="0"/>
              </a:rPr>
              <a:t>X</a:t>
            </a:r>
            <a:r>
              <a:rPr lang="en-US" sz="1587" b="1" i="1" baseline="30000" dirty="0" smtClean="0">
                <a:solidFill>
                  <a:prstClr val="black"/>
                </a:solidFill>
                <a:latin typeface="Arial" pitchFamily="34" charset="0"/>
                <a:ea typeface="+mn-ea"/>
                <a:cs typeface="Arial" pitchFamily="34" charset="0"/>
              </a:rPr>
              <a:t>N</a:t>
            </a:r>
            <a:endParaRPr lang="en-US" sz="1587" b="1" i="1" baseline="30000" dirty="0">
              <a:solidFill>
                <a:prstClr val="black"/>
              </a:solidFill>
              <a:latin typeface="Arial" pitchFamily="34" charset="0"/>
              <a:ea typeface="+mn-ea"/>
              <a:cs typeface="Arial" pitchFamily="34" charset="0"/>
            </a:endParaRPr>
          </a:p>
        </p:txBody>
      </p:sp>
      <p:sp>
        <p:nvSpPr>
          <p:cNvPr id="26" name="TextBox 25"/>
          <p:cNvSpPr txBox="1"/>
          <p:nvPr/>
        </p:nvSpPr>
        <p:spPr>
          <a:xfrm>
            <a:off x="6008215" y="2440863"/>
            <a:ext cx="477054"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endParaRPr lang="en-US" sz="1587" b="1" i="1" baseline="30000" dirty="0">
              <a:solidFill>
                <a:prstClr val="black"/>
              </a:solidFill>
              <a:latin typeface="Arial" pitchFamily="34" charset="0"/>
              <a:ea typeface="+mn-ea"/>
              <a:cs typeface="Arial" pitchFamily="34" charset="0"/>
            </a:endParaRPr>
          </a:p>
        </p:txBody>
      </p:sp>
      <p:sp>
        <p:nvSpPr>
          <p:cNvPr id="27" name="TextBox 26"/>
          <p:cNvSpPr txBox="1"/>
          <p:nvPr/>
        </p:nvSpPr>
        <p:spPr>
          <a:xfrm>
            <a:off x="6610340" y="1876885"/>
            <a:ext cx="379271"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X</a:t>
            </a:r>
            <a:r>
              <a:rPr lang="en-US" sz="1587" b="1" i="1" baseline="30000" dirty="0" smtClean="0">
                <a:solidFill>
                  <a:prstClr val="black"/>
                </a:solidFill>
                <a:latin typeface="Arial" pitchFamily="34" charset="0"/>
                <a:ea typeface="+mn-ea"/>
                <a:cs typeface="Arial" pitchFamily="34" charset="0"/>
              </a:rPr>
              <a:t>N</a:t>
            </a:r>
            <a:r>
              <a:rPr lang="en-US" sz="1587" b="1" dirty="0" smtClean="0">
                <a:solidFill>
                  <a:prstClr val="black"/>
                </a:solidFill>
                <a:latin typeface="Arial" pitchFamily="34" charset="0"/>
                <a:ea typeface="+mn-ea"/>
                <a:cs typeface="Arial" pitchFamily="34" charset="0"/>
              </a:rPr>
              <a:t>Y</a:t>
            </a:r>
            <a:endParaRPr lang="en-US" sz="1587" b="1" i="1" baseline="50000" dirty="0">
              <a:solidFill>
                <a:prstClr val="black"/>
              </a:solidFill>
              <a:latin typeface="Arial" pitchFamily="34" charset="0"/>
              <a:ea typeface="+mn-ea"/>
              <a:cs typeface="Arial" pitchFamily="34" charset="0"/>
            </a:endParaRPr>
          </a:p>
        </p:txBody>
      </p:sp>
      <p:sp>
        <p:nvSpPr>
          <p:cNvPr id="28" name="TextBox 27"/>
          <p:cNvSpPr txBox="1"/>
          <p:nvPr/>
        </p:nvSpPr>
        <p:spPr>
          <a:xfrm>
            <a:off x="6626684" y="2431164"/>
            <a:ext cx="364843"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r>
              <a:rPr lang="en-US" sz="1587" b="1" dirty="0" err="1" smtClean="0">
                <a:solidFill>
                  <a:prstClr val="black"/>
                </a:solidFill>
                <a:latin typeface="Arial" pitchFamily="34" charset="0"/>
                <a:ea typeface="+mn-ea"/>
                <a:cs typeface="Arial" pitchFamily="34" charset="0"/>
              </a:rPr>
              <a:t>Y</a:t>
            </a:r>
            <a:endParaRPr lang="en-US" sz="1587" b="1" i="1" baseline="50000" dirty="0">
              <a:solidFill>
                <a:prstClr val="black"/>
              </a:solidFill>
              <a:latin typeface="Arial" pitchFamily="34" charset="0"/>
              <a:ea typeface="+mn-ea"/>
              <a:cs typeface="Arial" pitchFamily="34" charset="0"/>
            </a:endParaRPr>
          </a:p>
        </p:txBody>
      </p:sp>
      <p:sp>
        <p:nvSpPr>
          <p:cNvPr id="29" name="TextBox 28"/>
          <p:cNvSpPr txBox="1"/>
          <p:nvPr/>
        </p:nvSpPr>
        <p:spPr>
          <a:xfrm>
            <a:off x="4914904" y="3057525"/>
            <a:ext cx="3125215" cy="244041"/>
          </a:xfrm>
          <a:prstGeom prst="rect">
            <a:avLst/>
          </a:prstGeom>
          <a:noFill/>
        </p:spPr>
        <p:txBody>
          <a:bodyPr wrap="none" lIns="0" tIns="0" rIns="0" bIns="0" rtlCol="0">
            <a:spAutoFit/>
          </a:bodyPr>
          <a:lstStyle/>
          <a:p>
            <a:pPr marL="9144" fontAlgn="auto">
              <a:spcBef>
                <a:spcPts val="0"/>
              </a:spcBef>
              <a:spcAft>
                <a:spcPts val="0"/>
              </a:spcAft>
            </a:pPr>
            <a:r>
              <a:rPr lang="it-IT" sz="1586" b="1" dirty="0">
                <a:solidFill>
                  <a:prstClr val="black"/>
                </a:solidFill>
                <a:latin typeface="Arial" pitchFamily="34" charset="0"/>
                <a:ea typeface="+mn-ea"/>
                <a:cs typeface="Arial" pitchFamily="34" charset="0"/>
              </a:rPr>
              <a:t>(b) Carrier </a:t>
            </a:r>
            <a:r>
              <a:rPr lang="it-IT" sz="1586" b="1" dirty="0" smtClean="0">
                <a:solidFill>
                  <a:prstClr val="black"/>
                </a:solidFill>
                <a:latin typeface="Arial" pitchFamily="34" charset="0"/>
                <a:ea typeface="+mn-ea"/>
                <a:cs typeface="Arial" pitchFamily="34" charset="0"/>
              </a:rPr>
              <a:t>female </a:t>
            </a:r>
            <a:r>
              <a:rPr lang="en-US" sz="1586" b="1" dirty="0" smtClean="0">
                <a:solidFill>
                  <a:prstClr val="black"/>
                </a:solidFill>
                <a:latin typeface="Symbol" pitchFamily="18" charset="2"/>
                <a:ea typeface="+mn-ea"/>
                <a:cs typeface="Arial" pitchFamily="34" charset="0"/>
                <a:sym typeface="Symbol"/>
              </a:rPr>
              <a:t></a:t>
            </a:r>
            <a:r>
              <a:rPr lang="it-IT" sz="1586" b="1" dirty="0" smtClean="0">
                <a:solidFill>
                  <a:prstClr val="black"/>
                </a:solidFill>
                <a:latin typeface="Arial" pitchFamily="34" charset="0"/>
                <a:ea typeface="+mn-ea"/>
                <a:cs typeface="Arial" pitchFamily="34" charset="0"/>
              </a:rPr>
              <a:t> normal </a:t>
            </a:r>
            <a:r>
              <a:rPr lang="it-IT" sz="1586" b="1" dirty="0">
                <a:solidFill>
                  <a:prstClr val="black"/>
                </a:solidFill>
                <a:latin typeface="Arial" pitchFamily="34" charset="0"/>
                <a:ea typeface="+mn-ea"/>
                <a:cs typeface="Arial" pitchFamily="34" charset="0"/>
              </a:rPr>
              <a:t>male</a:t>
            </a:r>
            <a:endParaRPr lang="en-US" sz="1586" b="1" i="1" baseline="50000" dirty="0">
              <a:solidFill>
                <a:prstClr val="black"/>
              </a:solidFill>
              <a:latin typeface="Arial" pitchFamily="34" charset="0"/>
              <a:ea typeface="+mn-ea"/>
              <a:cs typeface="Arial" pitchFamily="34" charset="0"/>
            </a:endParaRPr>
          </a:p>
        </p:txBody>
      </p:sp>
      <p:sp>
        <p:nvSpPr>
          <p:cNvPr id="30" name="TextBox 29"/>
          <p:cNvSpPr txBox="1"/>
          <p:nvPr/>
        </p:nvSpPr>
        <p:spPr>
          <a:xfrm>
            <a:off x="2128171" y="3752852"/>
            <a:ext cx="462627"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48000" dirty="0" err="1" smtClean="0">
                <a:solidFill>
                  <a:prstClr val="black"/>
                </a:solidFill>
                <a:latin typeface="Arial" pitchFamily="34" charset="0"/>
                <a:ea typeface="+mn-ea"/>
                <a:cs typeface="Arial" pitchFamily="34" charset="0"/>
              </a:rPr>
              <a:t>N</a:t>
            </a: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endParaRPr lang="en-US" sz="1587" b="1" i="1" baseline="30000" dirty="0">
              <a:solidFill>
                <a:prstClr val="black"/>
              </a:solidFill>
              <a:latin typeface="Arial" pitchFamily="34" charset="0"/>
              <a:ea typeface="+mn-ea"/>
              <a:cs typeface="Arial" pitchFamily="34" charset="0"/>
            </a:endParaRPr>
          </a:p>
        </p:txBody>
      </p:sp>
      <p:sp>
        <p:nvSpPr>
          <p:cNvPr id="31" name="TextBox 30"/>
          <p:cNvSpPr txBox="1"/>
          <p:nvPr/>
        </p:nvSpPr>
        <p:spPr>
          <a:xfrm>
            <a:off x="3211655" y="3745804"/>
            <a:ext cx="364843"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r>
              <a:rPr lang="en-US" sz="1587" b="1" dirty="0" err="1" smtClean="0">
                <a:solidFill>
                  <a:prstClr val="black"/>
                </a:solidFill>
                <a:latin typeface="Arial" pitchFamily="34" charset="0"/>
                <a:ea typeface="+mn-ea"/>
                <a:cs typeface="Arial" pitchFamily="34" charset="0"/>
              </a:rPr>
              <a:t>Y</a:t>
            </a:r>
            <a:endParaRPr lang="en-US" sz="1587" b="1" i="1" baseline="50000" dirty="0">
              <a:solidFill>
                <a:prstClr val="black"/>
              </a:solidFill>
              <a:latin typeface="Arial" pitchFamily="34" charset="0"/>
              <a:ea typeface="+mn-ea"/>
              <a:cs typeface="Arial" pitchFamily="34" charset="0"/>
            </a:endParaRPr>
          </a:p>
        </p:txBody>
      </p:sp>
      <p:sp>
        <p:nvSpPr>
          <p:cNvPr id="32" name="TextBox 31"/>
          <p:cNvSpPr txBox="1"/>
          <p:nvPr/>
        </p:nvSpPr>
        <p:spPr>
          <a:xfrm>
            <a:off x="2474874" y="4638690"/>
            <a:ext cx="228589"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48000" dirty="0" err="1" smtClean="0">
                <a:solidFill>
                  <a:prstClr val="black"/>
                </a:solidFill>
                <a:latin typeface="Arial" pitchFamily="34" charset="0"/>
                <a:ea typeface="+mn-ea"/>
                <a:cs typeface="Arial" pitchFamily="34" charset="0"/>
              </a:rPr>
              <a:t>n</a:t>
            </a:r>
            <a:endParaRPr lang="en-US" sz="1587" b="1" i="1" baseline="50000" dirty="0">
              <a:solidFill>
                <a:prstClr val="black"/>
              </a:solidFill>
              <a:latin typeface="Arial" pitchFamily="34" charset="0"/>
              <a:ea typeface="+mn-ea"/>
              <a:cs typeface="Arial" pitchFamily="34" charset="0"/>
            </a:endParaRPr>
          </a:p>
        </p:txBody>
      </p:sp>
      <p:sp>
        <p:nvSpPr>
          <p:cNvPr id="33" name="TextBox 32"/>
          <p:cNvSpPr txBox="1"/>
          <p:nvPr/>
        </p:nvSpPr>
        <p:spPr>
          <a:xfrm>
            <a:off x="3091408" y="4638682"/>
            <a:ext cx="145233"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Y</a:t>
            </a:r>
            <a:endParaRPr lang="en-US" sz="1587" b="1" i="1" baseline="50000" dirty="0">
              <a:solidFill>
                <a:prstClr val="black"/>
              </a:solidFill>
              <a:latin typeface="Arial" pitchFamily="34" charset="0"/>
              <a:ea typeface="+mn-ea"/>
              <a:cs typeface="Arial" pitchFamily="34" charset="0"/>
            </a:endParaRPr>
          </a:p>
        </p:txBody>
      </p:sp>
      <p:sp>
        <p:nvSpPr>
          <p:cNvPr id="34" name="TextBox 33"/>
          <p:cNvSpPr txBox="1"/>
          <p:nvPr/>
        </p:nvSpPr>
        <p:spPr>
          <a:xfrm>
            <a:off x="5010148" y="1906342"/>
            <a:ext cx="446597" cy="215444"/>
          </a:xfrm>
          <a:prstGeom prst="rect">
            <a:avLst/>
          </a:prstGeom>
          <a:noFill/>
        </p:spPr>
        <p:txBody>
          <a:bodyPr wrap="none" lIns="0" tIns="0" rIns="0" bIns="0" rtlCol="0">
            <a:spAutoFit/>
          </a:bodyPr>
          <a:lstStyle/>
          <a:p>
            <a:pPr marL="9144" fontAlgn="auto">
              <a:spcBef>
                <a:spcPts val="0"/>
              </a:spcBef>
              <a:spcAft>
                <a:spcPts val="0"/>
              </a:spcAft>
            </a:pPr>
            <a:r>
              <a:rPr lang="en-US" sz="1400" b="1" dirty="0">
                <a:solidFill>
                  <a:prstClr val="black"/>
                </a:solidFill>
                <a:latin typeface="Arial" pitchFamily="34" charset="0"/>
                <a:ea typeface="+mn-ea"/>
                <a:cs typeface="Arial" pitchFamily="34" charset="0"/>
              </a:rPr>
              <a:t>Eggs</a:t>
            </a:r>
            <a:endParaRPr lang="en-US" sz="1400" b="1" i="1" baseline="50000" dirty="0">
              <a:solidFill>
                <a:prstClr val="black"/>
              </a:solidFill>
              <a:latin typeface="Arial" pitchFamily="34" charset="0"/>
              <a:ea typeface="+mn-ea"/>
              <a:cs typeface="Arial" pitchFamily="34" charset="0"/>
            </a:endParaRPr>
          </a:p>
        </p:txBody>
      </p:sp>
      <p:sp>
        <p:nvSpPr>
          <p:cNvPr id="35" name="TextBox 34"/>
          <p:cNvSpPr txBox="1"/>
          <p:nvPr/>
        </p:nvSpPr>
        <p:spPr>
          <a:xfrm>
            <a:off x="1901087" y="5193940"/>
            <a:ext cx="243015"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X</a:t>
            </a:r>
            <a:r>
              <a:rPr lang="en-US" sz="1587" b="1" i="1" baseline="30000" dirty="0" smtClean="0">
                <a:solidFill>
                  <a:prstClr val="black"/>
                </a:solidFill>
                <a:latin typeface="Arial" pitchFamily="34" charset="0"/>
                <a:ea typeface="+mn-ea"/>
                <a:cs typeface="Arial" pitchFamily="34" charset="0"/>
              </a:rPr>
              <a:t>N</a:t>
            </a:r>
            <a:endParaRPr lang="en-US" sz="1587" b="1" i="1" baseline="50000" dirty="0">
              <a:solidFill>
                <a:prstClr val="black"/>
              </a:solidFill>
              <a:latin typeface="Arial" pitchFamily="34" charset="0"/>
              <a:ea typeface="+mn-ea"/>
              <a:cs typeface="Arial" pitchFamily="34" charset="0"/>
            </a:endParaRPr>
          </a:p>
        </p:txBody>
      </p:sp>
      <p:sp>
        <p:nvSpPr>
          <p:cNvPr id="36" name="TextBox 35"/>
          <p:cNvSpPr txBox="1"/>
          <p:nvPr/>
        </p:nvSpPr>
        <p:spPr>
          <a:xfrm>
            <a:off x="1898483" y="5769077"/>
            <a:ext cx="228589"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endParaRPr lang="en-US" sz="1587" b="1" i="1" baseline="30000" dirty="0">
              <a:solidFill>
                <a:prstClr val="black"/>
              </a:solidFill>
              <a:latin typeface="Arial" pitchFamily="34" charset="0"/>
              <a:ea typeface="+mn-ea"/>
              <a:cs typeface="Arial" pitchFamily="34" charset="0"/>
            </a:endParaRPr>
          </a:p>
        </p:txBody>
      </p:sp>
      <p:sp>
        <p:nvSpPr>
          <p:cNvPr id="37" name="TextBox 36"/>
          <p:cNvSpPr txBox="1"/>
          <p:nvPr/>
        </p:nvSpPr>
        <p:spPr>
          <a:xfrm>
            <a:off x="2360572" y="5183268"/>
            <a:ext cx="462627"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48000" dirty="0" err="1" smtClean="0">
                <a:solidFill>
                  <a:prstClr val="black"/>
                </a:solidFill>
                <a:latin typeface="Arial" pitchFamily="34" charset="0"/>
                <a:ea typeface="+mn-ea"/>
                <a:cs typeface="Arial" pitchFamily="34" charset="0"/>
              </a:rPr>
              <a:t>N</a:t>
            </a: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endParaRPr lang="en-US" sz="1587" b="1" i="1" baseline="30000" dirty="0">
              <a:solidFill>
                <a:prstClr val="black"/>
              </a:solidFill>
              <a:latin typeface="Arial" pitchFamily="34" charset="0"/>
              <a:ea typeface="+mn-ea"/>
              <a:cs typeface="Arial" pitchFamily="34" charset="0"/>
            </a:endParaRPr>
          </a:p>
        </p:txBody>
      </p:sp>
      <p:sp>
        <p:nvSpPr>
          <p:cNvPr id="38" name="TextBox 37"/>
          <p:cNvSpPr txBox="1"/>
          <p:nvPr/>
        </p:nvSpPr>
        <p:spPr>
          <a:xfrm>
            <a:off x="2969102" y="5184377"/>
            <a:ext cx="379271" cy="244234"/>
          </a:xfrm>
          <a:prstGeom prst="rect">
            <a:avLst/>
          </a:prstGeom>
          <a:noFill/>
        </p:spPr>
        <p:txBody>
          <a:bodyPr wrap="none" lIns="0" tIns="0" rIns="0" bIns="0" rtlCol="0">
            <a:spAutoFit/>
          </a:bodyPr>
          <a:lstStyle/>
          <a:p>
            <a:pPr marL="9144" fontAlgn="auto">
              <a:spcBef>
                <a:spcPts val="0"/>
              </a:spcBef>
              <a:spcAft>
                <a:spcPts val="0"/>
              </a:spcAft>
            </a:pPr>
            <a:r>
              <a:rPr lang="en-US" sz="1587" b="1" dirty="0" smtClean="0">
                <a:solidFill>
                  <a:prstClr val="black"/>
                </a:solidFill>
                <a:latin typeface="Arial" pitchFamily="34" charset="0"/>
                <a:ea typeface="+mn-ea"/>
                <a:cs typeface="Arial" pitchFamily="34" charset="0"/>
              </a:rPr>
              <a:t>X</a:t>
            </a:r>
            <a:r>
              <a:rPr lang="en-US" sz="1587" b="1" i="1" baseline="30000" dirty="0" smtClean="0">
                <a:solidFill>
                  <a:prstClr val="black"/>
                </a:solidFill>
                <a:latin typeface="Arial" pitchFamily="34" charset="0"/>
                <a:ea typeface="+mn-ea"/>
                <a:cs typeface="Arial" pitchFamily="34" charset="0"/>
              </a:rPr>
              <a:t>N</a:t>
            </a:r>
            <a:r>
              <a:rPr lang="en-US" sz="1587" b="1" dirty="0" smtClean="0">
                <a:solidFill>
                  <a:prstClr val="black"/>
                </a:solidFill>
                <a:latin typeface="Arial" pitchFamily="34" charset="0"/>
                <a:ea typeface="+mn-ea"/>
                <a:cs typeface="Arial" pitchFamily="34" charset="0"/>
              </a:rPr>
              <a:t>Y</a:t>
            </a:r>
            <a:endParaRPr lang="en-US" sz="1587" b="1" i="1" baseline="50000" dirty="0">
              <a:solidFill>
                <a:prstClr val="black"/>
              </a:solidFill>
              <a:latin typeface="Arial" pitchFamily="34" charset="0"/>
              <a:ea typeface="+mn-ea"/>
              <a:cs typeface="Arial" pitchFamily="34" charset="0"/>
            </a:endParaRPr>
          </a:p>
        </p:txBody>
      </p:sp>
      <p:sp>
        <p:nvSpPr>
          <p:cNvPr id="39" name="TextBox 38"/>
          <p:cNvSpPr txBox="1"/>
          <p:nvPr/>
        </p:nvSpPr>
        <p:spPr>
          <a:xfrm>
            <a:off x="2371718" y="5754788"/>
            <a:ext cx="448200"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endParaRPr lang="en-US" sz="1587" b="1" i="1" baseline="30000" dirty="0">
              <a:solidFill>
                <a:prstClr val="black"/>
              </a:solidFill>
              <a:latin typeface="Arial" pitchFamily="34" charset="0"/>
              <a:ea typeface="+mn-ea"/>
              <a:cs typeface="Arial" pitchFamily="34" charset="0"/>
            </a:endParaRPr>
          </a:p>
        </p:txBody>
      </p:sp>
      <p:sp>
        <p:nvSpPr>
          <p:cNvPr id="40" name="TextBox 39"/>
          <p:cNvSpPr txBox="1"/>
          <p:nvPr/>
        </p:nvSpPr>
        <p:spPr>
          <a:xfrm>
            <a:off x="2978627" y="5749446"/>
            <a:ext cx="379271" cy="244234"/>
          </a:xfrm>
          <a:prstGeom prst="rect">
            <a:avLst/>
          </a:prstGeom>
          <a:noFill/>
        </p:spPr>
        <p:txBody>
          <a:bodyPr wrap="none" lIns="0" tIns="0" rIns="0" bIns="0" rtlCol="0">
            <a:spAutoFit/>
          </a:bodyPr>
          <a:lstStyle/>
          <a:p>
            <a:pPr marL="9144" fontAlgn="auto">
              <a:spcBef>
                <a:spcPts val="0"/>
              </a:spcBef>
              <a:spcAft>
                <a:spcPts val="0"/>
              </a:spcAft>
            </a:pPr>
            <a:r>
              <a:rPr lang="en-US" sz="1587" b="1" dirty="0" err="1" smtClean="0">
                <a:solidFill>
                  <a:prstClr val="black"/>
                </a:solidFill>
                <a:latin typeface="Arial" pitchFamily="34" charset="0"/>
                <a:ea typeface="+mn-ea"/>
                <a:cs typeface="Arial" pitchFamily="34" charset="0"/>
              </a:rPr>
              <a:t>X</a:t>
            </a:r>
            <a:r>
              <a:rPr lang="en-US" sz="1587" b="1" i="1" baseline="30000" dirty="0" err="1" smtClean="0">
                <a:solidFill>
                  <a:prstClr val="black"/>
                </a:solidFill>
                <a:latin typeface="Arial" pitchFamily="34" charset="0"/>
                <a:ea typeface="+mn-ea"/>
                <a:cs typeface="Arial" pitchFamily="34" charset="0"/>
              </a:rPr>
              <a:t>n</a:t>
            </a:r>
            <a:r>
              <a:rPr lang="en-US" sz="1587" b="1" dirty="0" err="1" smtClean="0">
                <a:solidFill>
                  <a:prstClr val="black"/>
                </a:solidFill>
                <a:latin typeface="Arial" pitchFamily="34" charset="0"/>
                <a:ea typeface="+mn-ea"/>
                <a:cs typeface="Arial" pitchFamily="34" charset="0"/>
              </a:rPr>
              <a:t>Y</a:t>
            </a:r>
            <a:endParaRPr lang="en-US" sz="1587" b="1" i="1" baseline="50000" dirty="0">
              <a:solidFill>
                <a:prstClr val="black"/>
              </a:solidFill>
              <a:latin typeface="Arial" pitchFamily="34" charset="0"/>
              <a:ea typeface="+mn-ea"/>
              <a:cs typeface="Arial" pitchFamily="34" charset="0"/>
            </a:endParaRPr>
          </a:p>
        </p:txBody>
      </p:sp>
      <p:sp>
        <p:nvSpPr>
          <p:cNvPr id="41" name="TextBox 40"/>
          <p:cNvSpPr txBox="1"/>
          <p:nvPr/>
        </p:nvSpPr>
        <p:spPr>
          <a:xfrm>
            <a:off x="3662362" y="4684432"/>
            <a:ext cx="568425" cy="215444"/>
          </a:xfrm>
          <a:prstGeom prst="rect">
            <a:avLst/>
          </a:prstGeom>
          <a:noFill/>
        </p:spPr>
        <p:txBody>
          <a:bodyPr wrap="none" lIns="0" tIns="0" rIns="0" bIns="0" rtlCol="0">
            <a:spAutoFit/>
          </a:bodyPr>
          <a:lstStyle/>
          <a:p>
            <a:pPr marL="9144" fontAlgn="auto">
              <a:spcBef>
                <a:spcPts val="0"/>
              </a:spcBef>
              <a:spcAft>
                <a:spcPts val="0"/>
              </a:spcAft>
            </a:pPr>
            <a:r>
              <a:rPr lang="en-US" sz="1400" b="1" dirty="0">
                <a:solidFill>
                  <a:prstClr val="black"/>
                </a:solidFill>
                <a:latin typeface="Arial" pitchFamily="34" charset="0"/>
                <a:ea typeface="+mn-ea"/>
                <a:cs typeface="Arial" pitchFamily="34" charset="0"/>
              </a:rPr>
              <a:t>Sperm</a:t>
            </a:r>
            <a:endParaRPr lang="en-US" sz="1400" b="1" i="1" baseline="50000" dirty="0">
              <a:solidFill>
                <a:prstClr val="black"/>
              </a:solidFill>
              <a:latin typeface="Arial" pitchFamily="34" charset="0"/>
              <a:ea typeface="+mn-ea"/>
              <a:cs typeface="Arial" pitchFamily="34" charset="0"/>
            </a:endParaRPr>
          </a:p>
        </p:txBody>
      </p:sp>
      <p:sp>
        <p:nvSpPr>
          <p:cNvPr id="42" name="TextBox 41"/>
          <p:cNvSpPr txBox="1"/>
          <p:nvPr/>
        </p:nvSpPr>
        <p:spPr>
          <a:xfrm>
            <a:off x="1356233" y="5219687"/>
            <a:ext cx="446597" cy="215444"/>
          </a:xfrm>
          <a:prstGeom prst="rect">
            <a:avLst/>
          </a:prstGeom>
          <a:noFill/>
        </p:spPr>
        <p:txBody>
          <a:bodyPr wrap="none" lIns="0" tIns="0" rIns="0" bIns="0" rtlCol="0">
            <a:spAutoFit/>
          </a:bodyPr>
          <a:lstStyle/>
          <a:p>
            <a:pPr marL="9144" fontAlgn="auto">
              <a:spcBef>
                <a:spcPts val="0"/>
              </a:spcBef>
              <a:spcAft>
                <a:spcPts val="0"/>
              </a:spcAft>
            </a:pPr>
            <a:r>
              <a:rPr lang="en-US" sz="1400" b="1" dirty="0">
                <a:solidFill>
                  <a:prstClr val="black"/>
                </a:solidFill>
                <a:latin typeface="Arial" pitchFamily="34" charset="0"/>
                <a:ea typeface="+mn-ea"/>
                <a:cs typeface="Arial" pitchFamily="34" charset="0"/>
              </a:rPr>
              <a:t>Eggs</a:t>
            </a:r>
            <a:endParaRPr lang="en-US" sz="1400" b="1" i="1" baseline="50000" dirty="0">
              <a:solidFill>
                <a:prstClr val="black"/>
              </a:solidFill>
              <a:latin typeface="Arial" pitchFamily="34" charset="0"/>
              <a:ea typeface="+mn-ea"/>
              <a:cs typeface="Arial" pitchFamily="34" charset="0"/>
            </a:endParaRPr>
          </a:p>
        </p:txBody>
      </p:sp>
      <p:sp>
        <p:nvSpPr>
          <p:cNvPr id="43" name="TextBox 42"/>
          <p:cNvSpPr txBox="1"/>
          <p:nvPr/>
        </p:nvSpPr>
        <p:spPr>
          <a:xfrm>
            <a:off x="1124559" y="6357350"/>
            <a:ext cx="3453831" cy="244041"/>
          </a:xfrm>
          <a:prstGeom prst="rect">
            <a:avLst/>
          </a:prstGeom>
          <a:noFill/>
        </p:spPr>
        <p:txBody>
          <a:bodyPr wrap="none" lIns="0" tIns="0" rIns="0" bIns="0" rtlCol="0">
            <a:spAutoFit/>
          </a:bodyPr>
          <a:lstStyle/>
          <a:p>
            <a:pPr marL="9144" fontAlgn="auto">
              <a:spcBef>
                <a:spcPts val="0"/>
              </a:spcBef>
              <a:spcAft>
                <a:spcPts val="0"/>
              </a:spcAft>
            </a:pPr>
            <a:r>
              <a:rPr lang="en-US" sz="1586" b="1" dirty="0">
                <a:solidFill>
                  <a:prstClr val="black"/>
                </a:solidFill>
                <a:latin typeface="Arial" pitchFamily="34" charset="0"/>
                <a:ea typeface="+mn-ea"/>
                <a:cs typeface="Arial" pitchFamily="34" charset="0"/>
              </a:rPr>
              <a:t>(c) Carrier </a:t>
            </a:r>
            <a:r>
              <a:rPr lang="en-US" sz="1586" b="1" dirty="0" smtClean="0">
                <a:solidFill>
                  <a:prstClr val="black"/>
                </a:solidFill>
                <a:latin typeface="Arial" pitchFamily="34" charset="0"/>
                <a:ea typeface="+mn-ea"/>
                <a:cs typeface="Arial" pitchFamily="34" charset="0"/>
              </a:rPr>
              <a:t>female </a:t>
            </a:r>
            <a:r>
              <a:rPr lang="en-US" sz="1586" b="1" dirty="0" smtClean="0">
                <a:solidFill>
                  <a:prstClr val="black"/>
                </a:solidFill>
                <a:latin typeface="Symbol" pitchFamily="18" charset="2"/>
                <a:ea typeface="+mn-ea"/>
                <a:cs typeface="Arial" pitchFamily="34" charset="0"/>
                <a:sym typeface="Symbol"/>
              </a:rPr>
              <a:t></a:t>
            </a:r>
            <a:r>
              <a:rPr lang="en-US" sz="1586" b="1" dirty="0" smtClean="0">
                <a:solidFill>
                  <a:prstClr val="black"/>
                </a:solidFill>
                <a:latin typeface="Arial" pitchFamily="34" charset="0"/>
                <a:ea typeface="+mn-ea"/>
                <a:cs typeface="Arial" pitchFamily="34" charset="0"/>
              </a:rPr>
              <a:t> </a:t>
            </a:r>
            <a:r>
              <a:rPr lang="en-US" sz="1586" b="1" dirty="0">
                <a:solidFill>
                  <a:prstClr val="black"/>
                </a:solidFill>
                <a:latin typeface="Arial" pitchFamily="34" charset="0"/>
                <a:ea typeface="+mn-ea"/>
                <a:cs typeface="Arial" pitchFamily="34" charset="0"/>
              </a:rPr>
              <a:t>colorblind male</a:t>
            </a:r>
            <a:endParaRPr lang="en-US" sz="1586" b="1" i="1" baseline="50000" dirty="0">
              <a:solidFill>
                <a:prstClr val="black"/>
              </a:solidFill>
              <a:latin typeface="Arial" pitchFamily="34" charset="0"/>
              <a:ea typeface="+mn-ea"/>
              <a:cs typeface="Arial" pitchFamily="34" charset="0"/>
            </a:endParaRPr>
          </a:p>
        </p:txBody>
      </p:sp>
      <p:sp>
        <p:nvSpPr>
          <p:cNvPr id="44" name="TextBox 43"/>
          <p:cNvSpPr txBox="1"/>
          <p:nvPr/>
        </p:nvSpPr>
        <p:spPr>
          <a:xfrm>
            <a:off x="5262024" y="4319585"/>
            <a:ext cx="337593" cy="215444"/>
          </a:xfrm>
          <a:prstGeom prst="rect">
            <a:avLst/>
          </a:prstGeom>
          <a:noFill/>
        </p:spPr>
        <p:txBody>
          <a:bodyPr wrap="none" lIns="0" tIns="0" rIns="0" bIns="0" rtlCol="0">
            <a:spAutoFit/>
          </a:bodyPr>
          <a:lstStyle/>
          <a:p>
            <a:pPr marL="9144" fontAlgn="auto">
              <a:spcBef>
                <a:spcPts val="0"/>
              </a:spcBef>
              <a:spcAft>
                <a:spcPts val="0"/>
              </a:spcAft>
            </a:pPr>
            <a:r>
              <a:rPr lang="en-US" sz="1400" b="1" dirty="0" smtClean="0">
                <a:solidFill>
                  <a:prstClr val="black"/>
                </a:solidFill>
                <a:latin typeface="Arial" pitchFamily="34" charset="0"/>
                <a:ea typeface="+mn-ea"/>
                <a:cs typeface="Arial" pitchFamily="34" charset="0"/>
              </a:rPr>
              <a:t>Key</a:t>
            </a:r>
            <a:endParaRPr lang="en-US" sz="1400" b="1" i="1" baseline="50000" dirty="0">
              <a:solidFill>
                <a:prstClr val="black"/>
              </a:solidFill>
              <a:latin typeface="Arial" pitchFamily="34" charset="0"/>
              <a:ea typeface="+mn-ea"/>
              <a:cs typeface="Arial" pitchFamily="34" charset="0"/>
            </a:endParaRPr>
          </a:p>
        </p:txBody>
      </p:sp>
      <p:sp>
        <p:nvSpPr>
          <p:cNvPr id="45" name="TextBox 44"/>
          <p:cNvSpPr txBox="1"/>
          <p:nvPr/>
        </p:nvSpPr>
        <p:spPr>
          <a:xfrm>
            <a:off x="5614729" y="4666375"/>
            <a:ext cx="1815562" cy="215444"/>
          </a:xfrm>
          <a:prstGeom prst="rect">
            <a:avLst/>
          </a:prstGeom>
          <a:noFill/>
        </p:spPr>
        <p:txBody>
          <a:bodyPr wrap="none" lIns="0" tIns="0" rIns="0" bIns="0" rtlCol="0">
            <a:spAutoFit/>
          </a:bodyPr>
          <a:lstStyle/>
          <a:p>
            <a:pPr marL="9144" fontAlgn="auto">
              <a:spcBef>
                <a:spcPts val="0"/>
              </a:spcBef>
              <a:spcAft>
                <a:spcPts val="0"/>
              </a:spcAft>
            </a:pPr>
            <a:r>
              <a:rPr lang="en-US" sz="1400" b="1" dirty="0">
                <a:solidFill>
                  <a:prstClr val="black"/>
                </a:solidFill>
                <a:latin typeface="Arial" pitchFamily="34" charset="0"/>
                <a:ea typeface="+mn-ea"/>
                <a:cs typeface="Arial" pitchFamily="34" charset="0"/>
              </a:rPr>
              <a:t>Unaffected individual</a:t>
            </a:r>
            <a:endParaRPr lang="en-US" sz="1400" b="1" i="1" baseline="50000" dirty="0">
              <a:solidFill>
                <a:prstClr val="black"/>
              </a:solidFill>
              <a:latin typeface="Arial" pitchFamily="34" charset="0"/>
              <a:ea typeface="+mn-ea"/>
              <a:cs typeface="Arial" pitchFamily="34" charset="0"/>
            </a:endParaRPr>
          </a:p>
        </p:txBody>
      </p:sp>
      <p:sp>
        <p:nvSpPr>
          <p:cNvPr id="46" name="TextBox 45"/>
          <p:cNvSpPr txBox="1"/>
          <p:nvPr/>
        </p:nvSpPr>
        <p:spPr>
          <a:xfrm>
            <a:off x="5614729" y="5079814"/>
            <a:ext cx="598882" cy="215444"/>
          </a:xfrm>
          <a:prstGeom prst="rect">
            <a:avLst/>
          </a:prstGeom>
          <a:noFill/>
        </p:spPr>
        <p:txBody>
          <a:bodyPr wrap="none" lIns="0" tIns="0" rIns="0" bIns="0" rtlCol="0">
            <a:spAutoFit/>
          </a:bodyPr>
          <a:lstStyle/>
          <a:p>
            <a:pPr marL="9144" fontAlgn="auto">
              <a:spcBef>
                <a:spcPts val="0"/>
              </a:spcBef>
              <a:spcAft>
                <a:spcPts val="0"/>
              </a:spcAft>
            </a:pPr>
            <a:r>
              <a:rPr lang="en-US" sz="1400" b="1" dirty="0">
                <a:solidFill>
                  <a:prstClr val="black"/>
                </a:solidFill>
                <a:latin typeface="Arial" pitchFamily="34" charset="0"/>
                <a:ea typeface="+mn-ea"/>
                <a:cs typeface="Arial" pitchFamily="34" charset="0"/>
              </a:rPr>
              <a:t>Carrier</a:t>
            </a:r>
            <a:endParaRPr lang="en-US" sz="1400" b="1" i="1" baseline="50000" dirty="0">
              <a:solidFill>
                <a:prstClr val="black"/>
              </a:solidFill>
              <a:latin typeface="Arial" pitchFamily="34" charset="0"/>
              <a:ea typeface="+mn-ea"/>
              <a:cs typeface="Arial" pitchFamily="34" charset="0"/>
            </a:endParaRPr>
          </a:p>
        </p:txBody>
      </p:sp>
      <p:sp>
        <p:nvSpPr>
          <p:cNvPr id="47" name="TextBox 46"/>
          <p:cNvSpPr txBox="1"/>
          <p:nvPr/>
        </p:nvSpPr>
        <p:spPr>
          <a:xfrm>
            <a:off x="5614729" y="5507542"/>
            <a:ext cx="1786708" cy="215444"/>
          </a:xfrm>
          <a:prstGeom prst="rect">
            <a:avLst/>
          </a:prstGeom>
          <a:noFill/>
        </p:spPr>
        <p:txBody>
          <a:bodyPr wrap="none" lIns="0" tIns="0" rIns="0" bIns="0" rtlCol="0">
            <a:spAutoFit/>
          </a:bodyPr>
          <a:lstStyle/>
          <a:p>
            <a:pPr marL="9144" fontAlgn="auto">
              <a:spcBef>
                <a:spcPts val="0"/>
              </a:spcBef>
              <a:spcAft>
                <a:spcPts val="0"/>
              </a:spcAft>
            </a:pPr>
            <a:r>
              <a:rPr lang="en-US" sz="1400" b="1" dirty="0">
                <a:solidFill>
                  <a:prstClr val="black"/>
                </a:solidFill>
                <a:latin typeface="Arial" pitchFamily="34" charset="0"/>
                <a:ea typeface="+mn-ea"/>
                <a:cs typeface="Arial" pitchFamily="34" charset="0"/>
              </a:rPr>
              <a:t>Colorblind individual</a:t>
            </a:r>
            <a:endParaRPr lang="en-US" sz="1400" b="1" i="1" baseline="50000" dirty="0">
              <a:solidFill>
                <a:prstClr val="black"/>
              </a:solidFill>
              <a:latin typeface="Arial" pitchFamily="34" charset="0"/>
              <a:ea typeface="+mn-ea"/>
              <a:cs typeface="Arial" pitchFamily="34" charset="0"/>
            </a:endParaRPr>
          </a:p>
        </p:txBody>
      </p:sp>
      <p:sp>
        <p:nvSpPr>
          <p:cNvPr id="48" name="TextBox 47"/>
          <p:cNvSpPr txBox="1"/>
          <p:nvPr/>
        </p:nvSpPr>
        <p:spPr>
          <a:xfrm>
            <a:off x="7326013" y="1366837"/>
            <a:ext cx="568425" cy="215444"/>
          </a:xfrm>
          <a:prstGeom prst="rect">
            <a:avLst/>
          </a:prstGeom>
          <a:noFill/>
        </p:spPr>
        <p:txBody>
          <a:bodyPr wrap="none" lIns="0" tIns="0" rIns="0" bIns="0" rtlCol="0">
            <a:spAutoFit/>
          </a:bodyPr>
          <a:lstStyle/>
          <a:p>
            <a:pPr marL="9144" fontAlgn="auto">
              <a:spcBef>
                <a:spcPts val="0"/>
              </a:spcBef>
              <a:spcAft>
                <a:spcPts val="0"/>
              </a:spcAft>
            </a:pPr>
            <a:r>
              <a:rPr lang="en-US" sz="1400" b="1" dirty="0">
                <a:solidFill>
                  <a:prstClr val="black"/>
                </a:solidFill>
                <a:latin typeface="Arial" pitchFamily="34" charset="0"/>
                <a:ea typeface="+mn-ea"/>
                <a:cs typeface="Arial" pitchFamily="34" charset="0"/>
              </a:rPr>
              <a:t>Sperm</a:t>
            </a:r>
            <a:endParaRPr lang="en-US" sz="1400" b="1" i="1" baseline="50000" dirty="0">
              <a:solidFill>
                <a:prstClr val="black"/>
              </a:solidFill>
              <a:latin typeface="Arial" pitchFamily="34" charset="0"/>
              <a:ea typeface="+mn-ea"/>
              <a:cs typeface="Arial" pitchFamily="34"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3"/>
          <p:cNvSpPr>
            <a:spLocks noGrp="1" noChangeArrowheads="1"/>
          </p:cNvSpPr>
          <p:nvPr>
            <p:ph idx="1"/>
          </p:nvPr>
        </p:nvSpPr>
        <p:spPr>
          <a:xfrm>
            <a:off x="825622" y="1695635"/>
            <a:ext cx="7812351" cy="4481327"/>
          </a:xfrm>
        </p:spPr>
        <p:txBody>
          <a:bodyPr>
            <a:normAutofit fontScale="92500" lnSpcReduction="10000"/>
          </a:bodyPr>
          <a:lstStyle/>
          <a:p>
            <a:r>
              <a:rPr lang="en-US" b="1" dirty="0" smtClean="0">
                <a:solidFill>
                  <a:srgbClr val="FF0000"/>
                </a:solidFill>
                <a:latin typeface="Cambria" panose="02040503050406030204" pitchFamily="18" charset="0"/>
              </a:rPr>
              <a:t>Hemophilia</a:t>
            </a:r>
            <a:r>
              <a:rPr lang="zh-CN" altLang="en-US" sz="2200" b="1" dirty="0" smtClean="0">
                <a:solidFill>
                  <a:srgbClr val="FF0000"/>
                </a:solidFill>
                <a:latin typeface="楷体" panose="02010609060101010101" pitchFamily="49" charset="-122"/>
                <a:ea typeface="楷体" panose="02010609060101010101" pitchFamily="49" charset="-122"/>
              </a:rPr>
              <a:t>（血友病）</a:t>
            </a:r>
            <a:r>
              <a:rPr lang="en-US" b="1" dirty="0" smtClean="0">
                <a:latin typeface="Cambria" panose="02040503050406030204" pitchFamily="18" charset="0"/>
              </a:rPr>
              <a:t> is a sex-linked recessive trait with a long, well-documented history. </a:t>
            </a:r>
          </a:p>
          <a:p>
            <a:pPr lvl="1"/>
            <a:r>
              <a:rPr lang="en-US" b="1" dirty="0" smtClean="0">
                <a:latin typeface="Cambria" panose="02040503050406030204" pitchFamily="18" charset="0"/>
              </a:rPr>
              <a:t>Hemophiliacs bleed excessively when injured because they have inherited an abnormal allele for a factor involved in blood clotting</a:t>
            </a:r>
            <a:r>
              <a:rPr lang="zh-CN" altLang="en-US" sz="2200" b="1" dirty="0" smtClean="0">
                <a:latin typeface="楷体" panose="02010609060101010101" pitchFamily="49" charset="-122"/>
                <a:ea typeface="楷体" panose="02010609060101010101" pitchFamily="49" charset="-122"/>
              </a:rPr>
              <a:t>（血液凝结）</a:t>
            </a:r>
            <a:r>
              <a:rPr lang="en-US" b="1" dirty="0" smtClean="0">
                <a:latin typeface="Cambria" panose="02040503050406030204" pitchFamily="18" charset="0"/>
              </a:rPr>
              <a:t>. </a:t>
            </a:r>
          </a:p>
          <a:p>
            <a:pPr lvl="1"/>
            <a:r>
              <a:rPr lang="en-US" b="1" dirty="0" smtClean="0">
                <a:latin typeface="Cambria" panose="02040503050406030204" pitchFamily="18" charset="0"/>
              </a:rPr>
              <a:t>The most seriously affected individuals may bleed to death after relatively minor bruises</a:t>
            </a:r>
            <a:r>
              <a:rPr lang="zh-CN" altLang="en-US" sz="2200" b="1" dirty="0" smtClean="0">
                <a:latin typeface="楷体" panose="02010609060101010101" pitchFamily="49" charset="-122"/>
                <a:ea typeface="楷体" panose="02010609060101010101" pitchFamily="49" charset="-122"/>
              </a:rPr>
              <a:t>（擦伤）</a:t>
            </a:r>
            <a:r>
              <a:rPr lang="en-US" b="1" dirty="0" smtClean="0">
                <a:latin typeface="Cambria" panose="02040503050406030204" pitchFamily="18" charset="0"/>
              </a:rPr>
              <a:t> or cuts.</a:t>
            </a:r>
          </a:p>
          <a:p>
            <a:pPr lvl="1"/>
            <a:r>
              <a:rPr lang="en-US" b="1" dirty="0" smtClean="0">
                <a:latin typeface="Cambria" panose="02040503050406030204" pitchFamily="18" charset="0"/>
              </a:rPr>
              <a:t>The age-old practice of strengthening international alliances by marriage effectively spread hemophilia through the royal families of several nations.</a:t>
            </a:r>
          </a:p>
        </p:txBody>
      </p:sp>
      <p:sp>
        <p:nvSpPr>
          <p:cNvPr id="6" name="Rectangle 2"/>
          <p:cNvSpPr>
            <a:spLocks noGrp="1" noChangeArrowheads="1"/>
          </p:cNvSpPr>
          <p:nvPr>
            <p:ph type="title"/>
          </p:nvPr>
        </p:nvSpPr>
        <p:spPr>
          <a:xfrm>
            <a:off x="825622" y="594728"/>
            <a:ext cx="8318377" cy="958863"/>
          </a:xfrm>
        </p:spPr>
        <p:txBody>
          <a:bodyPr/>
          <a:lstStyle/>
          <a:p>
            <a:r>
              <a:rPr lang="en-US" sz="4000" dirty="0" smtClean="0">
                <a:solidFill>
                  <a:srgbClr val="FF0000"/>
                </a:solidFill>
                <a:latin typeface="Cambria" panose="02040503050406030204" pitchFamily="18" charset="0"/>
              </a:rPr>
              <a:t>Sex-Linked Genes</a:t>
            </a:r>
            <a:endParaRPr lang="en-US" sz="4000" dirty="0">
              <a:solidFill>
                <a:srgbClr val="FF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52" y="204216"/>
            <a:ext cx="5035296" cy="6449568"/>
          </a:xfrm>
          <a:prstGeom prst="rect">
            <a:avLst/>
          </a:prstGeom>
        </p:spPr>
      </p:pic>
      <p:sp>
        <p:nvSpPr>
          <p:cNvPr id="4" name="Rectangle 3"/>
          <p:cNvSpPr/>
          <p:nvPr/>
        </p:nvSpPr>
        <p:spPr>
          <a:xfrm>
            <a:off x="2986284" y="356803"/>
            <a:ext cx="1681551" cy="948978"/>
          </a:xfrm>
          <a:prstGeom prst="rect">
            <a:avLst/>
          </a:prstGeom>
        </p:spPr>
        <p:txBody>
          <a:bodyPr wrap="none" lIns="0" tIns="0" rIns="0" bIns="0">
            <a:spAutoFit/>
          </a:bodyPr>
          <a:lstStyle/>
          <a:p>
            <a:pPr fontAlgn="auto">
              <a:lnSpc>
                <a:spcPts val="2000"/>
              </a:lnSpc>
              <a:spcBef>
                <a:spcPts val="0"/>
              </a:spcBef>
              <a:spcAft>
                <a:spcPts val="0"/>
              </a:spcAft>
            </a:pPr>
            <a:r>
              <a:rPr lang="en-US" sz="1600" b="1" dirty="0" smtClean="0">
                <a:solidFill>
                  <a:prstClr val="black"/>
                </a:solidFill>
                <a:latin typeface="Arial" pitchFamily="34" charset="0"/>
                <a:ea typeface="+mn-ea"/>
                <a:cs typeface="Arial" pitchFamily="34" charset="0"/>
              </a:rPr>
              <a:t>Removed</a:t>
            </a:r>
          </a:p>
          <a:p>
            <a:pPr fontAlgn="auto">
              <a:lnSpc>
                <a:spcPts val="1800"/>
              </a:lnSpc>
              <a:spcBef>
                <a:spcPts val="0"/>
              </a:spcBef>
              <a:spcAft>
                <a:spcPts val="0"/>
              </a:spcAft>
            </a:pPr>
            <a:r>
              <a:rPr lang="en-US" sz="1600" b="1" dirty="0" smtClean="0">
                <a:solidFill>
                  <a:prstClr val="black"/>
                </a:solidFill>
                <a:latin typeface="Arial" pitchFamily="34" charset="0"/>
                <a:ea typeface="+mn-ea"/>
                <a:cs typeface="Arial" pitchFamily="34" charset="0"/>
              </a:rPr>
              <a:t>Stamens</a:t>
            </a:r>
            <a:r>
              <a:rPr lang="zh-CN" altLang="en-US" sz="1600" b="1" dirty="0" smtClean="0">
                <a:solidFill>
                  <a:prstClr val="black"/>
                </a:solidFill>
                <a:latin typeface="楷体" panose="02010609060101010101" pitchFamily="49" charset="-122"/>
                <a:ea typeface="楷体" panose="02010609060101010101" pitchFamily="49" charset="-122"/>
                <a:cs typeface="Arial" pitchFamily="34" charset="0"/>
              </a:rPr>
              <a:t>（雄蕊）</a:t>
            </a:r>
            <a:endParaRPr lang="en-US" sz="1600" b="1" dirty="0" smtClean="0">
              <a:solidFill>
                <a:prstClr val="black"/>
              </a:solidFill>
              <a:latin typeface="楷体" panose="02010609060101010101" pitchFamily="49" charset="-122"/>
              <a:ea typeface="楷体" panose="02010609060101010101" pitchFamily="49" charset="-122"/>
              <a:cs typeface="Arial" pitchFamily="34" charset="0"/>
            </a:endParaRPr>
          </a:p>
          <a:p>
            <a:pPr fontAlgn="auto">
              <a:lnSpc>
                <a:spcPts val="1800"/>
              </a:lnSpc>
              <a:spcBef>
                <a:spcPts val="0"/>
              </a:spcBef>
              <a:spcAft>
                <a:spcPts val="0"/>
              </a:spcAft>
            </a:pPr>
            <a:r>
              <a:rPr lang="en-US" sz="1600" b="1" dirty="0" smtClean="0">
                <a:solidFill>
                  <a:prstClr val="black"/>
                </a:solidFill>
                <a:latin typeface="Arial" pitchFamily="34" charset="0"/>
                <a:ea typeface="+mn-ea"/>
                <a:cs typeface="Arial" pitchFamily="34" charset="0"/>
              </a:rPr>
              <a:t>from purple</a:t>
            </a:r>
          </a:p>
          <a:p>
            <a:pPr fontAlgn="auto">
              <a:lnSpc>
                <a:spcPts val="1800"/>
              </a:lnSpc>
              <a:spcBef>
                <a:spcPts val="0"/>
              </a:spcBef>
              <a:spcAft>
                <a:spcPts val="0"/>
              </a:spcAft>
            </a:pPr>
            <a:r>
              <a:rPr lang="en-US" sz="1600" b="1" dirty="0" smtClean="0">
                <a:solidFill>
                  <a:prstClr val="black"/>
                </a:solidFill>
                <a:latin typeface="Arial" pitchFamily="34" charset="0"/>
                <a:ea typeface="+mn-ea"/>
                <a:cs typeface="Arial" pitchFamily="34" charset="0"/>
              </a:rPr>
              <a:t>flower</a:t>
            </a:r>
            <a:r>
              <a:rPr lang="en-US" sz="1600" b="1" dirty="0">
                <a:solidFill>
                  <a:prstClr val="black"/>
                </a:solidFill>
                <a:latin typeface="Arial" pitchFamily="34" charset="0"/>
                <a:ea typeface="+mn-ea"/>
                <a:cs typeface="Arial" pitchFamily="34" charset="0"/>
              </a:rPr>
              <a:t>.</a:t>
            </a:r>
          </a:p>
        </p:txBody>
      </p:sp>
      <p:sp>
        <p:nvSpPr>
          <p:cNvPr id="5" name="Rectangle 4"/>
          <p:cNvSpPr/>
          <p:nvPr/>
        </p:nvSpPr>
        <p:spPr>
          <a:xfrm>
            <a:off x="2276475" y="1993900"/>
            <a:ext cx="751809" cy="461665"/>
          </a:xfrm>
          <a:prstGeom prst="rect">
            <a:avLst/>
          </a:prstGeom>
        </p:spPr>
        <p:txBody>
          <a:bodyPr wrap="none" lIns="0" tIns="0" rIns="0" bIns="0">
            <a:spAutoFit/>
          </a:bodyPr>
          <a:lstStyle/>
          <a:p>
            <a:pPr fontAlgn="auto">
              <a:lnSpc>
                <a:spcPts val="1800"/>
              </a:lnSpc>
              <a:spcBef>
                <a:spcPts val="0"/>
              </a:spcBef>
              <a:spcAft>
                <a:spcPts val="0"/>
              </a:spcAft>
            </a:pPr>
            <a:r>
              <a:rPr lang="en-US" sz="1600" b="1" dirty="0" smtClean="0">
                <a:solidFill>
                  <a:prstClr val="black"/>
                </a:solidFill>
                <a:latin typeface="Arial" pitchFamily="34" charset="0"/>
                <a:ea typeface="+mn-ea"/>
                <a:cs typeface="Arial" pitchFamily="34" charset="0"/>
              </a:rPr>
              <a:t>Parents</a:t>
            </a:r>
          </a:p>
          <a:p>
            <a:pPr fontAlgn="auto">
              <a:lnSpc>
                <a:spcPts val="1800"/>
              </a:lnSpc>
              <a:spcBef>
                <a:spcPts val="0"/>
              </a:spcBef>
              <a:spcAft>
                <a:spcPts val="0"/>
              </a:spcAft>
            </a:pPr>
            <a:r>
              <a:rPr lang="en-US" sz="1600" b="1" dirty="0" smtClean="0">
                <a:solidFill>
                  <a:prstClr val="black"/>
                </a:solidFill>
                <a:latin typeface="Arial" pitchFamily="34" charset="0"/>
                <a:ea typeface="+mn-ea"/>
                <a:cs typeface="Arial" pitchFamily="34" charset="0"/>
              </a:rPr>
              <a:t>(</a:t>
            </a:r>
            <a:r>
              <a:rPr lang="en-US" sz="1600" b="1" dirty="0">
                <a:solidFill>
                  <a:prstClr val="black"/>
                </a:solidFill>
                <a:latin typeface="Arial" pitchFamily="34" charset="0"/>
                <a:ea typeface="+mn-ea"/>
                <a:cs typeface="Arial" pitchFamily="34" charset="0"/>
              </a:rPr>
              <a:t>P)</a:t>
            </a:r>
          </a:p>
        </p:txBody>
      </p:sp>
      <p:sp>
        <p:nvSpPr>
          <p:cNvPr id="6" name="Rectangle 5"/>
          <p:cNvSpPr/>
          <p:nvPr/>
        </p:nvSpPr>
        <p:spPr>
          <a:xfrm>
            <a:off x="2593975" y="2635250"/>
            <a:ext cx="637995" cy="230832"/>
          </a:xfrm>
          <a:prstGeom prst="rect">
            <a:avLst/>
          </a:prstGeom>
        </p:spPr>
        <p:txBody>
          <a:bodyPr wrap="none" lIns="0" tIns="0" rIns="0" bIns="0">
            <a:spAutoFit/>
          </a:bodyPr>
          <a:lstStyle/>
          <a:p>
            <a:pPr fontAlgn="auto">
              <a:lnSpc>
                <a:spcPts val="1800"/>
              </a:lnSpc>
              <a:spcBef>
                <a:spcPts val="0"/>
              </a:spcBef>
              <a:spcAft>
                <a:spcPts val="0"/>
              </a:spcAft>
            </a:pPr>
            <a:r>
              <a:rPr lang="en-US" sz="1600" b="1" dirty="0">
                <a:solidFill>
                  <a:prstClr val="black"/>
                </a:solidFill>
                <a:latin typeface="Arial" pitchFamily="34" charset="0"/>
                <a:ea typeface="+mn-ea"/>
                <a:cs typeface="Arial" pitchFamily="34" charset="0"/>
              </a:rPr>
              <a:t>Carpel</a:t>
            </a:r>
          </a:p>
        </p:txBody>
      </p:sp>
      <p:sp>
        <p:nvSpPr>
          <p:cNvPr id="7" name="Freeform 6"/>
          <p:cNvSpPr/>
          <p:nvPr/>
        </p:nvSpPr>
        <p:spPr>
          <a:xfrm>
            <a:off x="3298825" y="2368550"/>
            <a:ext cx="650875" cy="342900"/>
          </a:xfrm>
          <a:custGeom>
            <a:avLst/>
            <a:gdLst>
              <a:gd name="connsiteX0" fmla="*/ 0 w 650875"/>
              <a:gd name="connsiteY0" fmla="*/ 342900 h 342900"/>
              <a:gd name="connsiteX1" fmla="*/ 650875 w 650875"/>
              <a:gd name="connsiteY1" fmla="*/ 0 h 342900"/>
            </a:gdLst>
            <a:ahLst/>
            <a:cxnLst>
              <a:cxn ang="0">
                <a:pos x="connsiteX0" y="connsiteY0"/>
              </a:cxn>
              <a:cxn ang="0">
                <a:pos x="connsiteX1" y="connsiteY1"/>
              </a:cxn>
            </a:cxnLst>
            <a:rect l="l" t="t" r="r" b="b"/>
            <a:pathLst>
              <a:path w="650875" h="342900">
                <a:moveTo>
                  <a:pt x="0" y="342900"/>
                </a:moveTo>
                <a:lnTo>
                  <a:pt x="650875" y="0"/>
                </a:lnTo>
              </a:path>
            </a:pathLst>
          </a:custGeom>
          <a:noFill/>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8" name="Freeform 7"/>
          <p:cNvSpPr/>
          <p:nvPr/>
        </p:nvSpPr>
        <p:spPr>
          <a:xfrm>
            <a:off x="5226050" y="1365250"/>
            <a:ext cx="323850" cy="419100"/>
          </a:xfrm>
          <a:custGeom>
            <a:avLst/>
            <a:gdLst>
              <a:gd name="connsiteX0" fmla="*/ 117475 w 323850"/>
              <a:gd name="connsiteY0" fmla="*/ 0 h 419100"/>
              <a:gd name="connsiteX1" fmla="*/ 323850 w 323850"/>
              <a:gd name="connsiteY1" fmla="*/ 419100 h 419100"/>
              <a:gd name="connsiteX2" fmla="*/ 0 w 323850"/>
              <a:gd name="connsiteY2" fmla="*/ 82550 h 419100"/>
            </a:gdLst>
            <a:ahLst/>
            <a:cxnLst>
              <a:cxn ang="0">
                <a:pos x="connsiteX0" y="connsiteY0"/>
              </a:cxn>
              <a:cxn ang="0">
                <a:pos x="connsiteX1" y="connsiteY1"/>
              </a:cxn>
              <a:cxn ang="0">
                <a:pos x="connsiteX2" y="connsiteY2"/>
              </a:cxn>
            </a:cxnLst>
            <a:rect l="l" t="t" r="r" b="b"/>
            <a:pathLst>
              <a:path w="323850" h="419100">
                <a:moveTo>
                  <a:pt x="117475" y="0"/>
                </a:moveTo>
                <a:lnTo>
                  <a:pt x="323850" y="419100"/>
                </a:lnTo>
                <a:lnTo>
                  <a:pt x="0" y="82550"/>
                </a:lnTo>
              </a:path>
            </a:pathLst>
          </a:custGeom>
          <a:noFill/>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9" name="Rectangle 8"/>
          <p:cNvSpPr/>
          <p:nvPr/>
        </p:nvSpPr>
        <p:spPr>
          <a:xfrm>
            <a:off x="5557660" y="1771626"/>
            <a:ext cx="854401" cy="230832"/>
          </a:xfrm>
          <a:prstGeom prst="rect">
            <a:avLst/>
          </a:prstGeom>
        </p:spPr>
        <p:txBody>
          <a:bodyPr wrap="none" lIns="0" tIns="0" rIns="0" bIns="0">
            <a:spAutoFit/>
          </a:bodyPr>
          <a:lstStyle/>
          <a:p>
            <a:pPr fontAlgn="auto">
              <a:lnSpc>
                <a:spcPts val="1800"/>
              </a:lnSpc>
              <a:spcBef>
                <a:spcPts val="0"/>
              </a:spcBef>
              <a:spcAft>
                <a:spcPts val="0"/>
              </a:spcAft>
            </a:pPr>
            <a:r>
              <a:rPr lang="en-US" sz="1600" b="1" dirty="0">
                <a:solidFill>
                  <a:prstClr val="black"/>
                </a:solidFill>
                <a:latin typeface="Arial" pitchFamily="34" charset="0"/>
                <a:ea typeface="+mn-ea"/>
                <a:cs typeface="Arial" pitchFamily="34" charset="0"/>
              </a:rPr>
              <a:t>Stamens</a:t>
            </a:r>
          </a:p>
        </p:txBody>
      </p:sp>
      <p:sp>
        <p:nvSpPr>
          <p:cNvPr id="10" name="Rectangle 9"/>
          <p:cNvSpPr/>
          <p:nvPr/>
        </p:nvSpPr>
        <p:spPr>
          <a:xfrm>
            <a:off x="4569094" y="2222329"/>
            <a:ext cx="3178627" cy="692497"/>
          </a:xfrm>
          <a:prstGeom prst="rect">
            <a:avLst/>
          </a:prstGeom>
        </p:spPr>
        <p:txBody>
          <a:bodyPr wrap="none" lIns="0" tIns="0" rIns="0" bIns="0">
            <a:spAutoFit/>
          </a:bodyPr>
          <a:lstStyle/>
          <a:p>
            <a:pPr fontAlgn="auto">
              <a:lnSpc>
                <a:spcPts val="1800"/>
              </a:lnSpc>
              <a:spcBef>
                <a:spcPts val="0"/>
              </a:spcBef>
              <a:spcAft>
                <a:spcPts val="0"/>
              </a:spcAft>
            </a:pPr>
            <a:r>
              <a:rPr lang="en-US" sz="1600" b="1" dirty="0">
                <a:solidFill>
                  <a:prstClr val="black"/>
                </a:solidFill>
                <a:latin typeface="Arial" pitchFamily="34" charset="0"/>
                <a:ea typeface="+mn-ea"/>
                <a:cs typeface="Arial" pitchFamily="34" charset="0"/>
              </a:rPr>
              <a:t>Transferred </a:t>
            </a:r>
            <a:r>
              <a:rPr lang="en-US" sz="1600" b="1" dirty="0" smtClean="0">
                <a:solidFill>
                  <a:prstClr val="black"/>
                </a:solidFill>
                <a:latin typeface="Arial" pitchFamily="34" charset="0"/>
                <a:ea typeface="+mn-ea"/>
                <a:cs typeface="Arial" pitchFamily="34" charset="0"/>
              </a:rPr>
              <a:t>pollen</a:t>
            </a:r>
            <a:r>
              <a:rPr lang="zh-CN" altLang="en-US" sz="1600" b="1" dirty="0">
                <a:solidFill>
                  <a:prstClr val="black"/>
                </a:solidFill>
                <a:latin typeface="楷体" panose="02010609060101010101" pitchFamily="49" charset="-122"/>
                <a:ea typeface="楷体" panose="02010609060101010101" pitchFamily="49" charset="-122"/>
                <a:cs typeface="Arial" pitchFamily="34" charset="0"/>
              </a:rPr>
              <a:t>（花粉）</a:t>
            </a:r>
            <a:r>
              <a:rPr lang="en-US" sz="1600" b="1" dirty="0">
                <a:solidFill>
                  <a:prstClr val="black"/>
                </a:solidFill>
                <a:latin typeface="楷体" panose="02010609060101010101" pitchFamily="49" charset="-122"/>
                <a:ea typeface="楷体" panose="02010609060101010101" pitchFamily="49" charset="-122"/>
                <a:cs typeface="Arial" pitchFamily="34" charset="0"/>
              </a:rPr>
              <a:t> </a:t>
            </a:r>
            <a:r>
              <a:rPr lang="en-US" sz="1600" b="1" dirty="0" smtClean="0">
                <a:solidFill>
                  <a:prstClr val="black"/>
                </a:solidFill>
                <a:latin typeface="Arial" pitchFamily="34" charset="0"/>
                <a:ea typeface="+mn-ea"/>
                <a:cs typeface="Arial" pitchFamily="34" charset="0"/>
              </a:rPr>
              <a:t>from</a:t>
            </a:r>
          </a:p>
          <a:p>
            <a:pPr fontAlgn="auto">
              <a:lnSpc>
                <a:spcPts val="1800"/>
              </a:lnSpc>
              <a:spcBef>
                <a:spcPts val="0"/>
              </a:spcBef>
              <a:spcAft>
                <a:spcPts val="0"/>
              </a:spcAft>
            </a:pPr>
            <a:r>
              <a:rPr lang="en-US" sz="1600" b="1" dirty="0" smtClean="0">
                <a:solidFill>
                  <a:prstClr val="black"/>
                </a:solidFill>
                <a:latin typeface="Arial" pitchFamily="34" charset="0"/>
                <a:ea typeface="+mn-ea"/>
                <a:cs typeface="Arial" pitchFamily="34" charset="0"/>
              </a:rPr>
              <a:t>stamens </a:t>
            </a:r>
            <a:r>
              <a:rPr lang="en-US" sz="1600" b="1" dirty="0">
                <a:solidFill>
                  <a:prstClr val="black"/>
                </a:solidFill>
                <a:latin typeface="Arial" pitchFamily="34" charset="0"/>
                <a:ea typeface="+mn-ea"/>
                <a:cs typeface="Arial" pitchFamily="34" charset="0"/>
              </a:rPr>
              <a:t>of white flower </a:t>
            </a:r>
            <a:endParaRPr lang="en-US" sz="1600" b="1" dirty="0" smtClean="0">
              <a:solidFill>
                <a:prstClr val="black"/>
              </a:solidFill>
              <a:latin typeface="Arial" pitchFamily="34" charset="0"/>
              <a:ea typeface="+mn-ea"/>
              <a:cs typeface="Arial" pitchFamily="34" charset="0"/>
            </a:endParaRPr>
          </a:p>
          <a:p>
            <a:pPr fontAlgn="auto">
              <a:lnSpc>
                <a:spcPts val="1800"/>
              </a:lnSpc>
              <a:spcBef>
                <a:spcPts val="0"/>
              </a:spcBef>
              <a:spcAft>
                <a:spcPts val="0"/>
              </a:spcAft>
            </a:pPr>
            <a:r>
              <a:rPr lang="en-US" sz="1600" b="1" dirty="0" smtClean="0">
                <a:solidFill>
                  <a:prstClr val="black"/>
                </a:solidFill>
                <a:latin typeface="Arial" pitchFamily="34" charset="0"/>
                <a:ea typeface="+mn-ea"/>
                <a:cs typeface="Arial" pitchFamily="34" charset="0"/>
              </a:rPr>
              <a:t>to </a:t>
            </a:r>
            <a:r>
              <a:rPr lang="en-US" sz="1600" b="1" dirty="0">
                <a:solidFill>
                  <a:prstClr val="black"/>
                </a:solidFill>
                <a:latin typeface="Arial" pitchFamily="34" charset="0"/>
                <a:ea typeface="+mn-ea"/>
                <a:cs typeface="Arial" pitchFamily="34" charset="0"/>
              </a:rPr>
              <a:t>carpel of purple flower.</a:t>
            </a:r>
          </a:p>
        </p:txBody>
      </p:sp>
      <p:sp>
        <p:nvSpPr>
          <p:cNvPr id="11" name="Rectangle 10"/>
          <p:cNvSpPr/>
          <p:nvPr/>
        </p:nvSpPr>
        <p:spPr>
          <a:xfrm>
            <a:off x="4196202" y="3192780"/>
            <a:ext cx="1734449" cy="461665"/>
          </a:xfrm>
          <a:prstGeom prst="rect">
            <a:avLst/>
          </a:prstGeom>
        </p:spPr>
        <p:txBody>
          <a:bodyPr wrap="none" lIns="0" tIns="0" rIns="0" bIns="0">
            <a:spAutoFit/>
          </a:bodyPr>
          <a:lstStyle/>
          <a:p>
            <a:pPr fontAlgn="auto">
              <a:lnSpc>
                <a:spcPts val="1800"/>
              </a:lnSpc>
              <a:spcBef>
                <a:spcPts val="0"/>
              </a:spcBef>
              <a:spcAft>
                <a:spcPts val="0"/>
              </a:spcAft>
            </a:pPr>
            <a:r>
              <a:rPr lang="en-US" sz="1600" b="1" dirty="0">
                <a:solidFill>
                  <a:prstClr val="black"/>
                </a:solidFill>
                <a:latin typeface="Arial" pitchFamily="34" charset="0"/>
                <a:ea typeface="+mn-ea"/>
                <a:cs typeface="Arial" pitchFamily="34" charset="0"/>
              </a:rPr>
              <a:t>Pollinated </a:t>
            </a:r>
            <a:r>
              <a:rPr lang="en-US" sz="1600" b="1" dirty="0" smtClean="0">
                <a:solidFill>
                  <a:prstClr val="black"/>
                </a:solidFill>
                <a:latin typeface="Arial" pitchFamily="34" charset="0"/>
                <a:ea typeface="+mn-ea"/>
                <a:cs typeface="Arial" pitchFamily="34" charset="0"/>
              </a:rPr>
              <a:t>carpel</a:t>
            </a:r>
          </a:p>
          <a:p>
            <a:pPr fontAlgn="auto">
              <a:lnSpc>
                <a:spcPts val="1800"/>
              </a:lnSpc>
              <a:spcBef>
                <a:spcPts val="0"/>
              </a:spcBef>
              <a:spcAft>
                <a:spcPts val="0"/>
              </a:spcAft>
            </a:pPr>
            <a:r>
              <a:rPr lang="en-US" sz="1600" b="1" dirty="0" smtClean="0">
                <a:solidFill>
                  <a:prstClr val="black"/>
                </a:solidFill>
                <a:latin typeface="Arial" pitchFamily="34" charset="0"/>
                <a:ea typeface="+mn-ea"/>
                <a:cs typeface="Arial" pitchFamily="34" charset="0"/>
              </a:rPr>
              <a:t>matured </a:t>
            </a:r>
            <a:r>
              <a:rPr lang="en-US" sz="1600" b="1" dirty="0">
                <a:solidFill>
                  <a:prstClr val="black"/>
                </a:solidFill>
                <a:latin typeface="Arial" pitchFamily="34" charset="0"/>
                <a:ea typeface="+mn-ea"/>
                <a:cs typeface="Arial" pitchFamily="34" charset="0"/>
              </a:rPr>
              <a:t>into pod.</a:t>
            </a:r>
          </a:p>
        </p:txBody>
      </p:sp>
      <p:sp>
        <p:nvSpPr>
          <p:cNvPr id="12" name="Rectangle 11"/>
          <p:cNvSpPr/>
          <p:nvPr/>
        </p:nvSpPr>
        <p:spPr>
          <a:xfrm>
            <a:off x="4976620" y="4343595"/>
            <a:ext cx="1774525" cy="461665"/>
          </a:xfrm>
          <a:prstGeom prst="rect">
            <a:avLst/>
          </a:prstGeom>
        </p:spPr>
        <p:txBody>
          <a:bodyPr wrap="none" lIns="0" tIns="0" rIns="0" bIns="0">
            <a:spAutoFit/>
          </a:bodyPr>
          <a:lstStyle/>
          <a:p>
            <a:pPr fontAlgn="auto">
              <a:lnSpc>
                <a:spcPts val="1800"/>
              </a:lnSpc>
              <a:spcBef>
                <a:spcPts val="0"/>
              </a:spcBef>
              <a:spcAft>
                <a:spcPts val="0"/>
              </a:spcAft>
            </a:pPr>
            <a:r>
              <a:rPr lang="en-US" sz="1600" b="1" dirty="0">
                <a:solidFill>
                  <a:prstClr val="black"/>
                </a:solidFill>
                <a:latin typeface="Arial" pitchFamily="34" charset="0"/>
                <a:ea typeface="+mn-ea"/>
                <a:cs typeface="Arial" pitchFamily="34" charset="0"/>
              </a:rPr>
              <a:t>Planted </a:t>
            </a:r>
            <a:r>
              <a:rPr lang="en-US" sz="1600" b="1" dirty="0" smtClean="0">
                <a:solidFill>
                  <a:prstClr val="black"/>
                </a:solidFill>
                <a:latin typeface="Arial" pitchFamily="34" charset="0"/>
                <a:ea typeface="+mn-ea"/>
                <a:cs typeface="Arial" pitchFamily="34" charset="0"/>
              </a:rPr>
              <a:t>seeds</a:t>
            </a:r>
          </a:p>
          <a:p>
            <a:pPr fontAlgn="auto">
              <a:lnSpc>
                <a:spcPts val="1800"/>
              </a:lnSpc>
              <a:spcBef>
                <a:spcPts val="0"/>
              </a:spcBef>
              <a:spcAft>
                <a:spcPts val="0"/>
              </a:spcAft>
            </a:pPr>
            <a:r>
              <a:rPr lang="en-US" sz="1600" b="1" dirty="0" smtClean="0">
                <a:solidFill>
                  <a:prstClr val="black"/>
                </a:solidFill>
                <a:latin typeface="Arial" pitchFamily="34" charset="0"/>
                <a:ea typeface="+mn-ea"/>
                <a:cs typeface="Arial" pitchFamily="34" charset="0"/>
              </a:rPr>
              <a:t>from pod</a:t>
            </a:r>
            <a:r>
              <a:rPr lang="zh-CN" altLang="en-US" sz="1600" b="1" dirty="0">
                <a:solidFill>
                  <a:prstClr val="black"/>
                </a:solidFill>
                <a:latin typeface="楷体" panose="02010609060101010101" pitchFamily="49" charset="-122"/>
                <a:ea typeface="楷体" panose="02010609060101010101" pitchFamily="49" charset="-122"/>
                <a:cs typeface="Arial" pitchFamily="34" charset="0"/>
              </a:rPr>
              <a:t>（豆荚）</a:t>
            </a:r>
            <a:r>
              <a:rPr lang="en-US" sz="1600" b="1" dirty="0" smtClean="0">
                <a:solidFill>
                  <a:prstClr val="black"/>
                </a:solidFill>
                <a:latin typeface="Arial" pitchFamily="34" charset="0"/>
                <a:ea typeface="+mn-ea"/>
                <a:cs typeface="Arial" pitchFamily="34" charset="0"/>
              </a:rPr>
              <a:t>.</a:t>
            </a:r>
            <a:endParaRPr lang="en-US" sz="1600" b="1" dirty="0">
              <a:solidFill>
                <a:prstClr val="black"/>
              </a:solidFill>
              <a:latin typeface="Arial" pitchFamily="34" charset="0"/>
              <a:ea typeface="+mn-ea"/>
              <a:cs typeface="Arial" pitchFamily="34" charset="0"/>
            </a:endParaRPr>
          </a:p>
        </p:txBody>
      </p:sp>
      <p:sp>
        <p:nvSpPr>
          <p:cNvPr id="13" name="Rectangle 12"/>
          <p:cNvSpPr/>
          <p:nvPr/>
        </p:nvSpPr>
        <p:spPr>
          <a:xfrm>
            <a:off x="2099252" y="4872037"/>
            <a:ext cx="924933" cy="461665"/>
          </a:xfrm>
          <a:prstGeom prst="rect">
            <a:avLst/>
          </a:prstGeom>
        </p:spPr>
        <p:txBody>
          <a:bodyPr wrap="none" lIns="0" tIns="0" rIns="0" bIns="0">
            <a:spAutoFit/>
          </a:bodyPr>
          <a:lstStyle/>
          <a:p>
            <a:pPr fontAlgn="auto">
              <a:lnSpc>
                <a:spcPts val="1800"/>
              </a:lnSpc>
              <a:spcBef>
                <a:spcPts val="0"/>
              </a:spcBef>
              <a:spcAft>
                <a:spcPts val="0"/>
              </a:spcAft>
            </a:pPr>
            <a:r>
              <a:rPr lang="en-US" sz="1600" b="1" dirty="0" smtClean="0">
                <a:solidFill>
                  <a:prstClr val="black"/>
                </a:solidFill>
                <a:latin typeface="Arial" pitchFamily="34" charset="0"/>
                <a:ea typeface="+mn-ea"/>
                <a:cs typeface="Arial" pitchFamily="34" charset="0"/>
              </a:rPr>
              <a:t>Offspring</a:t>
            </a:r>
          </a:p>
          <a:p>
            <a:pPr fontAlgn="auto">
              <a:lnSpc>
                <a:spcPts val="1800"/>
              </a:lnSpc>
              <a:spcBef>
                <a:spcPts val="0"/>
              </a:spcBef>
              <a:spcAft>
                <a:spcPts val="0"/>
              </a:spcAft>
            </a:pPr>
            <a:r>
              <a:rPr lang="en-US" sz="1600" b="1" dirty="0" smtClean="0">
                <a:solidFill>
                  <a:prstClr val="black"/>
                </a:solidFill>
                <a:latin typeface="Arial" pitchFamily="34" charset="0"/>
                <a:ea typeface="+mn-ea"/>
                <a:cs typeface="Arial" pitchFamily="34" charset="0"/>
              </a:rPr>
              <a:t>(</a:t>
            </a:r>
            <a:r>
              <a:rPr lang="en-US" sz="1600" b="1" dirty="0">
                <a:solidFill>
                  <a:prstClr val="black"/>
                </a:solidFill>
                <a:latin typeface="Arial" pitchFamily="34" charset="0"/>
                <a:ea typeface="+mn-ea"/>
                <a:cs typeface="Arial" pitchFamily="34" charset="0"/>
              </a:rPr>
              <a:t>F</a:t>
            </a:r>
            <a:r>
              <a:rPr lang="en-US" sz="1700" b="1" baseline="-25000" dirty="0">
                <a:solidFill>
                  <a:prstClr val="black"/>
                </a:solidFill>
                <a:latin typeface="Arial" pitchFamily="34" charset="0"/>
                <a:ea typeface="+mn-ea"/>
                <a:cs typeface="Arial" pitchFamily="34" charset="0"/>
              </a:rPr>
              <a:t>1</a:t>
            </a:r>
            <a:r>
              <a:rPr lang="en-US" sz="1600" b="1" dirty="0">
                <a:solidFill>
                  <a:prstClr val="black"/>
                </a:solidFill>
                <a:latin typeface="Arial" pitchFamily="34" charset="0"/>
                <a:ea typeface="+mn-ea"/>
                <a:cs typeface="Arial" pitchFamily="34" charset="0"/>
              </a:rPr>
              <a:t>)</a:t>
            </a: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19091" y="568171"/>
            <a:ext cx="8327254" cy="905522"/>
          </a:xfrm>
        </p:spPr>
        <p:txBody>
          <a:bodyPr/>
          <a:lstStyle/>
          <a:p>
            <a:r>
              <a:rPr lang="en-US" sz="4000" dirty="0" smtClean="0">
                <a:solidFill>
                  <a:srgbClr val="C39150"/>
                </a:solidFill>
                <a:latin typeface="Cambria" panose="02040503050406030204" pitchFamily="18" charset="0"/>
              </a:rPr>
              <a:t>In an Abbey Garden</a:t>
            </a:r>
          </a:p>
        </p:txBody>
      </p:sp>
      <p:sp>
        <p:nvSpPr>
          <p:cNvPr id="28675" name="Rectangle 3"/>
          <p:cNvSpPr>
            <a:spLocks noGrp="1" noChangeArrowheads="1"/>
          </p:cNvSpPr>
          <p:nvPr>
            <p:ph idx="1"/>
          </p:nvPr>
        </p:nvSpPr>
        <p:spPr>
          <a:xfrm>
            <a:off x="719091" y="1633491"/>
            <a:ext cx="8111400" cy="4543472"/>
          </a:xfrm>
        </p:spPr>
        <p:txBody>
          <a:bodyPr/>
          <a:lstStyle/>
          <a:p>
            <a:r>
              <a:rPr lang="en-US" b="1" dirty="0" smtClean="0">
                <a:latin typeface="Cambria" panose="02040503050406030204" pitchFamily="18" charset="0"/>
              </a:rPr>
              <a:t>Mendel</a:t>
            </a:r>
          </a:p>
          <a:p>
            <a:pPr lvl="1"/>
            <a:r>
              <a:rPr lang="en-US" b="1" dirty="0" smtClean="0">
                <a:latin typeface="Cambria" panose="02040503050406030204" pitchFamily="18" charset="0"/>
              </a:rPr>
              <a:t>created purebred varieties of plants and</a:t>
            </a:r>
          </a:p>
          <a:p>
            <a:pPr lvl="1"/>
            <a:r>
              <a:rPr lang="en-US" b="1" dirty="0" smtClean="0">
                <a:latin typeface="Cambria" panose="02040503050406030204" pitchFamily="18" charset="0"/>
              </a:rPr>
              <a:t>crossed two different purebred varieties.</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3581" y="576406"/>
            <a:ext cx="8392186" cy="958863"/>
          </a:xfrm>
        </p:spPr>
        <p:txBody>
          <a:bodyPr/>
          <a:lstStyle/>
          <a:p>
            <a:r>
              <a:rPr lang="en-US" sz="4000" dirty="0" smtClean="0">
                <a:solidFill>
                  <a:srgbClr val="FF0000"/>
                </a:solidFill>
                <a:latin typeface="Cambria" panose="02040503050406030204" pitchFamily="18" charset="0"/>
              </a:rPr>
              <a:t>In an Abbey Garden</a:t>
            </a:r>
          </a:p>
        </p:txBody>
      </p:sp>
      <p:sp>
        <p:nvSpPr>
          <p:cNvPr id="28675" name="Rectangle 3"/>
          <p:cNvSpPr>
            <a:spLocks noGrp="1" noChangeArrowheads="1"/>
          </p:cNvSpPr>
          <p:nvPr>
            <p:ph idx="1"/>
          </p:nvPr>
        </p:nvSpPr>
        <p:spPr>
          <a:xfrm>
            <a:off x="683581" y="1669001"/>
            <a:ext cx="8146909" cy="4507961"/>
          </a:xfrm>
        </p:spPr>
        <p:txBody>
          <a:bodyPr/>
          <a:lstStyle/>
          <a:p>
            <a:r>
              <a:rPr lang="en-US" b="1" dirty="0" smtClean="0">
                <a:solidFill>
                  <a:srgbClr val="FF0000"/>
                </a:solidFill>
                <a:latin typeface="Cambria" panose="02040503050406030204" pitchFamily="18" charset="0"/>
              </a:rPr>
              <a:t>Hybrids</a:t>
            </a:r>
            <a:r>
              <a:rPr lang="zh-CN" altLang="en-US" sz="2000" b="1" dirty="0" smtClean="0">
                <a:solidFill>
                  <a:srgbClr val="FF0000"/>
                </a:solidFill>
                <a:latin typeface="楷体" panose="02010609060101010101" pitchFamily="49" charset="-122"/>
                <a:ea typeface="楷体" panose="02010609060101010101" pitchFamily="49" charset="-122"/>
              </a:rPr>
              <a:t>（杂交）</a:t>
            </a:r>
            <a:r>
              <a:rPr lang="en-US" b="1" dirty="0" smtClean="0">
                <a:latin typeface="Cambria" panose="02040503050406030204" pitchFamily="18" charset="0"/>
              </a:rPr>
              <a:t> are the offspring of two different purebred varieties.</a:t>
            </a:r>
          </a:p>
          <a:p>
            <a:pPr lvl="1"/>
            <a:r>
              <a:rPr lang="en-US" b="1" dirty="0" smtClean="0">
                <a:latin typeface="Cambria" panose="02040503050406030204" pitchFamily="18" charset="0"/>
              </a:rPr>
              <a:t>The cross-fertilization itself is referred to as a genetic </a:t>
            </a:r>
            <a:r>
              <a:rPr lang="en-US" b="1" dirty="0" smtClean="0">
                <a:solidFill>
                  <a:srgbClr val="FF0000"/>
                </a:solidFill>
                <a:latin typeface="Cambria" panose="02040503050406030204" pitchFamily="18" charset="0"/>
              </a:rPr>
              <a:t>cross</a:t>
            </a:r>
            <a:r>
              <a:rPr lang="en-US" b="1" dirty="0" smtClean="0">
                <a:latin typeface="Cambria" panose="02040503050406030204" pitchFamily="18" charset="0"/>
              </a:rPr>
              <a:t>. </a:t>
            </a:r>
          </a:p>
          <a:p>
            <a:pPr lvl="1"/>
            <a:r>
              <a:rPr lang="en-US" b="1" dirty="0" smtClean="0">
                <a:latin typeface="Cambria" panose="02040503050406030204" pitchFamily="18" charset="0"/>
              </a:rPr>
              <a:t>The parental plants are the </a:t>
            </a:r>
            <a:r>
              <a:rPr lang="en-US" b="1" dirty="0" smtClean="0">
                <a:solidFill>
                  <a:srgbClr val="FF0000"/>
                </a:solidFill>
                <a:latin typeface="Cambria" panose="02040503050406030204" pitchFamily="18" charset="0"/>
              </a:rPr>
              <a:t>P generation</a:t>
            </a:r>
            <a:r>
              <a:rPr lang="en-US" b="1" dirty="0" smtClean="0">
                <a:latin typeface="Cambria" panose="02040503050406030204" pitchFamily="18" charset="0"/>
              </a:rPr>
              <a:t>.</a:t>
            </a:r>
          </a:p>
          <a:p>
            <a:pPr lvl="1"/>
            <a:r>
              <a:rPr lang="en-US" b="1" dirty="0" smtClean="0">
                <a:latin typeface="Cambria" panose="02040503050406030204" pitchFamily="18" charset="0"/>
              </a:rPr>
              <a:t>Their hybrid offspring are the </a:t>
            </a:r>
            <a:r>
              <a:rPr lang="en-US" b="1" dirty="0" smtClean="0">
                <a:solidFill>
                  <a:srgbClr val="FF0000"/>
                </a:solidFill>
                <a:latin typeface="Cambria" panose="02040503050406030204" pitchFamily="18" charset="0"/>
              </a:rPr>
              <a:t>F</a:t>
            </a:r>
            <a:r>
              <a:rPr lang="en-US" b="1" baseline="-25000" dirty="0" smtClean="0">
                <a:solidFill>
                  <a:srgbClr val="FF0000"/>
                </a:solidFill>
                <a:latin typeface="Cambria" panose="02040503050406030204" pitchFamily="18" charset="0"/>
              </a:rPr>
              <a:t>1</a:t>
            </a:r>
            <a:r>
              <a:rPr lang="en-US" b="1" dirty="0" smtClean="0">
                <a:solidFill>
                  <a:srgbClr val="FF0000"/>
                </a:solidFill>
                <a:latin typeface="Cambria" panose="02040503050406030204" pitchFamily="18" charset="0"/>
              </a:rPr>
              <a:t> generation.</a:t>
            </a:r>
          </a:p>
          <a:p>
            <a:pPr lvl="1"/>
            <a:r>
              <a:rPr lang="en-US" b="1" dirty="0" smtClean="0">
                <a:latin typeface="Cambria" panose="02040503050406030204" pitchFamily="18" charset="0"/>
              </a:rPr>
              <a:t>A cross of the F</a:t>
            </a:r>
            <a:r>
              <a:rPr lang="en-US" b="1" baseline="-25000" dirty="0" smtClean="0">
                <a:latin typeface="Cambria" panose="02040503050406030204" pitchFamily="18" charset="0"/>
              </a:rPr>
              <a:t>1</a:t>
            </a:r>
            <a:r>
              <a:rPr lang="en-US" b="1" dirty="0" smtClean="0">
                <a:latin typeface="Cambria" panose="02040503050406030204" pitchFamily="18" charset="0"/>
              </a:rPr>
              <a:t> plants forms the </a:t>
            </a:r>
            <a:r>
              <a:rPr lang="en-US" b="1" dirty="0" smtClean="0">
                <a:solidFill>
                  <a:srgbClr val="FF0000"/>
                </a:solidFill>
                <a:latin typeface="Cambria" panose="02040503050406030204" pitchFamily="18" charset="0"/>
              </a:rPr>
              <a:t>F</a:t>
            </a:r>
            <a:r>
              <a:rPr lang="en-US" b="1" baseline="-25000" dirty="0" smtClean="0">
                <a:solidFill>
                  <a:srgbClr val="FF0000"/>
                </a:solidFill>
                <a:latin typeface="Cambria" panose="02040503050406030204" pitchFamily="18" charset="0"/>
              </a:rPr>
              <a:t>2</a:t>
            </a:r>
            <a:r>
              <a:rPr lang="en-US" b="1" dirty="0" smtClean="0">
                <a:solidFill>
                  <a:srgbClr val="FF0000"/>
                </a:solidFill>
                <a:latin typeface="Cambria" panose="02040503050406030204" pitchFamily="18" charset="0"/>
              </a:rPr>
              <a:t> generation.</a:t>
            </a:r>
            <a:endParaRPr lang="en-US" b="1" dirty="0">
              <a:solidFill>
                <a:srgbClr val="FF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0447" y="505384"/>
            <a:ext cx="8543108" cy="958863"/>
          </a:xfrm>
        </p:spPr>
        <p:txBody>
          <a:bodyPr/>
          <a:lstStyle/>
          <a:p>
            <a:r>
              <a:rPr lang="en-US" sz="4000" dirty="0" smtClean="0">
                <a:solidFill>
                  <a:srgbClr val="FF0000"/>
                </a:solidFill>
                <a:latin typeface="Cambria" panose="02040503050406030204" pitchFamily="18" charset="0"/>
              </a:rPr>
              <a:t>Mendel’s Law of Segregation</a:t>
            </a:r>
            <a:endParaRPr lang="en-US" sz="4000" dirty="0">
              <a:solidFill>
                <a:srgbClr val="FF0000"/>
              </a:solidFill>
              <a:latin typeface="Cambria" panose="02040503050406030204" pitchFamily="18" charset="0"/>
            </a:endParaRPr>
          </a:p>
        </p:txBody>
      </p:sp>
      <p:sp>
        <p:nvSpPr>
          <p:cNvPr id="5" name="Content Placeholder 4"/>
          <p:cNvSpPr>
            <a:spLocks noGrp="1"/>
          </p:cNvSpPr>
          <p:nvPr>
            <p:ph idx="1"/>
          </p:nvPr>
        </p:nvSpPr>
        <p:spPr>
          <a:xfrm>
            <a:off x="612559" y="1526959"/>
            <a:ext cx="7936637" cy="4650004"/>
          </a:xfrm>
        </p:spPr>
        <p:txBody>
          <a:bodyPr/>
          <a:lstStyle/>
          <a:p>
            <a:r>
              <a:rPr lang="en-US" b="1" dirty="0" smtClean="0">
                <a:latin typeface="Cambria" panose="02040503050406030204" pitchFamily="18" charset="0"/>
              </a:rPr>
              <a:t>Mendel performed many experiments in which he tracked the inheritance of characters, such as flower color, that occur as two alternative traits.</a:t>
            </a:r>
          </a:p>
          <a:p>
            <a:r>
              <a:rPr lang="en-US" b="1" dirty="0" smtClean="0">
                <a:latin typeface="Cambria" panose="02040503050406030204" pitchFamily="18" charset="0"/>
              </a:rPr>
              <a:t>The results led him to formulate several hypotheses about inheritance</a:t>
            </a:r>
            <a:r>
              <a:rPr lang="zh-CN" altLang="en-US" sz="2000" b="1" dirty="0" smtClean="0">
                <a:latin typeface="楷体" panose="02010609060101010101" pitchFamily="49" charset="-122"/>
                <a:ea typeface="楷体" panose="02010609060101010101" pitchFamily="49" charset="-122"/>
              </a:rPr>
              <a:t>（遗传）</a:t>
            </a:r>
            <a:r>
              <a:rPr lang="en-US" b="1" dirty="0" smtClean="0">
                <a:latin typeface="Cambria" panose="02040503050406030204" pitchFamily="18" charset="0"/>
              </a:rPr>
              <a:t>. </a:t>
            </a:r>
            <a:endParaRPr lang="en-US" b="1" dirty="0">
              <a:latin typeface="Cambria" panose="020405030504060302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154780"/>
            <a:ext cx="8546592" cy="4779264"/>
          </a:xfrm>
          <a:prstGeom prst="rect">
            <a:avLst/>
          </a:prstGeom>
        </p:spPr>
      </p:pic>
      <p:sp>
        <p:nvSpPr>
          <p:cNvPr id="3" name="TextBox 2"/>
          <p:cNvSpPr txBox="1"/>
          <p:nvPr/>
        </p:nvSpPr>
        <p:spPr>
          <a:xfrm>
            <a:off x="1326383" y="982371"/>
            <a:ext cx="1064394" cy="553998"/>
          </a:xfrm>
          <a:prstGeom prst="rect">
            <a:avLst/>
          </a:prstGeom>
          <a:noFill/>
        </p:spPr>
        <p:txBody>
          <a:bodyPr wrap="none" lIns="0" tIns="0" rIns="0" bIns="0" rtlCol="0">
            <a:spAutoFit/>
          </a:bodyPr>
          <a:lstStyle/>
          <a:p>
            <a:pPr fontAlgn="auto">
              <a:spcBef>
                <a:spcPts val="0"/>
              </a:spcBef>
              <a:spcAft>
                <a:spcPts val="0"/>
              </a:spcAft>
            </a:pPr>
            <a:r>
              <a:rPr lang="en-US" sz="1800" b="1" dirty="0" smtClean="0">
                <a:solidFill>
                  <a:prstClr val="black"/>
                </a:solidFill>
                <a:latin typeface="Arial" pitchFamily="34" charset="0"/>
                <a:ea typeface="+mn-ea"/>
                <a:cs typeface="Arial" pitchFamily="34" charset="0"/>
              </a:rPr>
              <a:t>Dominant</a:t>
            </a:r>
          </a:p>
          <a:p>
            <a:pPr fontAlgn="auto">
              <a:spcBef>
                <a:spcPts val="0"/>
              </a:spcBef>
              <a:spcAft>
                <a:spcPts val="0"/>
              </a:spcAft>
            </a:pPr>
            <a:r>
              <a:rPr lang="zh-CN" altLang="en-US" sz="1800" b="1" dirty="0" smtClean="0">
                <a:solidFill>
                  <a:prstClr val="black"/>
                </a:solidFill>
                <a:latin typeface="楷体" panose="02010609060101010101" pitchFamily="49" charset="-122"/>
                <a:ea typeface="楷体" panose="02010609060101010101" pitchFamily="49" charset="-122"/>
                <a:cs typeface="Arial" pitchFamily="34" charset="0"/>
              </a:rPr>
              <a:t>（显性）</a:t>
            </a:r>
            <a:endParaRPr lang="en-US" sz="1800" b="1" dirty="0">
              <a:solidFill>
                <a:prstClr val="black"/>
              </a:solidFill>
              <a:latin typeface="楷体" panose="02010609060101010101" pitchFamily="49" charset="-122"/>
              <a:ea typeface="楷体" panose="02010609060101010101" pitchFamily="49" charset="-122"/>
              <a:cs typeface="Arial" pitchFamily="34" charset="0"/>
            </a:endParaRPr>
          </a:p>
        </p:txBody>
      </p:sp>
      <p:sp>
        <p:nvSpPr>
          <p:cNvPr id="5" name="TextBox 4"/>
          <p:cNvSpPr txBox="1"/>
          <p:nvPr/>
        </p:nvSpPr>
        <p:spPr>
          <a:xfrm>
            <a:off x="3052778" y="982371"/>
            <a:ext cx="1128514" cy="553998"/>
          </a:xfrm>
          <a:prstGeom prst="rect">
            <a:avLst/>
          </a:prstGeom>
          <a:noFill/>
        </p:spPr>
        <p:txBody>
          <a:bodyPr wrap="none" lIns="0" tIns="0" rIns="0" bIns="0" rtlCol="0">
            <a:spAutoFit/>
          </a:bodyPr>
          <a:lstStyle/>
          <a:p>
            <a:pPr fontAlgn="auto">
              <a:spcBef>
                <a:spcPts val="0"/>
              </a:spcBef>
              <a:spcAft>
                <a:spcPts val="0"/>
              </a:spcAft>
            </a:pPr>
            <a:r>
              <a:rPr lang="en-US" sz="1800" b="1" dirty="0" smtClean="0">
                <a:solidFill>
                  <a:prstClr val="black"/>
                </a:solidFill>
                <a:latin typeface="Arial" pitchFamily="34" charset="0"/>
                <a:ea typeface="+mn-ea"/>
                <a:cs typeface="Arial" pitchFamily="34" charset="0"/>
              </a:rPr>
              <a:t>Recessive</a:t>
            </a:r>
          </a:p>
          <a:p>
            <a:pPr fontAlgn="auto">
              <a:spcBef>
                <a:spcPts val="0"/>
              </a:spcBef>
              <a:spcAft>
                <a:spcPts val="0"/>
              </a:spcAft>
            </a:pPr>
            <a:r>
              <a:rPr lang="zh-CN" altLang="en-US" sz="1800" b="1" dirty="0" smtClean="0">
                <a:solidFill>
                  <a:prstClr val="black"/>
                </a:solidFill>
                <a:latin typeface="楷体" panose="02010609060101010101" pitchFamily="49" charset="-122"/>
                <a:ea typeface="楷体" panose="02010609060101010101" pitchFamily="49" charset="-122"/>
                <a:cs typeface="Arial" pitchFamily="34" charset="0"/>
              </a:rPr>
              <a:t>（隐性）</a:t>
            </a:r>
            <a:endParaRPr lang="en-US" sz="1800" b="1" dirty="0">
              <a:solidFill>
                <a:prstClr val="black"/>
              </a:solidFill>
              <a:latin typeface="楷体" panose="02010609060101010101" pitchFamily="49" charset="-122"/>
              <a:ea typeface="楷体" panose="02010609060101010101" pitchFamily="49" charset="-122"/>
              <a:cs typeface="Arial" pitchFamily="34" charset="0"/>
            </a:endParaRPr>
          </a:p>
        </p:txBody>
      </p:sp>
      <p:sp>
        <p:nvSpPr>
          <p:cNvPr id="6" name="TextBox 5"/>
          <p:cNvSpPr txBox="1"/>
          <p:nvPr/>
        </p:nvSpPr>
        <p:spPr>
          <a:xfrm>
            <a:off x="338149" y="1644183"/>
            <a:ext cx="743793" cy="538609"/>
          </a:xfrm>
          <a:prstGeom prst="rect">
            <a:avLst/>
          </a:prstGeom>
          <a:noFill/>
        </p:spPr>
        <p:txBody>
          <a:bodyPr wrap="none" lIns="0" tIns="0" rIns="0" bIns="0" rtlCol="0">
            <a:spAutoFit/>
          </a:bodyPr>
          <a:lstStyle/>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Flower</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color</a:t>
            </a:r>
            <a:endParaRPr lang="en-US" sz="1800" b="1" dirty="0">
              <a:solidFill>
                <a:prstClr val="black"/>
              </a:solidFill>
              <a:latin typeface="Arial" pitchFamily="34" charset="0"/>
              <a:ea typeface="+mn-ea"/>
              <a:cs typeface="Arial" pitchFamily="34" charset="0"/>
            </a:endParaRPr>
          </a:p>
        </p:txBody>
      </p:sp>
      <p:sp>
        <p:nvSpPr>
          <p:cNvPr id="7" name="TextBox 6"/>
          <p:cNvSpPr txBox="1"/>
          <p:nvPr/>
        </p:nvSpPr>
        <p:spPr>
          <a:xfrm>
            <a:off x="1500185" y="2387155"/>
            <a:ext cx="718145"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Purple</a:t>
            </a:r>
          </a:p>
        </p:txBody>
      </p:sp>
      <p:sp>
        <p:nvSpPr>
          <p:cNvPr id="8" name="TextBox 7"/>
          <p:cNvSpPr txBox="1"/>
          <p:nvPr/>
        </p:nvSpPr>
        <p:spPr>
          <a:xfrm>
            <a:off x="3302847" y="2377215"/>
            <a:ext cx="628377"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White</a:t>
            </a:r>
          </a:p>
        </p:txBody>
      </p:sp>
      <p:sp>
        <p:nvSpPr>
          <p:cNvPr id="9" name="TextBox 8"/>
          <p:cNvSpPr txBox="1"/>
          <p:nvPr/>
        </p:nvSpPr>
        <p:spPr>
          <a:xfrm>
            <a:off x="336808" y="2844331"/>
            <a:ext cx="897682" cy="553998"/>
          </a:xfrm>
          <a:prstGeom prst="rect">
            <a:avLst/>
          </a:prstGeom>
          <a:noFill/>
        </p:spPr>
        <p:txBody>
          <a:bodyPr wrap="none" lIns="0" tIns="0" rIns="0" bIns="0" rtlCol="0">
            <a:spAutoFit/>
          </a:bodyPr>
          <a:lstStyle/>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Flower</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position</a:t>
            </a:r>
            <a:endParaRPr lang="en-US" sz="1800" b="1" dirty="0">
              <a:solidFill>
                <a:prstClr val="black"/>
              </a:solidFill>
              <a:latin typeface="Arial" pitchFamily="34" charset="0"/>
              <a:ea typeface="+mn-ea"/>
              <a:cs typeface="Arial" pitchFamily="34" charset="0"/>
            </a:endParaRPr>
          </a:p>
        </p:txBody>
      </p:sp>
      <p:sp>
        <p:nvSpPr>
          <p:cNvPr id="10" name="TextBox 9"/>
          <p:cNvSpPr txBox="1"/>
          <p:nvPr/>
        </p:nvSpPr>
        <p:spPr>
          <a:xfrm>
            <a:off x="1582864" y="4034953"/>
            <a:ext cx="551433"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Axial</a:t>
            </a:r>
          </a:p>
        </p:txBody>
      </p:sp>
      <p:sp>
        <p:nvSpPr>
          <p:cNvPr id="11" name="TextBox 10"/>
          <p:cNvSpPr txBox="1"/>
          <p:nvPr/>
        </p:nvSpPr>
        <p:spPr>
          <a:xfrm>
            <a:off x="3148015" y="4029809"/>
            <a:ext cx="944682"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Terminal</a:t>
            </a:r>
          </a:p>
        </p:txBody>
      </p:sp>
      <p:sp>
        <p:nvSpPr>
          <p:cNvPr id="12" name="TextBox 11"/>
          <p:cNvSpPr txBox="1"/>
          <p:nvPr/>
        </p:nvSpPr>
        <p:spPr>
          <a:xfrm>
            <a:off x="333378" y="4477872"/>
            <a:ext cx="564257" cy="553998"/>
          </a:xfrm>
          <a:prstGeom prst="rect">
            <a:avLst/>
          </a:prstGeom>
          <a:noFill/>
        </p:spPr>
        <p:txBody>
          <a:bodyPr wrap="none" lIns="0" tIns="0" rIns="0" bIns="0" rtlCol="0">
            <a:spAutoFit/>
          </a:bodyPr>
          <a:lstStyle/>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Seed</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color</a:t>
            </a:r>
            <a:endParaRPr lang="en-US" sz="1800" b="1" dirty="0">
              <a:solidFill>
                <a:prstClr val="black"/>
              </a:solidFill>
              <a:latin typeface="Arial" pitchFamily="34" charset="0"/>
              <a:ea typeface="+mn-ea"/>
              <a:cs typeface="Arial" pitchFamily="34" charset="0"/>
            </a:endParaRPr>
          </a:p>
        </p:txBody>
      </p:sp>
      <p:sp>
        <p:nvSpPr>
          <p:cNvPr id="13" name="TextBox 12"/>
          <p:cNvSpPr txBox="1"/>
          <p:nvPr/>
        </p:nvSpPr>
        <p:spPr>
          <a:xfrm>
            <a:off x="1489950" y="4826315"/>
            <a:ext cx="718210"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Yellow</a:t>
            </a:r>
          </a:p>
        </p:txBody>
      </p:sp>
      <p:sp>
        <p:nvSpPr>
          <p:cNvPr id="14" name="TextBox 13"/>
          <p:cNvSpPr txBox="1"/>
          <p:nvPr/>
        </p:nvSpPr>
        <p:spPr>
          <a:xfrm>
            <a:off x="3284823" y="4823132"/>
            <a:ext cx="666849"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Green</a:t>
            </a:r>
          </a:p>
        </p:txBody>
      </p:sp>
      <p:sp>
        <p:nvSpPr>
          <p:cNvPr id="15" name="TextBox 14"/>
          <p:cNvSpPr txBox="1"/>
          <p:nvPr/>
        </p:nvSpPr>
        <p:spPr>
          <a:xfrm>
            <a:off x="333378" y="5262125"/>
            <a:ext cx="666849" cy="553998"/>
          </a:xfrm>
          <a:prstGeom prst="rect">
            <a:avLst/>
          </a:prstGeom>
          <a:noFill/>
        </p:spPr>
        <p:txBody>
          <a:bodyPr wrap="none" lIns="0" tIns="0" rIns="0" bIns="0" rtlCol="0">
            <a:spAutoFit/>
          </a:bodyPr>
          <a:lstStyle/>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Seed</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shape</a:t>
            </a:r>
            <a:endParaRPr lang="en-US" sz="1800" b="1" dirty="0">
              <a:solidFill>
                <a:prstClr val="black"/>
              </a:solidFill>
              <a:latin typeface="Arial" pitchFamily="34" charset="0"/>
              <a:ea typeface="+mn-ea"/>
              <a:cs typeface="Arial" pitchFamily="34" charset="0"/>
            </a:endParaRPr>
          </a:p>
        </p:txBody>
      </p:sp>
      <p:sp>
        <p:nvSpPr>
          <p:cNvPr id="16" name="TextBox 15"/>
          <p:cNvSpPr txBox="1"/>
          <p:nvPr/>
        </p:nvSpPr>
        <p:spPr>
          <a:xfrm>
            <a:off x="1488333" y="5647519"/>
            <a:ext cx="730969"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Round</a:t>
            </a:r>
          </a:p>
        </p:txBody>
      </p:sp>
      <p:sp>
        <p:nvSpPr>
          <p:cNvPr id="17" name="TextBox 16"/>
          <p:cNvSpPr txBox="1"/>
          <p:nvPr/>
        </p:nvSpPr>
        <p:spPr>
          <a:xfrm>
            <a:off x="3139579" y="5647519"/>
            <a:ext cx="970458"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Wrinkled</a:t>
            </a:r>
          </a:p>
        </p:txBody>
      </p:sp>
      <p:sp>
        <p:nvSpPr>
          <p:cNvPr id="18" name="TextBox 17"/>
          <p:cNvSpPr txBox="1"/>
          <p:nvPr/>
        </p:nvSpPr>
        <p:spPr>
          <a:xfrm>
            <a:off x="5576889" y="1145372"/>
            <a:ext cx="1064394"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Dominant</a:t>
            </a:r>
          </a:p>
        </p:txBody>
      </p:sp>
      <p:sp>
        <p:nvSpPr>
          <p:cNvPr id="19" name="TextBox 18"/>
          <p:cNvSpPr txBox="1"/>
          <p:nvPr/>
        </p:nvSpPr>
        <p:spPr>
          <a:xfrm>
            <a:off x="7355677" y="1148102"/>
            <a:ext cx="1128514"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Recessive</a:t>
            </a:r>
          </a:p>
        </p:txBody>
      </p:sp>
      <p:sp>
        <p:nvSpPr>
          <p:cNvPr id="20" name="TextBox 19"/>
          <p:cNvSpPr txBox="1"/>
          <p:nvPr/>
        </p:nvSpPr>
        <p:spPr>
          <a:xfrm>
            <a:off x="4614867" y="1644175"/>
            <a:ext cx="666849" cy="553998"/>
          </a:xfrm>
          <a:prstGeom prst="rect">
            <a:avLst/>
          </a:prstGeom>
          <a:noFill/>
        </p:spPr>
        <p:txBody>
          <a:bodyPr wrap="none" lIns="0" tIns="0" rIns="0" bIns="0" rtlCol="0">
            <a:spAutoFit/>
          </a:bodyPr>
          <a:lstStyle/>
          <a:p>
            <a:pPr fontAlgn="auto">
              <a:spcBef>
                <a:spcPts val="0"/>
              </a:spcBef>
              <a:spcAft>
                <a:spcPts val="0"/>
              </a:spcAft>
            </a:pPr>
            <a:r>
              <a:rPr lang="en-US" sz="1800" b="1" dirty="0" smtClean="0">
                <a:solidFill>
                  <a:prstClr val="black"/>
                </a:solidFill>
                <a:latin typeface="Arial" pitchFamily="34" charset="0"/>
                <a:ea typeface="+mn-ea"/>
                <a:cs typeface="Arial" pitchFamily="34" charset="0"/>
              </a:rPr>
              <a:t>Pod</a:t>
            </a:r>
          </a:p>
          <a:p>
            <a:pPr fontAlgn="auto">
              <a:spcBef>
                <a:spcPts val="0"/>
              </a:spcBef>
              <a:spcAft>
                <a:spcPts val="0"/>
              </a:spcAft>
            </a:pPr>
            <a:r>
              <a:rPr lang="en-US" sz="1800" b="1" dirty="0" smtClean="0">
                <a:solidFill>
                  <a:prstClr val="black"/>
                </a:solidFill>
                <a:latin typeface="Arial" pitchFamily="34" charset="0"/>
                <a:ea typeface="+mn-ea"/>
                <a:cs typeface="Arial" pitchFamily="34" charset="0"/>
              </a:rPr>
              <a:t>shape</a:t>
            </a:r>
            <a:endParaRPr lang="en-US" sz="1800" b="1" dirty="0">
              <a:solidFill>
                <a:prstClr val="black"/>
              </a:solidFill>
              <a:latin typeface="Arial" pitchFamily="34" charset="0"/>
              <a:ea typeface="+mn-ea"/>
              <a:cs typeface="Arial" pitchFamily="34" charset="0"/>
            </a:endParaRPr>
          </a:p>
        </p:txBody>
      </p:sp>
      <p:sp>
        <p:nvSpPr>
          <p:cNvPr id="21" name="TextBox 20"/>
          <p:cNvSpPr txBox="1"/>
          <p:nvPr/>
        </p:nvSpPr>
        <p:spPr>
          <a:xfrm>
            <a:off x="5695963" y="2138702"/>
            <a:ext cx="820738"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Inflated</a:t>
            </a:r>
          </a:p>
        </p:txBody>
      </p:sp>
      <p:sp>
        <p:nvSpPr>
          <p:cNvPr id="22" name="TextBox 21"/>
          <p:cNvSpPr txBox="1"/>
          <p:nvPr/>
        </p:nvSpPr>
        <p:spPr>
          <a:xfrm>
            <a:off x="7282545" y="2148997"/>
            <a:ext cx="1282402"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Constricted</a:t>
            </a:r>
          </a:p>
        </p:txBody>
      </p:sp>
      <p:sp>
        <p:nvSpPr>
          <p:cNvPr id="23" name="TextBox 22"/>
          <p:cNvSpPr txBox="1"/>
          <p:nvPr/>
        </p:nvSpPr>
        <p:spPr>
          <a:xfrm>
            <a:off x="4624393" y="2572095"/>
            <a:ext cx="564257" cy="553998"/>
          </a:xfrm>
          <a:prstGeom prst="rect">
            <a:avLst/>
          </a:prstGeom>
          <a:noFill/>
        </p:spPr>
        <p:txBody>
          <a:bodyPr wrap="none" lIns="0" tIns="0" rIns="0" bIns="0" rtlCol="0">
            <a:spAutoFit/>
          </a:bodyPr>
          <a:lstStyle/>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Pod</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color</a:t>
            </a:r>
            <a:endParaRPr lang="en-US" sz="1800" b="1" dirty="0">
              <a:solidFill>
                <a:prstClr val="black"/>
              </a:solidFill>
              <a:latin typeface="Arial" pitchFamily="34" charset="0"/>
              <a:ea typeface="+mn-ea"/>
              <a:cs typeface="Arial" pitchFamily="34" charset="0"/>
            </a:endParaRPr>
          </a:p>
        </p:txBody>
      </p:sp>
      <p:sp>
        <p:nvSpPr>
          <p:cNvPr id="24" name="TextBox 23"/>
          <p:cNvSpPr txBox="1"/>
          <p:nvPr/>
        </p:nvSpPr>
        <p:spPr>
          <a:xfrm>
            <a:off x="5777678" y="3115782"/>
            <a:ext cx="666849"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Green</a:t>
            </a:r>
          </a:p>
        </p:txBody>
      </p:sp>
      <p:sp>
        <p:nvSpPr>
          <p:cNvPr id="25" name="TextBox 24"/>
          <p:cNvSpPr txBox="1"/>
          <p:nvPr/>
        </p:nvSpPr>
        <p:spPr>
          <a:xfrm>
            <a:off x="7559012" y="3111804"/>
            <a:ext cx="718210"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Yellow</a:t>
            </a:r>
          </a:p>
        </p:txBody>
      </p:sp>
      <p:sp>
        <p:nvSpPr>
          <p:cNvPr id="26" name="TextBox 25"/>
          <p:cNvSpPr txBox="1"/>
          <p:nvPr/>
        </p:nvSpPr>
        <p:spPr>
          <a:xfrm>
            <a:off x="4614867" y="3572998"/>
            <a:ext cx="692497" cy="553998"/>
          </a:xfrm>
          <a:prstGeom prst="rect">
            <a:avLst/>
          </a:prstGeom>
          <a:noFill/>
        </p:spPr>
        <p:txBody>
          <a:bodyPr wrap="none" lIns="0" tIns="0" rIns="0" bIns="0" rtlCol="0">
            <a:spAutoFit/>
          </a:bodyPr>
          <a:lstStyle/>
          <a:p>
            <a:pPr fontAlgn="auto">
              <a:spcBef>
                <a:spcPts val="0"/>
              </a:spcBef>
              <a:spcAft>
                <a:spcPts val="0"/>
              </a:spcAft>
            </a:pPr>
            <a:r>
              <a:rPr lang="en-US" sz="1800" b="1" dirty="0" smtClean="0">
                <a:solidFill>
                  <a:prstClr val="black"/>
                </a:solidFill>
                <a:latin typeface="Arial" pitchFamily="34" charset="0"/>
                <a:ea typeface="+mn-ea"/>
                <a:cs typeface="Arial" pitchFamily="34" charset="0"/>
              </a:rPr>
              <a:t>Stem</a:t>
            </a:r>
          </a:p>
          <a:p>
            <a:pPr fontAlgn="auto">
              <a:spcBef>
                <a:spcPts val="0"/>
              </a:spcBef>
              <a:spcAft>
                <a:spcPts val="0"/>
              </a:spcAft>
            </a:pPr>
            <a:r>
              <a:rPr lang="en-US" sz="1800" b="1" dirty="0" smtClean="0">
                <a:solidFill>
                  <a:prstClr val="black"/>
                </a:solidFill>
                <a:latin typeface="Arial" pitchFamily="34" charset="0"/>
                <a:ea typeface="+mn-ea"/>
                <a:cs typeface="Arial" pitchFamily="34" charset="0"/>
              </a:rPr>
              <a:t>length</a:t>
            </a:r>
            <a:endParaRPr lang="en-US" sz="1800" b="1" dirty="0">
              <a:solidFill>
                <a:prstClr val="black"/>
              </a:solidFill>
              <a:latin typeface="Arial" pitchFamily="34" charset="0"/>
              <a:ea typeface="+mn-ea"/>
              <a:cs typeface="Arial" pitchFamily="34" charset="0"/>
            </a:endParaRPr>
          </a:p>
        </p:txBody>
      </p:sp>
      <p:sp>
        <p:nvSpPr>
          <p:cNvPr id="27" name="TextBox 26"/>
          <p:cNvSpPr txBox="1"/>
          <p:nvPr/>
        </p:nvSpPr>
        <p:spPr>
          <a:xfrm>
            <a:off x="5911356" y="5032755"/>
            <a:ext cx="380425"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Tall</a:t>
            </a:r>
          </a:p>
        </p:txBody>
      </p:sp>
      <p:sp>
        <p:nvSpPr>
          <p:cNvPr id="28" name="TextBox 27"/>
          <p:cNvSpPr txBox="1"/>
          <p:nvPr/>
        </p:nvSpPr>
        <p:spPr>
          <a:xfrm>
            <a:off x="7600952" y="5028763"/>
            <a:ext cx="641201"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Dwarf</a:t>
            </a:r>
          </a:p>
        </p:txBody>
      </p:sp>
      <p:sp>
        <p:nvSpPr>
          <p:cNvPr id="2" name="Rectangle 1"/>
          <p:cNvSpPr/>
          <p:nvPr/>
        </p:nvSpPr>
        <p:spPr>
          <a:xfrm>
            <a:off x="445518" y="316873"/>
            <a:ext cx="8456181" cy="492443"/>
          </a:xfrm>
          <a:prstGeom prst="rect">
            <a:avLst/>
          </a:prstGeom>
        </p:spPr>
        <p:txBody>
          <a:bodyPr wrap="square">
            <a:spAutoFit/>
          </a:bodyPr>
          <a:lstStyle/>
          <a:p>
            <a:r>
              <a:rPr lang="en-US" altLang="zh-CN" sz="2600" b="1" dirty="0">
                <a:solidFill>
                  <a:srgbClr val="FF0000"/>
                </a:solidFill>
                <a:latin typeface="Cambria" panose="02040503050406030204" pitchFamily="18" charset="0"/>
                <a:cs typeface="Arial" pitchFamily="34" charset="0"/>
              </a:rPr>
              <a:t>The seven characters of pea plants studied by Mendel</a:t>
            </a:r>
            <a:endParaRPr lang="zh-CN" altLang="en-US" sz="2600"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384" y="202997"/>
            <a:ext cx="7091233" cy="6452006"/>
          </a:xfrm>
          <a:prstGeom prst="rect">
            <a:avLst/>
          </a:prstGeom>
        </p:spPr>
      </p:pic>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56948" y="505384"/>
            <a:ext cx="8368852" cy="958863"/>
          </a:xfrm>
        </p:spPr>
        <p:txBody>
          <a:bodyPr/>
          <a:lstStyle/>
          <a:p>
            <a:r>
              <a:rPr lang="en-US" sz="4000" dirty="0" smtClean="0">
                <a:solidFill>
                  <a:srgbClr val="FF0000"/>
                </a:solidFill>
                <a:latin typeface="Cambria" panose="02040503050406030204" pitchFamily="18" charset="0"/>
              </a:rPr>
              <a:t>Monohybrid Crosses</a:t>
            </a:r>
          </a:p>
        </p:txBody>
      </p:sp>
      <p:sp>
        <p:nvSpPr>
          <p:cNvPr id="49155" name="Rectangle 3"/>
          <p:cNvSpPr>
            <a:spLocks noGrp="1" noChangeArrowheads="1"/>
          </p:cNvSpPr>
          <p:nvPr>
            <p:ph idx="1"/>
          </p:nvPr>
        </p:nvSpPr>
        <p:spPr>
          <a:xfrm>
            <a:off x="559293" y="1571347"/>
            <a:ext cx="8043169" cy="4605615"/>
          </a:xfrm>
        </p:spPr>
        <p:txBody>
          <a:bodyPr/>
          <a:lstStyle/>
          <a:p>
            <a:r>
              <a:rPr lang="en-US" b="1" dirty="0" smtClean="0">
                <a:latin typeface="Cambria" panose="02040503050406030204" pitchFamily="18" charset="0"/>
              </a:rPr>
              <a:t>Mendel performed a </a:t>
            </a:r>
            <a:r>
              <a:rPr lang="en-US" b="1" dirty="0" smtClean="0">
                <a:solidFill>
                  <a:srgbClr val="FF0000"/>
                </a:solidFill>
                <a:latin typeface="Cambria" panose="02040503050406030204" pitchFamily="18" charset="0"/>
              </a:rPr>
              <a:t>monohybrid cross</a:t>
            </a:r>
            <a:r>
              <a:rPr lang="zh-CN" altLang="en-US" sz="2000" b="1" dirty="0" smtClean="0">
                <a:solidFill>
                  <a:srgbClr val="FF0000"/>
                </a:solidFill>
                <a:latin typeface="楷体" panose="02010609060101010101" pitchFamily="49" charset="-122"/>
                <a:ea typeface="楷体" panose="02010609060101010101" pitchFamily="49" charset="-122"/>
              </a:rPr>
              <a:t>（单基因杂种杂交）</a:t>
            </a:r>
            <a:r>
              <a:rPr lang="en-US" b="1" dirty="0" smtClean="0">
                <a:latin typeface="Cambria" panose="02040503050406030204" pitchFamily="18" charset="0"/>
              </a:rPr>
              <a:t> between purebred parent plants that differ in only one character and found that the F</a:t>
            </a:r>
            <a:r>
              <a:rPr lang="en-US" b="1" baseline="-25000" dirty="0" smtClean="0">
                <a:latin typeface="Cambria" panose="02040503050406030204" pitchFamily="18" charset="0"/>
              </a:rPr>
              <a:t>1</a:t>
            </a:r>
            <a:r>
              <a:rPr lang="en-US" b="1" dirty="0" smtClean="0">
                <a:latin typeface="Cambria" panose="02040503050406030204" pitchFamily="18" charset="0"/>
              </a:rPr>
              <a:t> plants all had purple flowers.</a:t>
            </a:r>
          </a:p>
          <a:p>
            <a:pPr lvl="1"/>
            <a:r>
              <a:rPr lang="en-US" b="1" dirty="0" smtClean="0">
                <a:latin typeface="Cambria" panose="02040503050406030204" pitchFamily="18" charset="0"/>
              </a:rPr>
              <a:t>Was the factor responsible for inheritance of white flowers now lost as a result of the cross? </a:t>
            </a:r>
          </a:p>
          <a:p>
            <a:pPr lvl="1"/>
            <a:r>
              <a:rPr lang="en-US" b="1" dirty="0" smtClean="0">
                <a:latin typeface="Cambria" panose="02040503050406030204" pitchFamily="18" charset="0"/>
              </a:rPr>
              <a:t>By mating the F</a:t>
            </a:r>
            <a:r>
              <a:rPr lang="en-US" b="1" baseline="-25000" dirty="0" smtClean="0">
                <a:latin typeface="Cambria" panose="02040503050406030204" pitchFamily="18" charset="0"/>
              </a:rPr>
              <a:t>1</a:t>
            </a:r>
            <a:r>
              <a:rPr lang="en-US" b="1" dirty="0" smtClean="0">
                <a:latin typeface="Cambria" panose="02040503050406030204" pitchFamily="18" charset="0"/>
              </a:rPr>
              <a:t> plants with each other, Mendel found the answer to this question to be no.</a:t>
            </a:r>
          </a:p>
        </p:txBody>
      </p:sp>
      <p:sp>
        <p:nvSpPr>
          <p:cNvPr id="2" name="TextBox 1"/>
          <p:cNvSpPr txBox="1"/>
          <p:nvPr/>
        </p:nvSpPr>
        <p:spPr>
          <a:xfrm>
            <a:off x="394447" y="5838408"/>
            <a:ext cx="8005205" cy="338554"/>
          </a:xfrm>
          <a:prstGeom prst="rect">
            <a:avLst/>
          </a:prstGeom>
          <a:noFill/>
        </p:spPr>
        <p:txBody>
          <a:bodyPr wrap="none" rtlCol="0">
            <a:spAutoFit/>
          </a:bodyPr>
          <a:lstStyle/>
          <a:p>
            <a:r>
              <a:rPr lang="en-US" altLang="zh-CN" sz="1600" dirty="0" smtClean="0">
                <a:solidFill>
                  <a:srgbClr val="FF0000"/>
                </a:solidFill>
              </a:rPr>
              <a:t>Mono=one (monohybrid: a type of cross between organisms that differ in only one trait)</a:t>
            </a:r>
            <a:endParaRPr lang="en-US" sz="1600"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04216"/>
            <a:ext cx="6553200" cy="6449568"/>
          </a:xfrm>
          <a:prstGeom prst="rect">
            <a:avLst/>
          </a:prstGeom>
        </p:spPr>
      </p:pic>
      <p:sp>
        <p:nvSpPr>
          <p:cNvPr id="10" name="TextBox 9"/>
          <p:cNvSpPr txBox="1"/>
          <p:nvPr/>
        </p:nvSpPr>
        <p:spPr>
          <a:xfrm>
            <a:off x="5243660" y="3568820"/>
            <a:ext cx="1790555" cy="807913"/>
          </a:xfrm>
          <a:prstGeom prst="rect">
            <a:avLst/>
          </a:prstGeom>
          <a:noFill/>
        </p:spPr>
        <p:txBody>
          <a:bodyPr wrap="none" lIns="0" tIns="0" rIns="0" bIns="0" rtlCol="0">
            <a:spAutoFit/>
          </a:bodyPr>
          <a:lstStyle/>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Fertilization</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among </a:t>
            </a:r>
            <a:r>
              <a:rPr lang="en-US" sz="1800" b="1" dirty="0">
                <a:solidFill>
                  <a:prstClr val="black"/>
                </a:solidFill>
                <a:latin typeface="Arial" pitchFamily="34" charset="0"/>
                <a:ea typeface="+mn-ea"/>
                <a:cs typeface="Arial" pitchFamily="34" charset="0"/>
              </a:rPr>
              <a:t>F</a:t>
            </a:r>
            <a:r>
              <a:rPr lang="en-US" sz="1800" b="1" baseline="-25000" dirty="0">
                <a:solidFill>
                  <a:prstClr val="black"/>
                </a:solidFill>
                <a:latin typeface="Arial" pitchFamily="34" charset="0"/>
                <a:ea typeface="+mn-ea"/>
                <a:cs typeface="Arial" pitchFamily="34" charset="0"/>
              </a:rPr>
              <a:t>1</a:t>
            </a:r>
            <a:r>
              <a:rPr lang="en-US" sz="1800" b="1" dirty="0">
                <a:solidFill>
                  <a:prstClr val="black"/>
                </a:solidFill>
                <a:latin typeface="Arial" pitchFamily="34" charset="0"/>
                <a:ea typeface="+mn-ea"/>
                <a:cs typeface="Arial" pitchFamily="34" charset="0"/>
              </a:rPr>
              <a:t> </a:t>
            </a:r>
            <a:r>
              <a:rPr lang="en-US" sz="1800" b="1" dirty="0" smtClean="0">
                <a:solidFill>
                  <a:prstClr val="black"/>
                </a:solidFill>
                <a:latin typeface="Arial" pitchFamily="34" charset="0"/>
                <a:ea typeface="+mn-ea"/>
                <a:cs typeface="Arial" pitchFamily="34" charset="0"/>
              </a:rPr>
              <a:t>plants</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a:t>
            </a:r>
            <a:r>
              <a:rPr lang="en-US" sz="1800" b="1" dirty="0">
                <a:solidFill>
                  <a:prstClr val="black"/>
                </a:solidFill>
                <a:latin typeface="Arial" pitchFamily="34" charset="0"/>
                <a:ea typeface="+mn-ea"/>
                <a:cs typeface="Arial" pitchFamily="34" charset="0"/>
              </a:rPr>
              <a:t>F</a:t>
            </a:r>
            <a:r>
              <a:rPr lang="en-US" sz="1800" b="1" baseline="-25000" dirty="0">
                <a:solidFill>
                  <a:prstClr val="black"/>
                </a:solidFill>
                <a:latin typeface="Arial" pitchFamily="34" charset="0"/>
                <a:ea typeface="+mn-ea"/>
                <a:cs typeface="Arial" pitchFamily="34" charset="0"/>
              </a:rPr>
              <a:t>1</a:t>
            </a:r>
            <a:r>
              <a:rPr lang="en-US" sz="1800" b="1" dirty="0">
                <a:solidFill>
                  <a:prstClr val="black"/>
                </a:solidFill>
                <a:latin typeface="Arial" pitchFamily="34" charset="0"/>
                <a:ea typeface="+mn-ea"/>
                <a:cs typeface="Arial" pitchFamily="34" charset="0"/>
              </a:rPr>
              <a:t> </a:t>
            </a:r>
            <a:r>
              <a:rPr lang="en-US" sz="1800" b="1" dirty="0">
                <a:solidFill>
                  <a:prstClr val="black"/>
                </a:solidFill>
                <a:latin typeface="Symbol" pitchFamily="18" charset="2"/>
                <a:ea typeface="+mn-ea"/>
                <a:cs typeface="Arial" pitchFamily="34" charset="0"/>
              </a:rPr>
              <a:t>×</a:t>
            </a:r>
            <a:r>
              <a:rPr lang="en-US" sz="1800" b="1" dirty="0">
                <a:solidFill>
                  <a:prstClr val="black"/>
                </a:solidFill>
                <a:latin typeface="Arial" pitchFamily="34" charset="0"/>
                <a:ea typeface="+mn-ea"/>
                <a:cs typeface="Arial" pitchFamily="34" charset="0"/>
              </a:rPr>
              <a:t> F</a:t>
            </a:r>
            <a:r>
              <a:rPr lang="en-US" sz="1800" b="1" baseline="-25000" dirty="0">
                <a:solidFill>
                  <a:prstClr val="black"/>
                </a:solidFill>
                <a:latin typeface="Arial" pitchFamily="34" charset="0"/>
                <a:ea typeface="+mn-ea"/>
                <a:cs typeface="Arial" pitchFamily="34" charset="0"/>
              </a:rPr>
              <a:t>1</a:t>
            </a:r>
            <a:r>
              <a:rPr lang="en-US" sz="1800" b="1" dirty="0">
                <a:solidFill>
                  <a:prstClr val="black"/>
                </a:solidFill>
                <a:latin typeface="Arial" pitchFamily="34" charset="0"/>
                <a:ea typeface="+mn-ea"/>
                <a:cs typeface="Arial" pitchFamily="34" charset="0"/>
              </a:rPr>
              <a:t>)</a:t>
            </a:r>
          </a:p>
        </p:txBody>
      </p:sp>
      <p:sp>
        <p:nvSpPr>
          <p:cNvPr id="11" name="TextBox 10"/>
          <p:cNvSpPr txBox="1"/>
          <p:nvPr/>
        </p:nvSpPr>
        <p:spPr>
          <a:xfrm>
            <a:off x="1367690" y="4957763"/>
            <a:ext cx="1454757" cy="269304"/>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srgbClr val="FF0000"/>
                </a:solidFill>
                <a:latin typeface="Cambria" panose="02040503050406030204" pitchFamily="18" charset="0"/>
                <a:ea typeface="+mn-ea"/>
                <a:cs typeface="Arial" pitchFamily="34" charset="0"/>
              </a:rPr>
              <a:t>F</a:t>
            </a:r>
            <a:r>
              <a:rPr lang="en-US" sz="1800" b="1" baseline="-25000" dirty="0" smtClean="0">
                <a:solidFill>
                  <a:srgbClr val="FF0000"/>
                </a:solidFill>
                <a:latin typeface="Cambria" panose="02040503050406030204" pitchFamily="18" charset="0"/>
                <a:ea typeface="+mn-ea"/>
                <a:cs typeface="Arial" pitchFamily="34" charset="0"/>
              </a:rPr>
              <a:t>2</a:t>
            </a:r>
            <a:r>
              <a:rPr lang="en-US" sz="1800" b="1" dirty="0" smtClean="0">
                <a:solidFill>
                  <a:srgbClr val="FF0000"/>
                </a:solidFill>
                <a:latin typeface="Cambria" panose="02040503050406030204" pitchFamily="18" charset="0"/>
                <a:ea typeface="+mn-ea"/>
                <a:cs typeface="Arial" pitchFamily="34" charset="0"/>
              </a:rPr>
              <a:t> </a:t>
            </a:r>
            <a:r>
              <a:rPr lang="en-US" sz="1800" b="1" dirty="0">
                <a:solidFill>
                  <a:srgbClr val="FF0000"/>
                </a:solidFill>
                <a:latin typeface="Cambria" panose="02040503050406030204" pitchFamily="18" charset="0"/>
                <a:ea typeface="+mn-ea"/>
                <a:cs typeface="Arial" pitchFamily="34" charset="0"/>
              </a:rPr>
              <a:t>Generation</a:t>
            </a:r>
          </a:p>
        </p:txBody>
      </p:sp>
      <p:sp>
        <p:nvSpPr>
          <p:cNvPr id="12" name="TextBox 11"/>
          <p:cNvSpPr txBox="1"/>
          <p:nvPr/>
        </p:nvSpPr>
        <p:spPr>
          <a:xfrm>
            <a:off x="3200400" y="6019800"/>
            <a:ext cx="2167260" cy="602729"/>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  of plants</a:t>
            </a:r>
          </a:p>
          <a:p>
            <a:pPr algn="ctr" fontAlgn="auto">
              <a:lnSpc>
                <a:spcPts val="2600"/>
              </a:lnSpc>
              <a:spcBef>
                <a:spcPts val="0"/>
              </a:spcBef>
              <a:spcAft>
                <a:spcPts val="0"/>
              </a:spcAft>
            </a:pPr>
            <a:r>
              <a:rPr lang="en-US" sz="1800" b="1" dirty="0" smtClean="0">
                <a:solidFill>
                  <a:prstClr val="black"/>
                </a:solidFill>
                <a:latin typeface="Arial" pitchFamily="34" charset="0"/>
                <a:ea typeface="+mn-ea"/>
                <a:cs typeface="Arial" pitchFamily="34" charset="0"/>
              </a:rPr>
              <a:t>have </a:t>
            </a:r>
            <a:r>
              <a:rPr lang="en-US" sz="1800" b="1" dirty="0">
                <a:solidFill>
                  <a:prstClr val="black"/>
                </a:solidFill>
                <a:latin typeface="Arial" pitchFamily="34" charset="0"/>
                <a:ea typeface="+mn-ea"/>
                <a:cs typeface="Arial" pitchFamily="34" charset="0"/>
              </a:rPr>
              <a:t>purple flowers</a:t>
            </a:r>
          </a:p>
        </p:txBody>
      </p:sp>
      <p:grpSp>
        <p:nvGrpSpPr>
          <p:cNvPr id="14" name="Group 13"/>
          <p:cNvGrpSpPr/>
          <p:nvPr/>
        </p:nvGrpSpPr>
        <p:grpSpPr>
          <a:xfrm>
            <a:off x="3598942" y="5886450"/>
            <a:ext cx="287258" cy="535531"/>
            <a:chOff x="3598942" y="5886450"/>
            <a:chExt cx="287258" cy="535531"/>
          </a:xfrm>
        </p:grpSpPr>
        <p:sp>
          <p:nvSpPr>
            <p:cNvPr id="3" name="TextBox 2"/>
            <p:cNvSpPr txBox="1"/>
            <p:nvPr/>
          </p:nvSpPr>
          <p:spPr>
            <a:xfrm>
              <a:off x="3598942" y="5886450"/>
              <a:ext cx="287258" cy="535531"/>
            </a:xfrm>
            <a:prstGeom prst="rect">
              <a:avLst/>
            </a:prstGeom>
            <a:noFill/>
          </p:spPr>
          <p:txBody>
            <a:bodyPr wrap="none" rtlCol="0">
              <a:spAutoFit/>
            </a:bodyPr>
            <a:lstStyle/>
            <a:p>
              <a:pPr fontAlgn="auto">
                <a:spcBef>
                  <a:spcPts val="0"/>
                </a:spcBef>
                <a:spcAft>
                  <a:spcPts val="0"/>
                </a:spcAft>
              </a:pPr>
              <a:r>
                <a:rPr lang="en-US" sz="1440" b="1" dirty="0" smtClean="0">
                  <a:solidFill>
                    <a:prstClr val="black"/>
                  </a:solidFill>
                  <a:latin typeface="Arial" pitchFamily="34" charset="0"/>
                  <a:ea typeface="+mn-ea"/>
                  <a:cs typeface="Arial" pitchFamily="34" charset="0"/>
                </a:rPr>
                <a:t>3</a:t>
              </a:r>
            </a:p>
            <a:p>
              <a:pPr fontAlgn="auto">
                <a:spcBef>
                  <a:spcPts val="0"/>
                </a:spcBef>
                <a:spcAft>
                  <a:spcPts val="0"/>
                </a:spcAft>
              </a:pPr>
              <a:r>
                <a:rPr lang="en-US" sz="1440" b="1" dirty="0">
                  <a:solidFill>
                    <a:prstClr val="black"/>
                  </a:solidFill>
                  <a:latin typeface="Arial" pitchFamily="34" charset="0"/>
                  <a:ea typeface="+mn-ea"/>
                  <a:cs typeface="Arial" pitchFamily="34" charset="0"/>
                </a:rPr>
                <a:t>4</a:t>
              </a:r>
            </a:p>
          </p:txBody>
        </p:sp>
        <p:sp>
          <p:nvSpPr>
            <p:cNvPr id="13" name="Freeform 12"/>
            <p:cNvSpPr/>
            <p:nvPr/>
          </p:nvSpPr>
          <p:spPr>
            <a:xfrm>
              <a:off x="3685421" y="6146800"/>
              <a:ext cx="127000" cy="0"/>
            </a:xfrm>
            <a:custGeom>
              <a:avLst/>
              <a:gdLst>
                <a:gd name="connsiteX0" fmla="*/ 0 w 127000"/>
                <a:gd name="connsiteY0" fmla="*/ 0 h 0"/>
                <a:gd name="connsiteX1" fmla="*/ 127000 w 127000"/>
                <a:gd name="connsiteY1" fmla="*/ 0 h 0"/>
              </a:gdLst>
              <a:ahLst/>
              <a:cxnLst>
                <a:cxn ang="0">
                  <a:pos x="connsiteX0" y="connsiteY0"/>
                </a:cxn>
                <a:cxn ang="0">
                  <a:pos x="connsiteX1" y="connsiteY1"/>
                </a:cxn>
              </a:cxnLst>
              <a:rect l="l" t="t" r="r" b="b"/>
              <a:pathLst>
                <a:path w="127000">
                  <a:moveTo>
                    <a:pt x="0" y="0"/>
                  </a:moveTo>
                  <a:lnTo>
                    <a:pt x="1270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15" name="TextBox 14"/>
          <p:cNvSpPr txBox="1"/>
          <p:nvPr/>
        </p:nvSpPr>
        <p:spPr>
          <a:xfrm>
            <a:off x="5727700" y="6007621"/>
            <a:ext cx="2051844" cy="602729"/>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     of plants</a:t>
            </a:r>
          </a:p>
          <a:p>
            <a:pPr algn="ctr" fontAlgn="auto">
              <a:lnSpc>
                <a:spcPts val="2600"/>
              </a:lnSpc>
              <a:spcBef>
                <a:spcPts val="0"/>
              </a:spcBef>
              <a:spcAft>
                <a:spcPts val="0"/>
              </a:spcAft>
            </a:pPr>
            <a:r>
              <a:rPr lang="en-US" sz="1800" b="1" dirty="0" smtClean="0">
                <a:solidFill>
                  <a:prstClr val="black"/>
                </a:solidFill>
                <a:latin typeface="Arial" pitchFamily="34" charset="0"/>
                <a:ea typeface="+mn-ea"/>
                <a:cs typeface="Arial" pitchFamily="34" charset="0"/>
              </a:rPr>
              <a:t>have white </a:t>
            </a:r>
            <a:r>
              <a:rPr lang="en-US" sz="1800" b="1" dirty="0">
                <a:solidFill>
                  <a:prstClr val="black"/>
                </a:solidFill>
                <a:latin typeface="Arial" pitchFamily="34" charset="0"/>
                <a:ea typeface="+mn-ea"/>
                <a:cs typeface="Arial" pitchFamily="34" charset="0"/>
              </a:rPr>
              <a:t>flowers</a:t>
            </a:r>
          </a:p>
        </p:txBody>
      </p:sp>
      <p:grpSp>
        <p:nvGrpSpPr>
          <p:cNvPr id="17" name="Group 16"/>
          <p:cNvGrpSpPr/>
          <p:nvPr/>
        </p:nvGrpSpPr>
        <p:grpSpPr>
          <a:xfrm>
            <a:off x="6171480" y="5879034"/>
            <a:ext cx="287258" cy="535531"/>
            <a:chOff x="3598942" y="5886450"/>
            <a:chExt cx="287258" cy="535531"/>
          </a:xfrm>
        </p:grpSpPr>
        <p:sp>
          <p:nvSpPr>
            <p:cNvPr id="18" name="TextBox 17"/>
            <p:cNvSpPr txBox="1"/>
            <p:nvPr/>
          </p:nvSpPr>
          <p:spPr>
            <a:xfrm>
              <a:off x="3598942" y="5886450"/>
              <a:ext cx="287258" cy="535531"/>
            </a:xfrm>
            <a:prstGeom prst="rect">
              <a:avLst/>
            </a:prstGeom>
            <a:noFill/>
          </p:spPr>
          <p:txBody>
            <a:bodyPr wrap="none" rtlCol="0">
              <a:spAutoFit/>
            </a:bodyPr>
            <a:lstStyle/>
            <a:p>
              <a:pPr fontAlgn="auto">
                <a:spcBef>
                  <a:spcPts val="0"/>
                </a:spcBef>
                <a:spcAft>
                  <a:spcPts val="0"/>
                </a:spcAft>
              </a:pPr>
              <a:r>
                <a:rPr lang="en-US" sz="144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440" b="1" dirty="0">
                  <a:solidFill>
                    <a:prstClr val="black"/>
                  </a:solidFill>
                  <a:latin typeface="Arial" pitchFamily="34" charset="0"/>
                  <a:ea typeface="+mn-ea"/>
                  <a:cs typeface="Arial" pitchFamily="34" charset="0"/>
                </a:rPr>
                <a:t>4</a:t>
              </a:r>
            </a:p>
          </p:txBody>
        </p:sp>
        <p:sp>
          <p:nvSpPr>
            <p:cNvPr id="19" name="Freeform 18"/>
            <p:cNvSpPr/>
            <p:nvPr/>
          </p:nvSpPr>
          <p:spPr>
            <a:xfrm>
              <a:off x="3685421" y="6146800"/>
              <a:ext cx="127000" cy="0"/>
            </a:xfrm>
            <a:custGeom>
              <a:avLst/>
              <a:gdLst>
                <a:gd name="connsiteX0" fmla="*/ 0 w 127000"/>
                <a:gd name="connsiteY0" fmla="*/ 0 h 0"/>
                <a:gd name="connsiteX1" fmla="*/ 127000 w 127000"/>
                <a:gd name="connsiteY1" fmla="*/ 0 h 0"/>
              </a:gdLst>
              <a:ahLst/>
              <a:cxnLst>
                <a:cxn ang="0">
                  <a:pos x="connsiteX0" y="connsiteY0"/>
                </a:cxn>
                <a:cxn ang="0">
                  <a:pos x="connsiteX1" y="connsiteY1"/>
                </a:cxn>
              </a:cxnLst>
              <a:rect l="l" t="t" r="r" b="b"/>
              <a:pathLst>
                <a:path w="127000">
                  <a:moveTo>
                    <a:pt x="0" y="0"/>
                  </a:moveTo>
                  <a:lnTo>
                    <a:pt x="1270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20" name="TextBox 19"/>
          <p:cNvSpPr txBox="1"/>
          <p:nvPr/>
        </p:nvSpPr>
        <p:spPr>
          <a:xfrm>
            <a:off x="1349177" y="381000"/>
            <a:ext cx="1908408" cy="369332"/>
          </a:xfrm>
          <a:prstGeom prst="rect">
            <a:avLst/>
          </a:prstGeom>
          <a:noFill/>
        </p:spPr>
        <p:txBody>
          <a:bodyPr wrap="none" lIns="0" tIns="0" rIns="0" bIns="0" rtlCol="0">
            <a:spAutoFit/>
          </a:bodyPr>
          <a:lstStyle/>
          <a:p>
            <a:pPr fontAlgn="auto">
              <a:spcBef>
                <a:spcPts val="0"/>
              </a:spcBef>
              <a:spcAft>
                <a:spcPts val="0"/>
              </a:spcAft>
            </a:pPr>
            <a:r>
              <a:rPr lang="en-US" b="1" dirty="0">
                <a:solidFill>
                  <a:srgbClr val="FF0000"/>
                </a:solidFill>
                <a:latin typeface="Cambria" panose="02040503050406030204" pitchFamily="18" charset="0"/>
                <a:ea typeface="+mn-ea"/>
                <a:cs typeface="Arial" pitchFamily="34" charset="0"/>
              </a:rPr>
              <a:t>P </a:t>
            </a:r>
            <a:r>
              <a:rPr lang="en-US" b="1" dirty="0" smtClean="0">
                <a:solidFill>
                  <a:srgbClr val="FF0000"/>
                </a:solidFill>
                <a:latin typeface="Cambria" panose="02040503050406030204" pitchFamily="18" charset="0"/>
                <a:ea typeface="+mn-ea"/>
                <a:cs typeface="Arial" pitchFamily="34" charset="0"/>
              </a:rPr>
              <a:t>Generation</a:t>
            </a:r>
          </a:p>
        </p:txBody>
      </p:sp>
      <p:sp>
        <p:nvSpPr>
          <p:cNvPr id="21" name="TextBox 20"/>
          <p:cNvSpPr txBox="1"/>
          <p:nvPr/>
        </p:nvSpPr>
        <p:spPr>
          <a:xfrm>
            <a:off x="1346002" y="746125"/>
            <a:ext cx="1077218" cy="553998"/>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(purebred</a:t>
            </a:r>
          </a:p>
          <a:p>
            <a:pPr fontAlgn="auto">
              <a:spcBef>
                <a:spcPts val="0"/>
              </a:spcBef>
              <a:spcAft>
                <a:spcPts val="0"/>
              </a:spcAft>
            </a:pPr>
            <a:r>
              <a:rPr lang="en-US" sz="1800" b="1" dirty="0">
                <a:solidFill>
                  <a:prstClr val="black"/>
                </a:solidFill>
                <a:latin typeface="Arial" pitchFamily="34" charset="0"/>
                <a:ea typeface="+mn-ea"/>
                <a:cs typeface="Arial" pitchFamily="34" charset="0"/>
              </a:rPr>
              <a:t>parents)</a:t>
            </a:r>
          </a:p>
        </p:txBody>
      </p:sp>
      <p:sp>
        <p:nvSpPr>
          <p:cNvPr id="22" name="TextBox 21"/>
          <p:cNvSpPr txBox="1"/>
          <p:nvPr/>
        </p:nvSpPr>
        <p:spPr>
          <a:xfrm>
            <a:off x="3654425" y="1387475"/>
            <a:ext cx="807913" cy="553998"/>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Purple</a:t>
            </a:r>
          </a:p>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flowers</a:t>
            </a:r>
            <a:endParaRPr lang="en-US" sz="1800" b="1" dirty="0">
              <a:solidFill>
                <a:prstClr val="black"/>
              </a:solidFill>
              <a:latin typeface="Arial" pitchFamily="34" charset="0"/>
              <a:ea typeface="+mn-ea"/>
              <a:cs typeface="Arial" pitchFamily="34" charset="0"/>
            </a:endParaRPr>
          </a:p>
        </p:txBody>
      </p:sp>
      <p:sp>
        <p:nvSpPr>
          <p:cNvPr id="23" name="TextBox 22"/>
          <p:cNvSpPr txBox="1"/>
          <p:nvPr/>
        </p:nvSpPr>
        <p:spPr>
          <a:xfrm>
            <a:off x="5624388" y="1395169"/>
            <a:ext cx="807913" cy="538609"/>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White</a:t>
            </a:r>
          </a:p>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flowers</a:t>
            </a:r>
            <a:endParaRPr lang="en-US" sz="1800" b="1" dirty="0">
              <a:solidFill>
                <a:prstClr val="black"/>
              </a:solidFill>
              <a:latin typeface="Arial" pitchFamily="34" charset="0"/>
              <a:ea typeface="+mn-ea"/>
              <a:cs typeface="Arial" pitchFamily="34" charset="0"/>
            </a:endParaRPr>
          </a:p>
        </p:txBody>
      </p:sp>
      <p:sp>
        <p:nvSpPr>
          <p:cNvPr id="24" name="TextBox 23"/>
          <p:cNvSpPr txBox="1"/>
          <p:nvPr/>
        </p:nvSpPr>
        <p:spPr>
          <a:xfrm>
            <a:off x="1327672" y="2707259"/>
            <a:ext cx="1942391" cy="269304"/>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b="1" dirty="0">
                <a:solidFill>
                  <a:srgbClr val="FF0000"/>
                </a:solidFill>
                <a:latin typeface="Cambria" panose="02040503050406030204" pitchFamily="18" charset="0"/>
                <a:ea typeface="+mn-ea"/>
                <a:cs typeface="Arial" pitchFamily="34" charset="0"/>
              </a:rPr>
              <a:t>F</a:t>
            </a:r>
            <a:r>
              <a:rPr lang="en-US" b="1" baseline="-25000" dirty="0">
                <a:solidFill>
                  <a:srgbClr val="FF0000"/>
                </a:solidFill>
                <a:latin typeface="Cambria" panose="02040503050406030204" pitchFamily="18" charset="0"/>
                <a:ea typeface="+mn-ea"/>
                <a:cs typeface="Arial" pitchFamily="34" charset="0"/>
              </a:rPr>
              <a:t>1</a:t>
            </a:r>
            <a:r>
              <a:rPr lang="en-US" b="1" dirty="0">
                <a:solidFill>
                  <a:srgbClr val="FF0000"/>
                </a:solidFill>
                <a:latin typeface="Cambria" panose="02040503050406030204" pitchFamily="18" charset="0"/>
                <a:ea typeface="+mn-ea"/>
                <a:cs typeface="Arial" pitchFamily="34" charset="0"/>
              </a:rPr>
              <a:t> Generation</a:t>
            </a:r>
          </a:p>
        </p:txBody>
      </p:sp>
      <p:sp>
        <p:nvSpPr>
          <p:cNvPr id="25" name="TextBox 24"/>
          <p:cNvSpPr txBox="1"/>
          <p:nvPr/>
        </p:nvSpPr>
        <p:spPr>
          <a:xfrm>
            <a:off x="5817868" y="2851437"/>
            <a:ext cx="1628651" cy="538609"/>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a:solidFill>
                  <a:prstClr val="black"/>
                </a:solidFill>
                <a:latin typeface="Arial" pitchFamily="34" charset="0"/>
                <a:ea typeface="+mn-ea"/>
                <a:cs typeface="Arial" pitchFamily="34" charset="0"/>
              </a:rPr>
              <a:t>All plants </a:t>
            </a:r>
            <a:r>
              <a:rPr lang="en-US" sz="1800" b="1" dirty="0" smtClean="0">
                <a:solidFill>
                  <a:prstClr val="black"/>
                </a:solidFill>
                <a:latin typeface="Arial" pitchFamily="34" charset="0"/>
                <a:ea typeface="+mn-ea"/>
                <a:cs typeface="Arial" pitchFamily="34" charset="0"/>
              </a:rPr>
              <a:t>have</a:t>
            </a:r>
          </a:p>
          <a:p>
            <a:pPr algn="ctr" fontAlgn="auto">
              <a:lnSpc>
                <a:spcPts val="2000"/>
              </a:lnSpc>
              <a:spcBef>
                <a:spcPts val="0"/>
              </a:spcBef>
              <a:spcAft>
                <a:spcPts val="0"/>
              </a:spcAft>
            </a:pPr>
            <a:r>
              <a:rPr lang="en-US" sz="1800" b="1" dirty="0" smtClean="0">
                <a:solidFill>
                  <a:prstClr val="black"/>
                </a:solidFill>
                <a:latin typeface="Arial" pitchFamily="34" charset="0"/>
                <a:ea typeface="+mn-ea"/>
                <a:cs typeface="Arial" pitchFamily="34" charset="0"/>
              </a:rPr>
              <a:t>purple </a:t>
            </a:r>
            <a:r>
              <a:rPr lang="en-US" sz="1800" b="1" dirty="0">
                <a:solidFill>
                  <a:prstClr val="black"/>
                </a:solidFill>
                <a:latin typeface="Arial" pitchFamily="34" charset="0"/>
                <a:ea typeface="+mn-ea"/>
                <a:cs typeface="Arial" pitchFamily="34" charset="0"/>
              </a:rPr>
              <a:t>flowers</a:t>
            </a: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21437" y="478751"/>
            <a:ext cx="8522563" cy="958863"/>
          </a:xfrm>
        </p:spPr>
        <p:txBody>
          <a:bodyPr/>
          <a:lstStyle/>
          <a:p>
            <a:r>
              <a:rPr lang="en-US" sz="4000" dirty="0" smtClean="0">
                <a:solidFill>
                  <a:srgbClr val="FF0000"/>
                </a:solidFill>
                <a:latin typeface="Cambria" panose="02040503050406030204" pitchFamily="18" charset="0"/>
              </a:rPr>
              <a:t>Monohybrid Crosses</a:t>
            </a:r>
          </a:p>
        </p:txBody>
      </p:sp>
      <p:sp>
        <p:nvSpPr>
          <p:cNvPr id="49155" name="Rectangle 3"/>
          <p:cNvSpPr>
            <a:spLocks noGrp="1" noChangeArrowheads="1"/>
          </p:cNvSpPr>
          <p:nvPr>
            <p:ph idx="1"/>
          </p:nvPr>
        </p:nvSpPr>
        <p:spPr>
          <a:xfrm>
            <a:off x="621437" y="1526959"/>
            <a:ext cx="8209054" cy="4650004"/>
          </a:xfrm>
        </p:spPr>
        <p:txBody>
          <a:bodyPr/>
          <a:lstStyle/>
          <a:p>
            <a:r>
              <a:rPr lang="en-US" b="1" dirty="0" smtClean="0">
                <a:latin typeface="Cambria" panose="02040503050406030204" pitchFamily="18" charset="0"/>
              </a:rPr>
              <a:t>Mendel figured out that the gene for white flowers did not disappear in the F</a:t>
            </a:r>
            <a:r>
              <a:rPr lang="en-US" b="1" baseline="-25000" dirty="0" smtClean="0">
                <a:latin typeface="Cambria" panose="02040503050406030204" pitchFamily="18" charset="0"/>
              </a:rPr>
              <a:t>1</a:t>
            </a:r>
            <a:r>
              <a:rPr lang="en-US" b="1" dirty="0" smtClean="0">
                <a:latin typeface="Cambria" panose="02040503050406030204" pitchFamily="18" charset="0"/>
              </a:rPr>
              <a:t> plants but was somehow hidden or masked when the purple-flower factor was present. </a:t>
            </a:r>
          </a:p>
          <a:p>
            <a:r>
              <a:rPr lang="en-US" b="1" dirty="0" smtClean="0">
                <a:latin typeface="Cambria" panose="02040503050406030204" pitchFamily="18" charset="0"/>
              </a:rPr>
              <a:t>He also deduced that the F</a:t>
            </a:r>
            <a:r>
              <a:rPr lang="en-US" b="1" baseline="-25000" dirty="0" smtClean="0">
                <a:latin typeface="Cambria" panose="02040503050406030204" pitchFamily="18" charset="0"/>
              </a:rPr>
              <a:t>1</a:t>
            </a:r>
            <a:r>
              <a:rPr lang="en-US" b="1" dirty="0" smtClean="0">
                <a:latin typeface="Cambria" panose="02040503050406030204" pitchFamily="18" charset="0"/>
              </a:rPr>
              <a:t> plants must have carried two factors for the flower-color character,</a:t>
            </a:r>
          </a:p>
          <a:p>
            <a:pPr lvl="1"/>
            <a:r>
              <a:rPr lang="en-US" b="1" dirty="0" smtClean="0">
                <a:latin typeface="Cambria" panose="02040503050406030204" pitchFamily="18" charset="0"/>
              </a:rPr>
              <a:t>one for purple and </a:t>
            </a:r>
          </a:p>
          <a:p>
            <a:pPr lvl="1"/>
            <a:r>
              <a:rPr lang="en-US" b="1" dirty="0" smtClean="0">
                <a:latin typeface="Cambria" panose="02040503050406030204" pitchFamily="18" charset="0"/>
              </a:rPr>
              <a:t>one for white.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28600" y="533400"/>
            <a:ext cx="8686800" cy="152400"/>
          </a:xfrm>
          <a:prstGeom prst="rect">
            <a:avLst/>
          </a:prstGeom>
          <a:solidFill>
            <a:schemeClr val="bg1"/>
          </a:solidFill>
          <a:ln w="9525">
            <a:noFill/>
            <a:miter lim="800000"/>
            <a:headEnd/>
            <a:tailEnd/>
          </a:ln>
        </p:spPr>
        <p:txBody>
          <a:bodyPr wrap="none" anchor="ctr">
            <a:prstTxWarp prst="textNoShape">
              <a:avLst/>
            </a:prstTxWarp>
          </a:bodyPr>
          <a:lstStyle/>
          <a:p>
            <a:pPr algn="r" eaLnBrk="0" hangingPunct="0"/>
            <a:endParaRPr lang="en-US" dirty="0"/>
          </a:p>
        </p:txBody>
      </p:sp>
      <p:sp>
        <p:nvSpPr>
          <p:cNvPr id="20484" name="Rectangle 4"/>
          <p:cNvSpPr>
            <a:spLocks noGrp="1" noChangeArrowheads="1"/>
          </p:cNvSpPr>
          <p:nvPr>
            <p:ph type="title"/>
          </p:nvPr>
        </p:nvSpPr>
        <p:spPr>
          <a:xfrm>
            <a:off x="678001" y="533400"/>
            <a:ext cx="8543108" cy="958863"/>
          </a:xfrm>
        </p:spPr>
        <p:txBody>
          <a:bodyPr/>
          <a:lstStyle/>
          <a:p>
            <a:r>
              <a:rPr lang="en-US" sz="3600" dirty="0" smtClean="0">
                <a:solidFill>
                  <a:srgbClr val="C39150"/>
                </a:solidFill>
                <a:latin typeface="Cambria" panose="02040503050406030204" pitchFamily="18" charset="0"/>
              </a:rPr>
              <a:t>Biology and Society: Our Longest-Running Genetic Experiment</a:t>
            </a:r>
            <a:endParaRPr lang="en-US" sz="3600" dirty="0">
              <a:solidFill>
                <a:srgbClr val="C39150"/>
              </a:solidFill>
              <a:latin typeface="Cambria" panose="02040503050406030204" pitchFamily="18" charset="0"/>
            </a:endParaRPr>
          </a:p>
        </p:txBody>
      </p:sp>
      <p:sp>
        <p:nvSpPr>
          <p:cNvPr id="20483" name="Rectangle 3"/>
          <p:cNvSpPr>
            <a:spLocks noGrp="1" noChangeArrowheads="1"/>
          </p:cNvSpPr>
          <p:nvPr>
            <p:ph idx="1"/>
          </p:nvPr>
        </p:nvSpPr>
        <p:spPr>
          <a:xfrm>
            <a:off x="827843" y="2032985"/>
            <a:ext cx="8087557" cy="4499083"/>
          </a:xfrm>
        </p:spPr>
        <p:txBody>
          <a:bodyPr>
            <a:normAutofit/>
          </a:bodyPr>
          <a:lstStyle/>
          <a:p>
            <a:r>
              <a:rPr lang="en-US" sz="2400" b="1" dirty="0" smtClean="0">
                <a:latin typeface="Cambria" panose="02040503050406030204" pitchFamily="18" charset="0"/>
              </a:rPr>
              <a:t>People have selected and mated dogs with preferred traits for more than 15,000 years.</a:t>
            </a:r>
          </a:p>
          <a:p>
            <a:r>
              <a:rPr lang="en-US" sz="2400" b="1" dirty="0" smtClean="0">
                <a:latin typeface="Cambria" panose="02040503050406030204" pitchFamily="18" charset="0"/>
              </a:rPr>
              <a:t>Over thousands of years, such genetic tinkering has led to the incredible variety of body types and behaviors in dogs today.</a:t>
            </a:r>
          </a:p>
          <a:p>
            <a:r>
              <a:rPr lang="en-US" sz="2400" b="1" dirty="0" smtClean="0">
                <a:latin typeface="Cambria" panose="02040503050406030204" pitchFamily="18" charset="0"/>
              </a:rPr>
              <a:t>The biological principles underlying genetics have only recently been understood.</a:t>
            </a:r>
            <a:endParaRPr lang="en-US" sz="2400"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12559" y="435006"/>
            <a:ext cx="8217932" cy="656379"/>
          </a:xfrm>
        </p:spPr>
        <p:txBody>
          <a:bodyPr/>
          <a:lstStyle/>
          <a:p>
            <a:r>
              <a:rPr lang="en-US" sz="4000" dirty="0" smtClean="0">
                <a:solidFill>
                  <a:srgbClr val="FF0000"/>
                </a:solidFill>
                <a:latin typeface="Cambria" panose="02040503050406030204" pitchFamily="18" charset="0"/>
              </a:rPr>
              <a:t>Monohybrid Crosses</a:t>
            </a:r>
          </a:p>
        </p:txBody>
      </p:sp>
      <p:sp>
        <p:nvSpPr>
          <p:cNvPr id="49155" name="Rectangle 3"/>
          <p:cNvSpPr>
            <a:spLocks noGrp="1" noChangeArrowheads="1"/>
          </p:cNvSpPr>
          <p:nvPr>
            <p:ph idx="1"/>
          </p:nvPr>
        </p:nvSpPr>
        <p:spPr>
          <a:xfrm>
            <a:off x="612559" y="1393793"/>
            <a:ext cx="8217932" cy="4783169"/>
          </a:xfrm>
        </p:spPr>
        <p:txBody>
          <a:bodyPr/>
          <a:lstStyle/>
          <a:p>
            <a:r>
              <a:rPr lang="en-US" b="1" dirty="0" smtClean="0">
                <a:latin typeface="Cambria" panose="02040503050406030204" pitchFamily="18" charset="0"/>
              </a:rPr>
              <a:t>From these results and others, Mendel developed four hypotheses: </a:t>
            </a:r>
          </a:p>
          <a:p>
            <a:pPr marL="971550" lvl="1" indent="-514350">
              <a:buFont typeface="+mj-lt"/>
              <a:buAutoNum type="arabicPeriod"/>
              <a:tabLst>
                <a:tab pos="1090613" algn="l"/>
              </a:tabLst>
            </a:pPr>
            <a:r>
              <a:rPr lang="en-US" b="1" dirty="0" smtClean="0">
                <a:latin typeface="Cambria" panose="02040503050406030204" pitchFamily="18" charset="0"/>
              </a:rPr>
              <a:t> There are alternative versions of genes that </a:t>
            </a:r>
            <a:br>
              <a:rPr lang="en-US" b="1" dirty="0" smtClean="0">
                <a:latin typeface="Cambria" panose="02040503050406030204" pitchFamily="18" charset="0"/>
              </a:rPr>
            </a:br>
            <a:r>
              <a:rPr lang="en-US" b="1" dirty="0" smtClean="0">
                <a:latin typeface="Cambria" panose="02040503050406030204" pitchFamily="18" charset="0"/>
              </a:rPr>
              <a:t>	account for variations in inherited characters.</a:t>
            </a:r>
          </a:p>
          <a:p>
            <a:pPr lvl="2"/>
            <a:r>
              <a:rPr lang="en-US" b="1" dirty="0" smtClean="0">
                <a:latin typeface="Cambria" panose="02040503050406030204" pitchFamily="18" charset="0"/>
              </a:rPr>
              <a:t>The alternative versions of genes are called </a:t>
            </a:r>
            <a:r>
              <a:rPr lang="en-US" b="1" dirty="0" smtClean="0">
                <a:solidFill>
                  <a:srgbClr val="FF0000"/>
                </a:solidFill>
                <a:latin typeface="Cambria" panose="02040503050406030204" pitchFamily="18" charset="0"/>
              </a:rPr>
              <a:t>alleles</a:t>
            </a:r>
            <a:r>
              <a:rPr lang="zh-CN" altLang="en-US" sz="2000" b="1" dirty="0" smtClean="0">
                <a:solidFill>
                  <a:srgbClr val="FF0000"/>
                </a:solidFill>
                <a:latin typeface="楷体" panose="02010609060101010101" pitchFamily="49" charset="-122"/>
                <a:ea typeface="楷体" panose="02010609060101010101" pitchFamily="49" charset="-122"/>
              </a:rPr>
              <a:t>（等位基因）</a:t>
            </a:r>
            <a:r>
              <a:rPr lang="en-US" b="1" dirty="0" smtClean="0">
                <a:latin typeface="Cambria" panose="02040503050406030204" pitchFamily="18" charset="0"/>
              </a:rPr>
              <a:t>.</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19091" y="540895"/>
            <a:ext cx="8232390" cy="958863"/>
          </a:xfrm>
        </p:spPr>
        <p:txBody>
          <a:bodyPr/>
          <a:lstStyle/>
          <a:p>
            <a:r>
              <a:rPr lang="en-US" sz="4000" dirty="0" smtClean="0">
                <a:solidFill>
                  <a:srgbClr val="FF0000"/>
                </a:solidFill>
                <a:latin typeface="Cambria" panose="02040503050406030204" pitchFamily="18" charset="0"/>
              </a:rPr>
              <a:t>Monohybrid Crosses</a:t>
            </a:r>
          </a:p>
        </p:txBody>
      </p:sp>
      <p:sp>
        <p:nvSpPr>
          <p:cNvPr id="49155" name="Rectangle 3"/>
          <p:cNvSpPr>
            <a:spLocks noGrp="1" noChangeArrowheads="1"/>
          </p:cNvSpPr>
          <p:nvPr>
            <p:ph idx="1"/>
          </p:nvPr>
        </p:nvSpPr>
        <p:spPr>
          <a:xfrm>
            <a:off x="408373" y="1660123"/>
            <a:ext cx="8422118" cy="4516839"/>
          </a:xfrm>
        </p:spPr>
        <p:txBody>
          <a:bodyPr/>
          <a:lstStyle/>
          <a:p>
            <a:pPr marL="971550" lvl="1" indent="-514350">
              <a:buFont typeface="+mj-lt"/>
              <a:buAutoNum type="arabicPeriod" startAt="2"/>
              <a:tabLst>
                <a:tab pos="1090613" algn="l"/>
              </a:tabLst>
            </a:pPr>
            <a:r>
              <a:rPr lang="en-US" b="1" dirty="0" smtClean="0">
                <a:latin typeface="Cambria" panose="02040503050406030204" pitchFamily="18" charset="0"/>
              </a:rPr>
              <a:t> </a:t>
            </a:r>
            <a:r>
              <a:rPr lang="en-US" b="1" i="1" dirty="0" smtClean="0">
                <a:latin typeface="Cambria" panose="02040503050406030204" pitchFamily="18" charset="0"/>
              </a:rPr>
              <a:t>For each inherited character, an organism inherits two alleles, one from each parent. </a:t>
            </a:r>
          </a:p>
          <a:p>
            <a:pPr lvl="2"/>
            <a:r>
              <a:rPr lang="en-US" b="1" dirty="0" smtClean="0">
                <a:latin typeface="Cambria" panose="02040503050406030204" pitchFamily="18" charset="0"/>
              </a:rPr>
              <a:t>An organism that has two identical alleles for a gene is said to be </a:t>
            </a:r>
            <a:r>
              <a:rPr lang="en-US" b="1" dirty="0" smtClean="0">
                <a:solidFill>
                  <a:srgbClr val="FF0000"/>
                </a:solidFill>
                <a:latin typeface="Cambria" panose="02040503050406030204" pitchFamily="18" charset="0"/>
              </a:rPr>
              <a:t>homozygous</a:t>
            </a:r>
            <a:r>
              <a:rPr lang="zh-CN" altLang="en-US" sz="2000" b="1" dirty="0" smtClean="0">
                <a:solidFill>
                  <a:srgbClr val="FF0000"/>
                </a:solidFill>
                <a:latin typeface="楷体" panose="02010609060101010101" pitchFamily="49" charset="-122"/>
                <a:ea typeface="楷体" panose="02010609060101010101" pitchFamily="49" charset="-122"/>
              </a:rPr>
              <a:t>（纯合子）</a:t>
            </a:r>
            <a:r>
              <a:rPr lang="en-US" sz="2000" b="1" dirty="0" smtClean="0">
                <a:latin typeface="楷体" panose="02010609060101010101" pitchFamily="49" charset="-122"/>
                <a:ea typeface="楷体" panose="02010609060101010101" pitchFamily="49" charset="-122"/>
              </a:rPr>
              <a:t> </a:t>
            </a:r>
            <a:r>
              <a:rPr lang="en-US" b="1" dirty="0" smtClean="0">
                <a:latin typeface="Cambria" panose="02040503050406030204" pitchFamily="18" charset="0"/>
              </a:rPr>
              <a:t>for that gene.</a:t>
            </a:r>
          </a:p>
          <a:p>
            <a:pPr lvl="2"/>
            <a:r>
              <a:rPr lang="en-US" b="1" dirty="0" smtClean="0">
                <a:latin typeface="Cambria" panose="02040503050406030204" pitchFamily="18" charset="0"/>
              </a:rPr>
              <a:t>An organism that has two different alleles for a gene is said to be </a:t>
            </a:r>
            <a:r>
              <a:rPr lang="en-US" b="1" dirty="0" smtClean="0">
                <a:solidFill>
                  <a:srgbClr val="FF0000"/>
                </a:solidFill>
                <a:latin typeface="Cambria" panose="02040503050406030204" pitchFamily="18" charset="0"/>
              </a:rPr>
              <a:t>heterozygous</a:t>
            </a:r>
            <a:r>
              <a:rPr lang="zh-CN" altLang="en-US" sz="2000" b="1" dirty="0">
                <a:solidFill>
                  <a:srgbClr val="FF0000"/>
                </a:solidFill>
                <a:latin typeface="楷体" panose="02010609060101010101" pitchFamily="49" charset="-122"/>
                <a:ea typeface="楷体" panose="02010609060101010101" pitchFamily="49" charset="-122"/>
              </a:rPr>
              <a:t>（杂合子）</a:t>
            </a:r>
            <a:r>
              <a:rPr lang="en-US" sz="2000" b="1" dirty="0">
                <a:solidFill>
                  <a:srgbClr val="FF0000"/>
                </a:solidFill>
                <a:latin typeface="楷体" panose="02010609060101010101" pitchFamily="49" charset="-122"/>
                <a:ea typeface="楷体" panose="02010609060101010101" pitchFamily="49" charset="-122"/>
              </a:rPr>
              <a:t> </a:t>
            </a:r>
            <a:r>
              <a:rPr lang="en-US" b="1" dirty="0" smtClean="0">
                <a:latin typeface="Cambria" panose="02040503050406030204" pitchFamily="18" charset="0"/>
              </a:rPr>
              <a:t>for that gene.</a:t>
            </a:r>
          </a:p>
        </p:txBody>
      </p:sp>
      <p:sp>
        <p:nvSpPr>
          <p:cNvPr id="2" name="TextBox 1"/>
          <p:cNvSpPr txBox="1"/>
          <p:nvPr/>
        </p:nvSpPr>
        <p:spPr>
          <a:xfrm>
            <a:off x="408373" y="4975412"/>
            <a:ext cx="8260498" cy="1200329"/>
          </a:xfrm>
          <a:prstGeom prst="rect">
            <a:avLst/>
          </a:prstGeom>
          <a:noFill/>
        </p:spPr>
        <p:txBody>
          <a:bodyPr wrap="square" rtlCol="0">
            <a:spAutoFit/>
          </a:bodyPr>
          <a:lstStyle/>
          <a:p>
            <a:r>
              <a:rPr lang="en-US" sz="1800" dirty="0" smtClean="0">
                <a:solidFill>
                  <a:srgbClr val="FF0000"/>
                </a:solidFill>
              </a:rPr>
              <a:t>Homo = alike (homozygous: when an organism has the same alleles for a gene)</a:t>
            </a:r>
          </a:p>
          <a:p>
            <a:r>
              <a:rPr lang="en-US" sz="1800" dirty="0" smtClean="0">
                <a:solidFill>
                  <a:srgbClr val="FF0000"/>
                </a:solidFill>
              </a:rPr>
              <a:t>Hetero = different (heterozygous: when an organism has the different alleles for a gene)</a:t>
            </a:r>
            <a:endParaRPr lang="en-US" sz="1800" dirty="0">
              <a:solidFill>
                <a:srgbClr val="FF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7969" y="581469"/>
            <a:ext cx="8177040" cy="958863"/>
          </a:xfrm>
        </p:spPr>
        <p:txBody>
          <a:bodyPr/>
          <a:lstStyle/>
          <a:p>
            <a:r>
              <a:rPr lang="en-US" sz="4000" dirty="0" smtClean="0">
                <a:solidFill>
                  <a:srgbClr val="FF0000"/>
                </a:solidFill>
                <a:latin typeface="Cambria" panose="02040503050406030204" pitchFamily="18" charset="0"/>
              </a:rPr>
              <a:t>Monohybrid Crosses</a:t>
            </a:r>
          </a:p>
        </p:txBody>
      </p:sp>
      <p:sp>
        <p:nvSpPr>
          <p:cNvPr id="49155" name="Rectangle 3"/>
          <p:cNvSpPr>
            <a:spLocks noGrp="1" noChangeArrowheads="1"/>
          </p:cNvSpPr>
          <p:nvPr>
            <p:ph idx="1"/>
          </p:nvPr>
        </p:nvSpPr>
        <p:spPr>
          <a:xfrm>
            <a:off x="112835" y="1540332"/>
            <a:ext cx="8461321" cy="4419184"/>
          </a:xfrm>
        </p:spPr>
        <p:txBody>
          <a:bodyPr/>
          <a:lstStyle/>
          <a:p>
            <a:pPr marL="971550" lvl="1" indent="-514350">
              <a:buFont typeface="+mj-lt"/>
              <a:buAutoNum type="arabicPeriod" startAt="3"/>
              <a:tabLst>
                <a:tab pos="1028700" algn="l"/>
              </a:tabLst>
            </a:pPr>
            <a:r>
              <a:rPr lang="en-US" b="1" dirty="0" smtClean="0">
                <a:latin typeface="Cambria" panose="02040503050406030204" pitchFamily="18" charset="0"/>
              </a:rPr>
              <a:t> </a:t>
            </a:r>
            <a:r>
              <a:rPr lang="en-US" b="1" i="1" dirty="0" smtClean="0">
                <a:latin typeface="Cambria" panose="02040503050406030204" pitchFamily="18" charset="0"/>
              </a:rPr>
              <a:t>If the two alleles of an inherited pair differ, then </a:t>
            </a:r>
            <a:br>
              <a:rPr lang="en-US" b="1" i="1" dirty="0" smtClean="0">
                <a:latin typeface="Cambria" panose="02040503050406030204" pitchFamily="18" charset="0"/>
              </a:rPr>
            </a:br>
            <a:r>
              <a:rPr lang="en-US" b="1" i="1" dirty="0" smtClean="0">
                <a:latin typeface="Cambria" panose="02040503050406030204" pitchFamily="18" charset="0"/>
              </a:rPr>
              <a:t>	one determines the organism’s appearance and is called the </a:t>
            </a:r>
            <a:r>
              <a:rPr lang="en-US" b="1" dirty="0" smtClean="0">
                <a:solidFill>
                  <a:srgbClr val="FF0000"/>
                </a:solidFill>
                <a:latin typeface="Cambria" panose="02040503050406030204" pitchFamily="18" charset="0"/>
              </a:rPr>
              <a:t>dominant allele</a:t>
            </a:r>
            <a:r>
              <a:rPr lang="zh-CN" altLang="en-US" sz="2000" b="1" dirty="0" smtClean="0">
                <a:solidFill>
                  <a:srgbClr val="FF0000"/>
                </a:solidFill>
                <a:latin typeface="楷体" panose="02010609060101010101" pitchFamily="49" charset="-122"/>
                <a:ea typeface="楷体" panose="02010609060101010101" pitchFamily="49" charset="-122"/>
              </a:rPr>
              <a:t>（显性基因）</a:t>
            </a:r>
            <a:r>
              <a:rPr lang="en-US" b="1" dirty="0" smtClean="0">
                <a:latin typeface="Cambria" panose="02040503050406030204" pitchFamily="18" charset="0"/>
              </a:rPr>
              <a:t>, </a:t>
            </a:r>
            <a:r>
              <a:rPr lang="en-US" b="1" i="1" dirty="0" smtClean="0">
                <a:latin typeface="Cambria" panose="02040503050406030204" pitchFamily="18" charset="0"/>
              </a:rPr>
              <a:t>and the other has no noticeable effect on the organism’s appearance and is called the </a:t>
            </a:r>
            <a:r>
              <a:rPr lang="en-US" b="1" dirty="0" smtClean="0">
                <a:solidFill>
                  <a:srgbClr val="FF0000"/>
                </a:solidFill>
                <a:latin typeface="Cambria" panose="02040503050406030204" pitchFamily="18" charset="0"/>
              </a:rPr>
              <a:t>recessive allele</a:t>
            </a:r>
            <a:r>
              <a:rPr lang="zh-CN" altLang="en-US" sz="2000" b="1" dirty="0">
                <a:solidFill>
                  <a:srgbClr val="FF0000"/>
                </a:solidFill>
                <a:latin typeface="楷体" panose="02010609060101010101" pitchFamily="49" charset="-122"/>
                <a:ea typeface="楷体" panose="02010609060101010101" pitchFamily="49" charset="-122"/>
              </a:rPr>
              <a:t>（隐性基因）</a:t>
            </a:r>
            <a:r>
              <a:rPr lang="en-US" b="1" dirty="0" smtClean="0">
                <a:latin typeface="Cambria" panose="02040503050406030204" pitchFamily="18" charset="0"/>
              </a:rPr>
              <a:t>.</a:t>
            </a:r>
          </a:p>
          <a:p>
            <a:pPr lvl="2"/>
            <a:r>
              <a:rPr lang="en-US" b="1" dirty="0" smtClean="0">
                <a:latin typeface="Cambria" panose="02040503050406030204" pitchFamily="18" charset="0"/>
              </a:rPr>
              <a:t>Geneticists use uppercase italic letters (such as </a:t>
            </a:r>
            <a:r>
              <a:rPr lang="en-US" b="1" i="1" dirty="0" smtClean="0">
                <a:solidFill>
                  <a:srgbClr val="FF0000"/>
                </a:solidFill>
                <a:latin typeface="Cambria" panose="02040503050406030204" pitchFamily="18" charset="0"/>
              </a:rPr>
              <a:t>P</a:t>
            </a:r>
            <a:r>
              <a:rPr lang="en-US" b="1" dirty="0" smtClean="0">
                <a:latin typeface="Cambria" panose="02040503050406030204" pitchFamily="18" charset="0"/>
              </a:rPr>
              <a:t>) to represent dominant alleles and lowercase italic letters (such as </a:t>
            </a:r>
            <a:r>
              <a:rPr lang="en-US" b="1" i="1" dirty="0" smtClean="0">
                <a:solidFill>
                  <a:srgbClr val="FF0000"/>
                </a:solidFill>
                <a:latin typeface="Cambria" panose="02040503050406030204" pitchFamily="18" charset="0"/>
              </a:rPr>
              <a:t>p</a:t>
            </a:r>
            <a:r>
              <a:rPr lang="en-US" b="1" dirty="0" smtClean="0">
                <a:latin typeface="Cambria" panose="02040503050406030204" pitchFamily="18" charset="0"/>
              </a:rPr>
              <a:t>) to represent recessive alleles. </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01335" y="428844"/>
            <a:ext cx="8288953" cy="958863"/>
          </a:xfrm>
        </p:spPr>
        <p:txBody>
          <a:bodyPr/>
          <a:lstStyle/>
          <a:p>
            <a:r>
              <a:rPr lang="en-US" sz="4000" dirty="0" smtClean="0">
                <a:solidFill>
                  <a:srgbClr val="FF0000"/>
                </a:solidFill>
                <a:latin typeface="Cambria" panose="02040503050406030204" pitchFamily="18" charset="0"/>
              </a:rPr>
              <a:t>Monohybrid Crosses</a:t>
            </a:r>
          </a:p>
        </p:txBody>
      </p:sp>
      <p:sp>
        <p:nvSpPr>
          <p:cNvPr id="49155" name="Rectangle 3"/>
          <p:cNvSpPr>
            <a:spLocks noGrp="1" noChangeArrowheads="1"/>
          </p:cNvSpPr>
          <p:nvPr>
            <p:ph idx="1"/>
          </p:nvPr>
        </p:nvSpPr>
        <p:spPr>
          <a:xfrm>
            <a:off x="287383" y="1615735"/>
            <a:ext cx="8543108" cy="4721025"/>
          </a:xfrm>
        </p:spPr>
        <p:txBody>
          <a:bodyPr>
            <a:normAutofit/>
          </a:bodyPr>
          <a:lstStyle/>
          <a:p>
            <a:pPr marL="971550" lvl="1" indent="-514350">
              <a:buFont typeface="+mj-lt"/>
              <a:buAutoNum type="arabicPeriod" startAt="4"/>
              <a:tabLst>
                <a:tab pos="1028700" algn="l"/>
              </a:tabLst>
            </a:pPr>
            <a:r>
              <a:rPr lang="en-US" b="1" dirty="0" smtClean="0">
                <a:latin typeface="Cambria" panose="02040503050406030204" pitchFamily="18" charset="0"/>
              </a:rPr>
              <a:t> </a:t>
            </a:r>
            <a:r>
              <a:rPr lang="en-US" b="1" i="1" dirty="0" smtClean="0">
                <a:latin typeface="Cambria" panose="02040503050406030204" pitchFamily="18" charset="0"/>
              </a:rPr>
              <a:t>A sperm or egg carries only one allele for each </a:t>
            </a:r>
            <a:br>
              <a:rPr lang="en-US" b="1" i="1" dirty="0" smtClean="0">
                <a:latin typeface="Cambria" panose="02040503050406030204" pitchFamily="18" charset="0"/>
              </a:rPr>
            </a:br>
            <a:r>
              <a:rPr lang="en-US" b="1" i="1" dirty="0" smtClean="0">
                <a:latin typeface="Cambria" panose="02040503050406030204" pitchFamily="18" charset="0"/>
              </a:rPr>
              <a:t>	inherited character because the two alleles for a </a:t>
            </a:r>
            <a:br>
              <a:rPr lang="en-US" b="1" i="1" dirty="0" smtClean="0">
                <a:latin typeface="Cambria" panose="02040503050406030204" pitchFamily="18" charset="0"/>
              </a:rPr>
            </a:br>
            <a:r>
              <a:rPr lang="en-US" b="1" i="1" dirty="0" smtClean="0">
                <a:latin typeface="Cambria" panose="02040503050406030204" pitchFamily="18" charset="0"/>
              </a:rPr>
              <a:t>	character segregate (separate) from each other </a:t>
            </a:r>
            <a:br>
              <a:rPr lang="en-US" b="1" i="1" dirty="0" smtClean="0">
                <a:latin typeface="Cambria" panose="02040503050406030204" pitchFamily="18" charset="0"/>
              </a:rPr>
            </a:br>
            <a:r>
              <a:rPr lang="en-US" b="1" i="1" dirty="0" smtClean="0">
                <a:latin typeface="Cambria" panose="02040503050406030204" pitchFamily="18" charset="0"/>
              </a:rPr>
              <a:t>	during the production of gametes</a:t>
            </a:r>
            <a:r>
              <a:rPr lang="zh-CN" altLang="en-US" sz="2000" b="1" dirty="0" smtClean="0">
                <a:latin typeface="楷体" panose="02010609060101010101" pitchFamily="49" charset="-122"/>
                <a:ea typeface="楷体" panose="02010609060101010101" pitchFamily="49" charset="-122"/>
              </a:rPr>
              <a:t>（配子）</a:t>
            </a:r>
            <a:r>
              <a:rPr lang="en-US" b="1" i="1" dirty="0" smtClean="0">
                <a:latin typeface="Cambria" panose="02040503050406030204" pitchFamily="18" charset="0"/>
              </a:rPr>
              <a:t>. </a:t>
            </a:r>
          </a:p>
          <a:p>
            <a:pPr lvl="2"/>
            <a:r>
              <a:rPr lang="en-US" b="1" dirty="0" smtClean="0">
                <a:latin typeface="Cambria" panose="02040503050406030204" pitchFamily="18" charset="0"/>
              </a:rPr>
              <a:t>This statement is called the law of segregation</a:t>
            </a:r>
            <a:r>
              <a:rPr lang="zh-CN" altLang="en-US" sz="2000" b="1" dirty="0" smtClean="0">
                <a:latin typeface="楷体" panose="02010609060101010101" pitchFamily="49" charset="-122"/>
                <a:ea typeface="楷体" panose="02010609060101010101" pitchFamily="49" charset="-122"/>
              </a:rPr>
              <a:t>（分离定律）</a:t>
            </a:r>
            <a:r>
              <a:rPr lang="en-US" b="1" dirty="0" smtClean="0">
                <a:latin typeface="Cambria" panose="02040503050406030204" pitchFamily="18" charset="0"/>
              </a:rPr>
              <a:t>.</a:t>
            </a:r>
          </a:p>
          <a:p>
            <a:pPr lvl="2"/>
            <a:r>
              <a:rPr lang="en-US" b="1" dirty="0" smtClean="0">
                <a:latin typeface="Cambria" panose="02040503050406030204" pitchFamily="18" charset="0"/>
              </a:rPr>
              <a:t>When sperm and egg unite at fertilization, each contributes its alleles, restoring the paired condition in the offspring. </a:t>
            </a:r>
          </a:p>
          <a:p>
            <a:pPr lvl="2"/>
            <a:r>
              <a:rPr lang="en-US" sz="2000" b="1" dirty="0" smtClean="0">
                <a:solidFill>
                  <a:schemeClr val="bg1">
                    <a:lumMod val="50000"/>
                  </a:schemeClr>
                </a:solidFill>
                <a:latin typeface="Cambria" panose="02040503050406030204" pitchFamily="18" charset="0"/>
              </a:rPr>
              <a:t>Next figure illustrates Mendel’s law of segregation, which explains the inheritance pattern shown in the earlier figure.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4185" y="204216"/>
            <a:ext cx="4760976" cy="6449568"/>
          </a:xfrm>
          <a:prstGeom prst="rect">
            <a:avLst/>
          </a:prstGeom>
        </p:spPr>
      </p:pic>
      <p:sp>
        <p:nvSpPr>
          <p:cNvPr id="3" name="TextBox 2"/>
          <p:cNvSpPr txBox="1"/>
          <p:nvPr/>
        </p:nvSpPr>
        <p:spPr>
          <a:xfrm>
            <a:off x="3638897" y="296291"/>
            <a:ext cx="1160511"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P Generation </a:t>
            </a:r>
          </a:p>
        </p:txBody>
      </p:sp>
      <p:sp>
        <p:nvSpPr>
          <p:cNvPr id="5" name="TextBox 4"/>
          <p:cNvSpPr txBox="1"/>
          <p:nvPr/>
        </p:nvSpPr>
        <p:spPr>
          <a:xfrm>
            <a:off x="5727023" y="297109"/>
            <a:ext cx="2096728"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Genetic makeup (alleles)</a:t>
            </a:r>
          </a:p>
        </p:txBody>
      </p:sp>
      <p:sp>
        <p:nvSpPr>
          <p:cNvPr id="6" name="TextBox 5"/>
          <p:cNvSpPr txBox="1"/>
          <p:nvPr/>
        </p:nvSpPr>
        <p:spPr>
          <a:xfrm>
            <a:off x="3949023" y="1225550"/>
            <a:ext cx="1224694" cy="430887"/>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Alleles </a:t>
            </a:r>
            <a:r>
              <a:rPr lang="en-US" sz="1400" b="1" dirty="0" smtClean="0">
                <a:solidFill>
                  <a:prstClr val="black"/>
                </a:solidFill>
                <a:latin typeface="Arial" pitchFamily="34" charset="0"/>
                <a:ea typeface="+mn-ea"/>
                <a:cs typeface="Arial" pitchFamily="34" charset="0"/>
              </a:rPr>
              <a:t>carried</a:t>
            </a:r>
          </a:p>
          <a:p>
            <a:pPr fontAlgn="auto">
              <a:spcBef>
                <a:spcPts val="0"/>
              </a:spcBef>
              <a:spcAft>
                <a:spcPts val="0"/>
              </a:spcAft>
            </a:pPr>
            <a:r>
              <a:rPr lang="en-US" sz="1400" b="1" dirty="0" smtClean="0">
                <a:solidFill>
                  <a:prstClr val="black"/>
                </a:solidFill>
                <a:latin typeface="Arial" pitchFamily="34" charset="0"/>
                <a:ea typeface="+mn-ea"/>
                <a:cs typeface="Arial" pitchFamily="34" charset="0"/>
              </a:rPr>
              <a:t>by parents</a:t>
            </a:r>
            <a:endParaRPr lang="en-US" sz="1400" b="1" dirty="0">
              <a:solidFill>
                <a:prstClr val="black"/>
              </a:solidFill>
              <a:latin typeface="Arial" pitchFamily="34" charset="0"/>
              <a:ea typeface="+mn-ea"/>
              <a:cs typeface="Arial" pitchFamily="34" charset="0"/>
            </a:endParaRPr>
          </a:p>
        </p:txBody>
      </p:sp>
      <p:sp>
        <p:nvSpPr>
          <p:cNvPr id="7" name="TextBox 6"/>
          <p:cNvSpPr txBox="1"/>
          <p:nvPr/>
        </p:nvSpPr>
        <p:spPr>
          <a:xfrm>
            <a:off x="3950276" y="1749623"/>
            <a:ext cx="756617"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Gametes</a:t>
            </a:r>
          </a:p>
        </p:txBody>
      </p:sp>
      <p:sp>
        <p:nvSpPr>
          <p:cNvPr id="8" name="TextBox 7"/>
          <p:cNvSpPr txBox="1"/>
          <p:nvPr/>
        </p:nvSpPr>
        <p:spPr>
          <a:xfrm>
            <a:off x="5376567" y="1060450"/>
            <a:ext cx="1234312"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Purple flowers</a:t>
            </a:r>
          </a:p>
        </p:txBody>
      </p:sp>
      <p:sp>
        <p:nvSpPr>
          <p:cNvPr id="9" name="TextBox 8"/>
          <p:cNvSpPr txBox="1"/>
          <p:nvPr/>
        </p:nvSpPr>
        <p:spPr>
          <a:xfrm>
            <a:off x="7133549" y="1060450"/>
            <a:ext cx="1163780"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White flowers</a:t>
            </a:r>
            <a:endParaRPr lang="en-US" sz="1400" b="1" dirty="0">
              <a:solidFill>
                <a:prstClr val="black"/>
              </a:solidFill>
              <a:latin typeface="Arial" pitchFamily="34" charset="0"/>
              <a:ea typeface="+mn-ea"/>
              <a:cs typeface="Arial" pitchFamily="34" charset="0"/>
            </a:endParaRPr>
          </a:p>
        </p:txBody>
      </p:sp>
      <p:sp>
        <p:nvSpPr>
          <p:cNvPr id="10" name="TextBox 9"/>
          <p:cNvSpPr txBox="1"/>
          <p:nvPr/>
        </p:nvSpPr>
        <p:spPr>
          <a:xfrm>
            <a:off x="5891386" y="1281407"/>
            <a:ext cx="240450" cy="215444"/>
          </a:xfrm>
          <a:prstGeom prst="rect">
            <a:avLst/>
          </a:prstGeom>
          <a:noFill/>
        </p:spPr>
        <p:txBody>
          <a:bodyPr wrap="none" lIns="0" tIns="0" rIns="0" bIns="0" rtlCol="0">
            <a:spAutoFit/>
          </a:bodyPr>
          <a:lstStyle/>
          <a:p>
            <a:pPr fontAlgn="auto">
              <a:spcBef>
                <a:spcPts val="0"/>
              </a:spcBef>
              <a:spcAft>
                <a:spcPts val="0"/>
              </a:spcAft>
            </a:pPr>
            <a:r>
              <a:rPr lang="en-US" sz="1400" b="1" i="1" dirty="0" smtClean="0">
                <a:solidFill>
                  <a:prstClr val="black"/>
                </a:solidFill>
                <a:latin typeface="Arial" pitchFamily="34" charset="0"/>
                <a:ea typeface="+mn-ea"/>
                <a:cs typeface="Arial" pitchFamily="34" charset="0"/>
              </a:rPr>
              <a:t>PP</a:t>
            </a:r>
            <a:endParaRPr lang="en-US" sz="1400" b="1" i="1" dirty="0">
              <a:solidFill>
                <a:prstClr val="black"/>
              </a:solidFill>
              <a:latin typeface="Arial" pitchFamily="34" charset="0"/>
              <a:ea typeface="+mn-ea"/>
              <a:cs typeface="Arial" pitchFamily="34" charset="0"/>
            </a:endParaRPr>
          </a:p>
        </p:txBody>
      </p:sp>
      <p:sp>
        <p:nvSpPr>
          <p:cNvPr id="11" name="TextBox 10"/>
          <p:cNvSpPr txBox="1"/>
          <p:nvPr/>
        </p:nvSpPr>
        <p:spPr>
          <a:xfrm>
            <a:off x="7611096" y="1266167"/>
            <a:ext cx="218008" cy="215444"/>
          </a:xfrm>
          <a:prstGeom prst="rect">
            <a:avLst/>
          </a:prstGeom>
          <a:noFill/>
        </p:spPr>
        <p:txBody>
          <a:bodyPr wrap="none" lIns="0" tIns="0" rIns="0" bIns="0" rtlCol="0">
            <a:spAutoFit/>
          </a:bodyPr>
          <a:lstStyle/>
          <a:p>
            <a:pPr fontAlgn="auto">
              <a:spcBef>
                <a:spcPts val="0"/>
              </a:spcBef>
              <a:spcAft>
                <a:spcPts val="0"/>
              </a:spcAft>
            </a:pPr>
            <a:r>
              <a:rPr lang="en-US" sz="1400" b="1" i="1" dirty="0" err="1" smtClean="0">
                <a:solidFill>
                  <a:prstClr val="black"/>
                </a:solidFill>
                <a:latin typeface="Arial" pitchFamily="34" charset="0"/>
                <a:ea typeface="+mn-ea"/>
                <a:cs typeface="Arial" pitchFamily="34" charset="0"/>
              </a:rPr>
              <a:t>pp</a:t>
            </a:r>
            <a:endParaRPr lang="en-US" sz="1400" b="1" i="1" dirty="0">
              <a:solidFill>
                <a:prstClr val="black"/>
              </a:solidFill>
              <a:latin typeface="Arial" pitchFamily="34" charset="0"/>
              <a:ea typeface="+mn-ea"/>
              <a:cs typeface="Arial" pitchFamily="34" charset="0"/>
            </a:endParaRPr>
          </a:p>
        </p:txBody>
      </p:sp>
      <p:sp>
        <p:nvSpPr>
          <p:cNvPr id="12" name="TextBox 11"/>
          <p:cNvSpPr txBox="1"/>
          <p:nvPr/>
        </p:nvSpPr>
        <p:spPr>
          <a:xfrm>
            <a:off x="5612408" y="1749791"/>
            <a:ext cx="229230"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All</a:t>
            </a:r>
            <a:endParaRPr lang="en-US" sz="1400" b="1" dirty="0">
              <a:solidFill>
                <a:prstClr val="black"/>
              </a:solidFill>
              <a:latin typeface="Arial" pitchFamily="34" charset="0"/>
              <a:ea typeface="+mn-ea"/>
              <a:cs typeface="Arial" pitchFamily="34" charset="0"/>
            </a:endParaRPr>
          </a:p>
        </p:txBody>
      </p:sp>
      <p:sp>
        <p:nvSpPr>
          <p:cNvPr id="13" name="TextBox 12"/>
          <p:cNvSpPr txBox="1"/>
          <p:nvPr/>
        </p:nvSpPr>
        <p:spPr>
          <a:xfrm>
            <a:off x="5940282" y="1781176"/>
            <a:ext cx="102592" cy="184666"/>
          </a:xfrm>
          <a:prstGeom prst="rect">
            <a:avLst/>
          </a:prstGeom>
          <a:noFill/>
        </p:spPr>
        <p:txBody>
          <a:bodyPr wrap="none" lIns="0" tIns="0" rIns="0" bIns="0" rtlCol="0">
            <a:spAutoFit/>
          </a:bodyPr>
          <a:lstStyle/>
          <a:p>
            <a:pPr fontAlgn="auto">
              <a:spcBef>
                <a:spcPts val="0"/>
              </a:spcBef>
              <a:spcAft>
                <a:spcPts val="0"/>
              </a:spcAft>
            </a:pPr>
            <a:r>
              <a:rPr lang="en-US" sz="1200" b="1" i="1" dirty="0" smtClean="0">
                <a:solidFill>
                  <a:prstClr val="black"/>
                </a:solidFill>
                <a:latin typeface="Arial" pitchFamily="34" charset="0"/>
                <a:ea typeface="+mn-ea"/>
                <a:cs typeface="Arial" pitchFamily="34" charset="0"/>
              </a:rPr>
              <a:t>P</a:t>
            </a:r>
            <a:endParaRPr lang="en-US" sz="1200" b="1" i="1" dirty="0">
              <a:solidFill>
                <a:prstClr val="black"/>
              </a:solidFill>
              <a:latin typeface="Arial" pitchFamily="34" charset="0"/>
              <a:ea typeface="+mn-ea"/>
              <a:cs typeface="Arial" pitchFamily="34" charset="0"/>
            </a:endParaRPr>
          </a:p>
        </p:txBody>
      </p:sp>
      <p:sp>
        <p:nvSpPr>
          <p:cNvPr id="14" name="TextBox 13"/>
          <p:cNvSpPr txBox="1"/>
          <p:nvPr/>
        </p:nvSpPr>
        <p:spPr>
          <a:xfrm>
            <a:off x="7644723" y="1762126"/>
            <a:ext cx="94578" cy="184666"/>
          </a:xfrm>
          <a:prstGeom prst="rect">
            <a:avLst/>
          </a:prstGeom>
          <a:noFill/>
        </p:spPr>
        <p:txBody>
          <a:bodyPr wrap="none" lIns="0" tIns="0" rIns="0" bIns="0" rtlCol="0">
            <a:spAutoFit/>
          </a:bodyPr>
          <a:lstStyle/>
          <a:p>
            <a:pPr fontAlgn="auto">
              <a:spcBef>
                <a:spcPts val="0"/>
              </a:spcBef>
              <a:spcAft>
                <a:spcPts val="0"/>
              </a:spcAft>
            </a:pPr>
            <a:r>
              <a:rPr lang="en-US" sz="1200" b="1" i="1" dirty="0" smtClean="0">
                <a:solidFill>
                  <a:prstClr val="black"/>
                </a:solidFill>
                <a:latin typeface="Arial" pitchFamily="34" charset="0"/>
                <a:ea typeface="+mn-ea"/>
                <a:cs typeface="Arial" pitchFamily="34" charset="0"/>
              </a:rPr>
              <a:t>p</a:t>
            </a:r>
            <a:endParaRPr lang="en-US" sz="1200" b="1" i="1" dirty="0">
              <a:solidFill>
                <a:prstClr val="black"/>
              </a:solidFill>
              <a:latin typeface="Arial" pitchFamily="34" charset="0"/>
              <a:ea typeface="+mn-ea"/>
              <a:cs typeface="Arial" pitchFamily="34" charset="0"/>
            </a:endParaRPr>
          </a:p>
        </p:txBody>
      </p:sp>
      <p:sp>
        <p:nvSpPr>
          <p:cNvPr id="15" name="TextBox 14"/>
          <p:cNvSpPr txBox="1"/>
          <p:nvPr/>
        </p:nvSpPr>
        <p:spPr>
          <a:xfrm>
            <a:off x="7315614" y="1749623"/>
            <a:ext cx="229230"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All</a:t>
            </a:r>
            <a:endParaRPr lang="en-US" sz="1400" b="1" dirty="0">
              <a:solidFill>
                <a:prstClr val="black"/>
              </a:solidFill>
              <a:latin typeface="Arial" pitchFamily="34" charset="0"/>
              <a:ea typeface="+mn-ea"/>
              <a:cs typeface="Arial" pitchFamily="34" charset="0"/>
            </a:endParaRPr>
          </a:p>
        </p:txBody>
      </p:sp>
      <p:sp>
        <p:nvSpPr>
          <p:cNvPr id="16" name="TextBox 15"/>
          <p:cNvSpPr txBox="1"/>
          <p:nvPr/>
        </p:nvSpPr>
        <p:spPr>
          <a:xfrm>
            <a:off x="3643426" y="2463800"/>
            <a:ext cx="1202252" cy="430887"/>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F</a:t>
            </a:r>
            <a:r>
              <a:rPr lang="en-US" sz="1400" b="1" baseline="-25000" dirty="0">
                <a:solidFill>
                  <a:prstClr val="black"/>
                </a:solidFill>
                <a:latin typeface="Arial" pitchFamily="34" charset="0"/>
                <a:ea typeface="+mn-ea"/>
                <a:cs typeface="Arial" pitchFamily="34" charset="0"/>
              </a:rPr>
              <a:t>1</a:t>
            </a:r>
            <a:r>
              <a:rPr lang="en-US" sz="1400" b="1" dirty="0">
                <a:solidFill>
                  <a:prstClr val="black"/>
                </a:solidFill>
                <a:latin typeface="Arial" pitchFamily="34" charset="0"/>
                <a:ea typeface="+mn-ea"/>
                <a:cs typeface="Arial" pitchFamily="34" charset="0"/>
              </a:rPr>
              <a:t> </a:t>
            </a:r>
            <a:r>
              <a:rPr lang="en-US" sz="1400" b="1" dirty="0" smtClean="0">
                <a:solidFill>
                  <a:prstClr val="black"/>
                </a:solidFill>
                <a:latin typeface="Arial" pitchFamily="34" charset="0"/>
                <a:ea typeface="+mn-ea"/>
                <a:cs typeface="Arial" pitchFamily="34" charset="0"/>
              </a:rPr>
              <a:t>Generation</a:t>
            </a:r>
          </a:p>
          <a:p>
            <a:pPr fontAlgn="auto">
              <a:spcBef>
                <a:spcPts val="0"/>
              </a:spcBef>
              <a:spcAft>
                <a:spcPts val="0"/>
              </a:spcAft>
            </a:pPr>
            <a:r>
              <a:rPr lang="en-US" sz="1400" b="1" dirty="0" smtClean="0">
                <a:solidFill>
                  <a:prstClr val="black"/>
                </a:solidFill>
                <a:latin typeface="Arial" pitchFamily="34" charset="0"/>
                <a:ea typeface="+mn-ea"/>
                <a:cs typeface="Arial" pitchFamily="34" charset="0"/>
              </a:rPr>
              <a:t>(</a:t>
            </a:r>
            <a:r>
              <a:rPr lang="en-US" sz="1400" b="1" dirty="0">
                <a:solidFill>
                  <a:prstClr val="black"/>
                </a:solidFill>
                <a:latin typeface="Arial" pitchFamily="34" charset="0"/>
                <a:ea typeface="+mn-ea"/>
                <a:cs typeface="Arial" pitchFamily="34" charset="0"/>
              </a:rPr>
              <a:t>hybrids)</a:t>
            </a:r>
          </a:p>
        </p:txBody>
      </p:sp>
      <p:sp>
        <p:nvSpPr>
          <p:cNvPr id="17" name="TextBox 16"/>
          <p:cNvSpPr txBox="1"/>
          <p:nvPr/>
        </p:nvSpPr>
        <p:spPr>
          <a:xfrm>
            <a:off x="3951965" y="3238956"/>
            <a:ext cx="865622" cy="754053"/>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Alleles</a:t>
            </a:r>
          </a:p>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segregate</a:t>
            </a:r>
          </a:p>
          <a:p>
            <a:pPr fontAlgn="auto">
              <a:lnSpc>
                <a:spcPts val="1000"/>
              </a:lnSpc>
              <a:spcBef>
                <a:spcPts val="0"/>
              </a:spcBef>
              <a:spcAft>
                <a:spcPts val="0"/>
              </a:spcAft>
            </a:pPr>
            <a:endParaRPr lang="en-US" sz="1400" b="1" dirty="0" smtClean="0">
              <a:solidFill>
                <a:prstClr val="black"/>
              </a:solidFill>
              <a:latin typeface="Arial" pitchFamily="34" charset="0"/>
              <a:ea typeface="+mn-ea"/>
              <a:cs typeface="Arial" pitchFamily="34" charset="0"/>
            </a:endParaRPr>
          </a:p>
          <a:p>
            <a:pPr fontAlgn="auto">
              <a:lnSpc>
                <a:spcPts val="1400"/>
              </a:lnSpc>
              <a:spcBef>
                <a:spcPts val="0"/>
              </a:spcBef>
              <a:spcAft>
                <a:spcPts val="0"/>
              </a:spcAft>
            </a:pPr>
            <a:r>
              <a:rPr lang="en-US" sz="1400" b="1" dirty="0" smtClean="0">
                <a:solidFill>
                  <a:prstClr val="black"/>
                </a:solidFill>
                <a:latin typeface="Arial" pitchFamily="34" charset="0"/>
                <a:ea typeface="+mn-ea"/>
                <a:cs typeface="Arial" pitchFamily="34" charset="0"/>
              </a:rPr>
              <a:t>Gametes</a:t>
            </a:r>
            <a:endParaRPr lang="en-US" sz="1400" b="1" dirty="0">
              <a:solidFill>
                <a:prstClr val="black"/>
              </a:solidFill>
              <a:latin typeface="Arial" pitchFamily="34" charset="0"/>
              <a:ea typeface="+mn-ea"/>
              <a:cs typeface="Arial" pitchFamily="34" charset="0"/>
            </a:endParaRPr>
          </a:p>
        </p:txBody>
      </p:sp>
      <p:sp>
        <p:nvSpPr>
          <p:cNvPr id="18" name="TextBox 17"/>
          <p:cNvSpPr txBox="1"/>
          <p:nvPr/>
        </p:nvSpPr>
        <p:spPr>
          <a:xfrm>
            <a:off x="6088973" y="3003550"/>
            <a:ext cx="1234312"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Purple flowers</a:t>
            </a:r>
          </a:p>
        </p:txBody>
      </p:sp>
      <p:sp>
        <p:nvSpPr>
          <p:cNvPr id="19" name="TextBox 18"/>
          <p:cNvSpPr txBox="1"/>
          <p:nvPr/>
        </p:nvSpPr>
        <p:spPr>
          <a:xfrm>
            <a:off x="6438223" y="3207206"/>
            <a:ext cx="229230"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All</a:t>
            </a:r>
            <a:endParaRPr lang="en-US" sz="1400" b="1" dirty="0">
              <a:solidFill>
                <a:prstClr val="black"/>
              </a:solidFill>
              <a:latin typeface="Arial" pitchFamily="34" charset="0"/>
              <a:ea typeface="+mn-ea"/>
              <a:cs typeface="Arial" pitchFamily="34" charset="0"/>
            </a:endParaRPr>
          </a:p>
        </p:txBody>
      </p:sp>
      <p:sp>
        <p:nvSpPr>
          <p:cNvPr id="20" name="TextBox 19"/>
          <p:cNvSpPr txBox="1"/>
          <p:nvPr/>
        </p:nvSpPr>
        <p:spPr>
          <a:xfrm>
            <a:off x="5946735" y="3765719"/>
            <a:ext cx="102592" cy="184666"/>
          </a:xfrm>
          <a:prstGeom prst="rect">
            <a:avLst/>
          </a:prstGeom>
          <a:noFill/>
        </p:spPr>
        <p:txBody>
          <a:bodyPr wrap="none" lIns="0" tIns="0" rIns="0" bIns="0" rtlCol="0">
            <a:spAutoFit/>
          </a:bodyPr>
          <a:lstStyle/>
          <a:p>
            <a:pPr fontAlgn="auto">
              <a:spcBef>
                <a:spcPts val="0"/>
              </a:spcBef>
              <a:spcAft>
                <a:spcPts val="0"/>
              </a:spcAft>
            </a:pPr>
            <a:r>
              <a:rPr lang="en-US" sz="1200" b="1" i="1" dirty="0" smtClean="0">
                <a:solidFill>
                  <a:prstClr val="black"/>
                </a:solidFill>
                <a:latin typeface="Arial" pitchFamily="34" charset="0"/>
                <a:ea typeface="+mn-ea"/>
                <a:cs typeface="Arial" pitchFamily="34" charset="0"/>
              </a:rPr>
              <a:t>P</a:t>
            </a:r>
            <a:endParaRPr lang="en-US" sz="1200" b="1" i="1" dirty="0">
              <a:solidFill>
                <a:prstClr val="black"/>
              </a:solidFill>
              <a:latin typeface="Arial" pitchFamily="34" charset="0"/>
              <a:ea typeface="+mn-ea"/>
              <a:cs typeface="Arial" pitchFamily="34" charset="0"/>
            </a:endParaRPr>
          </a:p>
        </p:txBody>
      </p:sp>
      <p:sp>
        <p:nvSpPr>
          <p:cNvPr id="21" name="TextBox 20"/>
          <p:cNvSpPr txBox="1"/>
          <p:nvPr/>
        </p:nvSpPr>
        <p:spPr>
          <a:xfrm>
            <a:off x="7548123" y="3736976"/>
            <a:ext cx="94578" cy="184666"/>
          </a:xfrm>
          <a:prstGeom prst="rect">
            <a:avLst/>
          </a:prstGeom>
          <a:noFill/>
        </p:spPr>
        <p:txBody>
          <a:bodyPr wrap="none" lIns="0" tIns="0" rIns="0" bIns="0" rtlCol="0">
            <a:spAutoFit/>
          </a:bodyPr>
          <a:lstStyle/>
          <a:p>
            <a:pPr fontAlgn="auto">
              <a:spcBef>
                <a:spcPts val="0"/>
              </a:spcBef>
              <a:spcAft>
                <a:spcPts val="0"/>
              </a:spcAft>
            </a:pPr>
            <a:r>
              <a:rPr lang="en-US" sz="1200" b="1" i="1" dirty="0">
                <a:solidFill>
                  <a:prstClr val="black"/>
                </a:solidFill>
                <a:latin typeface="Arial" pitchFamily="34" charset="0"/>
                <a:ea typeface="+mn-ea"/>
                <a:cs typeface="Arial" pitchFamily="34" charset="0"/>
              </a:rPr>
              <a:t>p</a:t>
            </a:r>
          </a:p>
        </p:txBody>
      </p:sp>
      <p:sp>
        <p:nvSpPr>
          <p:cNvPr id="22" name="TextBox 21"/>
          <p:cNvSpPr txBox="1"/>
          <p:nvPr/>
        </p:nvSpPr>
        <p:spPr>
          <a:xfrm>
            <a:off x="6725179" y="3207206"/>
            <a:ext cx="229230" cy="215444"/>
          </a:xfrm>
          <a:prstGeom prst="rect">
            <a:avLst/>
          </a:prstGeom>
          <a:noFill/>
        </p:spPr>
        <p:txBody>
          <a:bodyPr wrap="none" lIns="0" tIns="0" rIns="0" bIns="0" rtlCol="0">
            <a:spAutoFit/>
          </a:bodyPr>
          <a:lstStyle/>
          <a:p>
            <a:pPr fontAlgn="auto">
              <a:spcBef>
                <a:spcPts val="0"/>
              </a:spcBef>
              <a:spcAft>
                <a:spcPts val="0"/>
              </a:spcAft>
            </a:pPr>
            <a:r>
              <a:rPr lang="en-US" sz="1400" b="1" i="1" dirty="0" err="1" smtClean="0">
                <a:solidFill>
                  <a:prstClr val="black"/>
                </a:solidFill>
                <a:latin typeface="Arial" pitchFamily="34" charset="0"/>
                <a:ea typeface="+mn-ea"/>
                <a:cs typeface="Arial" pitchFamily="34" charset="0"/>
              </a:rPr>
              <a:t>Pp</a:t>
            </a:r>
            <a:endParaRPr lang="en-US" sz="1400" b="1" i="1" dirty="0">
              <a:solidFill>
                <a:prstClr val="black"/>
              </a:solidFill>
              <a:latin typeface="Arial" pitchFamily="34" charset="0"/>
              <a:ea typeface="+mn-ea"/>
              <a:cs typeface="Arial" pitchFamily="34" charset="0"/>
            </a:endParaRPr>
          </a:p>
        </p:txBody>
      </p:sp>
      <p:sp>
        <p:nvSpPr>
          <p:cNvPr id="23" name="TextBox 22"/>
          <p:cNvSpPr txBox="1"/>
          <p:nvPr/>
        </p:nvSpPr>
        <p:spPr>
          <a:xfrm>
            <a:off x="3637076" y="4394200"/>
            <a:ext cx="1202252" cy="430887"/>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F</a:t>
            </a:r>
            <a:r>
              <a:rPr lang="en-US" sz="1400" b="1" baseline="-25000" dirty="0" smtClean="0">
                <a:solidFill>
                  <a:prstClr val="black"/>
                </a:solidFill>
                <a:latin typeface="Arial" pitchFamily="34" charset="0"/>
                <a:ea typeface="+mn-ea"/>
                <a:cs typeface="Arial" pitchFamily="34" charset="0"/>
              </a:rPr>
              <a:t>2</a:t>
            </a:r>
            <a:r>
              <a:rPr lang="en-US" sz="1400" b="1" dirty="0" smtClean="0">
                <a:solidFill>
                  <a:prstClr val="black"/>
                </a:solidFill>
                <a:latin typeface="Arial" pitchFamily="34" charset="0"/>
                <a:ea typeface="+mn-ea"/>
                <a:cs typeface="Arial" pitchFamily="34" charset="0"/>
              </a:rPr>
              <a:t> Generation</a:t>
            </a:r>
          </a:p>
          <a:p>
            <a:pPr fontAlgn="auto">
              <a:spcBef>
                <a:spcPts val="0"/>
              </a:spcBef>
              <a:spcAft>
                <a:spcPts val="0"/>
              </a:spcAft>
            </a:pPr>
            <a:r>
              <a:rPr lang="en-US" sz="1400" b="1" dirty="0" smtClean="0">
                <a:solidFill>
                  <a:prstClr val="black"/>
                </a:solidFill>
                <a:latin typeface="Arial" pitchFamily="34" charset="0"/>
                <a:ea typeface="+mn-ea"/>
                <a:cs typeface="Arial" pitchFamily="34" charset="0"/>
              </a:rPr>
              <a:t>(</a:t>
            </a:r>
            <a:r>
              <a:rPr lang="en-US" sz="1400" b="1" dirty="0">
                <a:solidFill>
                  <a:prstClr val="black"/>
                </a:solidFill>
                <a:latin typeface="Arial" pitchFamily="34" charset="0"/>
                <a:ea typeface="+mn-ea"/>
                <a:cs typeface="Arial" pitchFamily="34" charset="0"/>
              </a:rPr>
              <a:t>hybrids)</a:t>
            </a:r>
          </a:p>
        </p:txBody>
      </p:sp>
      <p:sp>
        <p:nvSpPr>
          <p:cNvPr id="24" name="TextBox 23"/>
          <p:cNvSpPr txBox="1"/>
          <p:nvPr/>
        </p:nvSpPr>
        <p:spPr>
          <a:xfrm>
            <a:off x="5860296" y="4394200"/>
            <a:ext cx="1742465"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Sperm from F</a:t>
            </a:r>
            <a:r>
              <a:rPr lang="en-US" sz="1400" b="1" baseline="-25000" dirty="0">
                <a:solidFill>
                  <a:prstClr val="black"/>
                </a:solidFill>
                <a:latin typeface="Arial" pitchFamily="34" charset="0"/>
                <a:ea typeface="+mn-ea"/>
                <a:cs typeface="Arial" pitchFamily="34" charset="0"/>
              </a:rPr>
              <a:t>1</a:t>
            </a:r>
            <a:r>
              <a:rPr lang="en-US" sz="1400" b="1" dirty="0">
                <a:solidFill>
                  <a:prstClr val="black"/>
                </a:solidFill>
                <a:latin typeface="Arial" pitchFamily="34" charset="0"/>
                <a:ea typeface="+mn-ea"/>
                <a:cs typeface="Arial" pitchFamily="34" charset="0"/>
              </a:rPr>
              <a:t> plant</a:t>
            </a:r>
          </a:p>
        </p:txBody>
      </p:sp>
      <p:grpSp>
        <p:nvGrpSpPr>
          <p:cNvPr id="27" name="Group 26"/>
          <p:cNvGrpSpPr/>
          <p:nvPr/>
        </p:nvGrpSpPr>
        <p:grpSpPr>
          <a:xfrm>
            <a:off x="5761312" y="3702673"/>
            <a:ext cx="80963" cy="344710"/>
            <a:chOff x="4358639" y="3702673"/>
            <a:chExt cx="80963" cy="344710"/>
          </a:xfrm>
        </p:grpSpPr>
        <p:sp>
          <p:nvSpPr>
            <p:cNvPr id="25" name="TextBox 24"/>
            <p:cNvSpPr txBox="1"/>
            <p:nvPr/>
          </p:nvSpPr>
          <p:spPr>
            <a:xfrm>
              <a:off x="4358639" y="3702673"/>
              <a:ext cx="80150" cy="344710"/>
            </a:xfrm>
            <a:prstGeom prst="rect">
              <a:avLst/>
            </a:prstGeom>
            <a:noFill/>
          </p:spPr>
          <p:txBody>
            <a:bodyPr wrap="none" lIns="0" tIns="0" rIns="0" bIns="0" rtlCol="0">
              <a:spAutoFit/>
            </a:bodyPr>
            <a:lstStyle/>
            <a:p>
              <a:pPr fontAlgn="auto">
                <a:spcBef>
                  <a:spcPts val="0"/>
                </a:spcBef>
                <a:spcAft>
                  <a:spcPts val="0"/>
                </a:spcAft>
              </a:pPr>
              <a:r>
                <a:rPr lang="en-US" sz="112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120" b="1" dirty="0">
                  <a:solidFill>
                    <a:prstClr val="black"/>
                  </a:solidFill>
                  <a:latin typeface="Arial" pitchFamily="34" charset="0"/>
                  <a:ea typeface="+mn-ea"/>
                  <a:cs typeface="Arial" pitchFamily="34" charset="0"/>
                </a:rPr>
                <a:t>2</a:t>
              </a:r>
            </a:p>
          </p:txBody>
        </p:sp>
        <p:sp>
          <p:nvSpPr>
            <p:cNvPr id="26" name="Freeform 25"/>
            <p:cNvSpPr/>
            <p:nvPr/>
          </p:nvSpPr>
          <p:spPr>
            <a:xfrm>
              <a:off x="4358639" y="3875085"/>
              <a:ext cx="80963" cy="0"/>
            </a:xfrm>
            <a:custGeom>
              <a:avLst/>
              <a:gdLst>
                <a:gd name="connsiteX0" fmla="*/ 0 w 80963"/>
                <a:gd name="connsiteY0" fmla="*/ 0 h 0"/>
                <a:gd name="connsiteX1" fmla="*/ 80963 w 80963"/>
                <a:gd name="connsiteY1" fmla="*/ 0 h 0"/>
              </a:gdLst>
              <a:ahLst/>
              <a:cxnLst>
                <a:cxn ang="0">
                  <a:pos x="connsiteX0" y="connsiteY0"/>
                </a:cxn>
                <a:cxn ang="0">
                  <a:pos x="connsiteX1" y="connsiteY1"/>
                </a:cxn>
              </a:cxnLst>
              <a:rect l="l" t="t" r="r" b="b"/>
              <a:pathLst>
                <a:path w="80963">
                  <a:moveTo>
                    <a:pt x="0" y="0"/>
                  </a:moveTo>
                  <a:lnTo>
                    <a:pt x="80963"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29" name="Group 28"/>
          <p:cNvGrpSpPr/>
          <p:nvPr/>
        </p:nvGrpSpPr>
        <p:grpSpPr>
          <a:xfrm>
            <a:off x="7349266" y="3700467"/>
            <a:ext cx="80963" cy="344710"/>
            <a:chOff x="4358639" y="3702673"/>
            <a:chExt cx="80963" cy="344710"/>
          </a:xfrm>
        </p:grpSpPr>
        <p:sp>
          <p:nvSpPr>
            <p:cNvPr id="30" name="TextBox 29"/>
            <p:cNvSpPr txBox="1"/>
            <p:nvPr/>
          </p:nvSpPr>
          <p:spPr>
            <a:xfrm>
              <a:off x="4358639" y="3702673"/>
              <a:ext cx="80150" cy="344710"/>
            </a:xfrm>
            <a:prstGeom prst="rect">
              <a:avLst/>
            </a:prstGeom>
            <a:noFill/>
          </p:spPr>
          <p:txBody>
            <a:bodyPr wrap="none" lIns="0" tIns="0" rIns="0" bIns="0" rtlCol="0">
              <a:spAutoFit/>
            </a:bodyPr>
            <a:lstStyle/>
            <a:p>
              <a:pPr fontAlgn="auto">
                <a:spcBef>
                  <a:spcPts val="0"/>
                </a:spcBef>
                <a:spcAft>
                  <a:spcPts val="0"/>
                </a:spcAft>
              </a:pPr>
              <a:r>
                <a:rPr lang="en-US" sz="112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120" b="1" dirty="0">
                  <a:solidFill>
                    <a:prstClr val="black"/>
                  </a:solidFill>
                  <a:latin typeface="Arial" pitchFamily="34" charset="0"/>
                  <a:ea typeface="+mn-ea"/>
                  <a:cs typeface="Arial" pitchFamily="34" charset="0"/>
                </a:rPr>
                <a:t>2</a:t>
              </a:r>
            </a:p>
          </p:txBody>
        </p:sp>
        <p:sp>
          <p:nvSpPr>
            <p:cNvPr id="31" name="Freeform 30"/>
            <p:cNvSpPr/>
            <p:nvPr/>
          </p:nvSpPr>
          <p:spPr>
            <a:xfrm>
              <a:off x="4358639" y="3875085"/>
              <a:ext cx="80963" cy="0"/>
            </a:xfrm>
            <a:custGeom>
              <a:avLst/>
              <a:gdLst>
                <a:gd name="connsiteX0" fmla="*/ 0 w 80963"/>
                <a:gd name="connsiteY0" fmla="*/ 0 h 0"/>
                <a:gd name="connsiteX1" fmla="*/ 80963 w 80963"/>
                <a:gd name="connsiteY1" fmla="*/ 0 h 0"/>
              </a:gdLst>
              <a:ahLst/>
              <a:cxnLst>
                <a:cxn ang="0">
                  <a:pos x="connsiteX0" y="connsiteY0"/>
                </a:cxn>
                <a:cxn ang="0">
                  <a:pos x="connsiteX1" y="connsiteY1"/>
                </a:cxn>
              </a:cxnLst>
              <a:rect l="l" t="t" r="r" b="b"/>
              <a:pathLst>
                <a:path w="80963">
                  <a:moveTo>
                    <a:pt x="0" y="0"/>
                  </a:moveTo>
                  <a:lnTo>
                    <a:pt x="80963"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32" name="TextBox 31"/>
          <p:cNvSpPr txBox="1"/>
          <p:nvPr/>
        </p:nvSpPr>
        <p:spPr>
          <a:xfrm>
            <a:off x="6393777" y="4675645"/>
            <a:ext cx="102592" cy="184666"/>
          </a:xfrm>
          <a:prstGeom prst="rect">
            <a:avLst/>
          </a:prstGeom>
          <a:noFill/>
        </p:spPr>
        <p:txBody>
          <a:bodyPr wrap="none" lIns="0" tIns="0" rIns="0" bIns="0" rtlCol="0">
            <a:spAutoFit/>
          </a:bodyPr>
          <a:lstStyle/>
          <a:p>
            <a:pPr fontAlgn="auto">
              <a:spcBef>
                <a:spcPts val="0"/>
              </a:spcBef>
              <a:spcAft>
                <a:spcPts val="0"/>
              </a:spcAft>
            </a:pPr>
            <a:r>
              <a:rPr lang="en-US" sz="1200" b="1" i="1" dirty="0" smtClean="0">
                <a:solidFill>
                  <a:prstClr val="black"/>
                </a:solidFill>
                <a:latin typeface="Arial" pitchFamily="34" charset="0"/>
                <a:ea typeface="+mn-ea"/>
                <a:cs typeface="Arial" pitchFamily="34" charset="0"/>
              </a:rPr>
              <a:t>P</a:t>
            </a:r>
            <a:endParaRPr lang="en-US" sz="1200" b="1" i="1" dirty="0">
              <a:solidFill>
                <a:prstClr val="black"/>
              </a:solidFill>
              <a:latin typeface="Arial" pitchFamily="34" charset="0"/>
              <a:ea typeface="+mn-ea"/>
              <a:cs typeface="Arial" pitchFamily="34" charset="0"/>
            </a:endParaRPr>
          </a:p>
        </p:txBody>
      </p:sp>
      <p:sp>
        <p:nvSpPr>
          <p:cNvPr id="33" name="TextBox 32"/>
          <p:cNvSpPr txBox="1"/>
          <p:nvPr/>
        </p:nvSpPr>
        <p:spPr>
          <a:xfrm>
            <a:off x="5933612" y="5133978"/>
            <a:ext cx="102592" cy="184666"/>
          </a:xfrm>
          <a:prstGeom prst="rect">
            <a:avLst/>
          </a:prstGeom>
          <a:noFill/>
        </p:spPr>
        <p:txBody>
          <a:bodyPr wrap="none" lIns="0" tIns="0" rIns="0" bIns="0" rtlCol="0">
            <a:spAutoFit/>
          </a:bodyPr>
          <a:lstStyle/>
          <a:p>
            <a:pPr fontAlgn="auto">
              <a:spcBef>
                <a:spcPts val="0"/>
              </a:spcBef>
              <a:spcAft>
                <a:spcPts val="0"/>
              </a:spcAft>
            </a:pPr>
            <a:r>
              <a:rPr lang="en-US" sz="1200" b="1" i="1" dirty="0" smtClean="0">
                <a:solidFill>
                  <a:prstClr val="black"/>
                </a:solidFill>
                <a:latin typeface="Arial" pitchFamily="34" charset="0"/>
                <a:ea typeface="+mn-ea"/>
                <a:cs typeface="Arial" pitchFamily="34" charset="0"/>
              </a:rPr>
              <a:t>P</a:t>
            </a:r>
            <a:endParaRPr lang="en-US" sz="1200" b="1" i="1" dirty="0">
              <a:solidFill>
                <a:prstClr val="black"/>
              </a:solidFill>
              <a:latin typeface="Arial" pitchFamily="34" charset="0"/>
              <a:ea typeface="+mn-ea"/>
              <a:cs typeface="Arial" pitchFamily="34" charset="0"/>
            </a:endParaRPr>
          </a:p>
        </p:txBody>
      </p:sp>
      <p:sp>
        <p:nvSpPr>
          <p:cNvPr id="34" name="TextBox 33"/>
          <p:cNvSpPr txBox="1"/>
          <p:nvPr/>
        </p:nvSpPr>
        <p:spPr>
          <a:xfrm>
            <a:off x="6951521" y="4652963"/>
            <a:ext cx="94578" cy="184666"/>
          </a:xfrm>
          <a:prstGeom prst="rect">
            <a:avLst/>
          </a:prstGeom>
          <a:noFill/>
        </p:spPr>
        <p:txBody>
          <a:bodyPr wrap="none" lIns="0" tIns="0" rIns="0" bIns="0" rtlCol="0">
            <a:spAutoFit/>
          </a:bodyPr>
          <a:lstStyle/>
          <a:p>
            <a:pPr fontAlgn="auto">
              <a:spcBef>
                <a:spcPts val="0"/>
              </a:spcBef>
              <a:spcAft>
                <a:spcPts val="0"/>
              </a:spcAft>
            </a:pPr>
            <a:r>
              <a:rPr lang="en-US" sz="1200" b="1" i="1" dirty="0">
                <a:solidFill>
                  <a:prstClr val="black"/>
                </a:solidFill>
                <a:latin typeface="Arial" pitchFamily="34" charset="0"/>
                <a:ea typeface="+mn-ea"/>
                <a:cs typeface="Arial" pitchFamily="34" charset="0"/>
              </a:rPr>
              <a:t>p</a:t>
            </a:r>
          </a:p>
        </p:txBody>
      </p:sp>
      <p:sp>
        <p:nvSpPr>
          <p:cNvPr id="35" name="TextBox 34"/>
          <p:cNvSpPr txBox="1"/>
          <p:nvPr/>
        </p:nvSpPr>
        <p:spPr>
          <a:xfrm>
            <a:off x="5933612" y="5679848"/>
            <a:ext cx="94578" cy="184666"/>
          </a:xfrm>
          <a:prstGeom prst="rect">
            <a:avLst/>
          </a:prstGeom>
          <a:noFill/>
        </p:spPr>
        <p:txBody>
          <a:bodyPr wrap="none" lIns="0" tIns="0" rIns="0" bIns="0" rtlCol="0">
            <a:spAutoFit/>
          </a:bodyPr>
          <a:lstStyle/>
          <a:p>
            <a:pPr fontAlgn="auto">
              <a:spcBef>
                <a:spcPts val="0"/>
              </a:spcBef>
              <a:spcAft>
                <a:spcPts val="0"/>
              </a:spcAft>
            </a:pPr>
            <a:r>
              <a:rPr lang="en-US" sz="1200" b="1" i="1" dirty="0">
                <a:solidFill>
                  <a:prstClr val="black"/>
                </a:solidFill>
                <a:latin typeface="Arial" pitchFamily="34" charset="0"/>
                <a:ea typeface="+mn-ea"/>
                <a:cs typeface="Arial" pitchFamily="34" charset="0"/>
              </a:rPr>
              <a:t>p</a:t>
            </a:r>
          </a:p>
        </p:txBody>
      </p:sp>
      <p:sp>
        <p:nvSpPr>
          <p:cNvPr id="36" name="TextBox 35"/>
          <p:cNvSpPr txBox="1"/>
          <p:nvPr/>
        </p:nvSpPr>
        <p:spPr>
          <a:xfrm>
            <a:off x="6373347" y="5314956"/>
            <a:ext cx="205184" cy="184666"/>
          </a:xfrm>
          <a:prstGeom prst="rect">
            <a:avLst/>
          </a:prstGeom>
          <a:noFill/>
        </p:spPr>
        <p:txBody>
          <a:bodyPr wrap="none" lIns="0" tIns="0" rIns="0" bIns="0" rtlCol="0">
            <a:spAutoFit/>
          </a:bodyPr>
          <a:lstStyle/>
          <a:p>
            <a:pPr fontAlgn="auto">
              <a:spcBef>
                <a:spcPts val="0"/>
              </a:spcBef>
              <a:spcAft>
                <a:spcPts val="0"/>
              </a:spcAft>
            </a:pPr>
            <a:r>
              <a:rPr lang="en-US" sz="1200" b="1" i="1" dirty="0" smtClean="0">
                <a:solidFill>
                  <a:prstClr val="black"/>
                </a:solidFill>
                <a:latin typeface="Arial" pitchFamily="34" charset="0"/>
                <a:ea typeface="+mn-ea"/>
                <a:cs typeface="Arial" pitchFamily="34" charset="0"/>
              </a:rPr>
              <a:t>PP</a:t>
            </a:r>
            <a:endParaRPr lang="en-US" sz="1200" b="1" i="1" dirty="0">
              <a:solidFill>
                <a:prstClr val="black"/>
              </a:solidFill>
              <a:latin typeface="Arial" pitchFamily="34" charset="0"/>
              <a:ea typeface="+mn-ea"/>
              <a:cs typeface="Arial" pitchFamily="34" charset="0"/>
            </a:endParaRPr>
          </a:p>
        </p:txBody>
      </p:sp>
      <p:sp>
        <p:nvSpPr>
          <p:cNvPr id="37" name="TextBox 36"/>
          <p:cNvSpPr txBox="1"/>
          <p:nvPr/>
        </p:nvSpPr>
        <p:spPr>
          <a:xfrm>
            <a:off x="6936920" y="5310177"/>
            <a:ext cx="197170" cy="184666"/>
          </a:xfrm>
          <a:prstGeom prst="rect">
            <a:avLst/>
          </a:prstGeom>
          <a:noFill/>
        </p:spPr>
        <p:txBody>
          <a:bodyPr wrap="none" lIns="0" tIns="0" rIns="0" bIns="0" rtlCol="0">
            <a:spAutoFit/>
          </a:bodyPr>
          <a:lstStyle/>
          <a:p>
            <a:pPr fontAlgn="auto">
              <a:spcBef>
                <a:spcPts val="0"/>
              </a:spcBef>
              <a:spcAft>
                <a:spcPts val="0"/>
              </a:spcAft>
            </a:pPr>
            <a:r>
              <a:rPr lang="en-US" sz="1200" b="1" i="1" dirty="0" err="1" smtClean="0">
                <a:solidFill>
                  <a:prstClr val="black"/>
                </a:solidFill>
                <a:latin typeface="Arial" pitchFamily="34" charset="0"/>
                <a:ea typeface="+mn-ea"/>
                <a:cs typeface="Arial" pitchFamily="34" charset="0"/>
              </a:rPr>
              <a:t>Pp</a:t>
            </a:r>
            <a:endParaRPr lang="en-US" sz="1200" b="1" i="1" dirty="0">
              <a:solidFill>
                <a:prstClr val="black"/>
              </a:solidFill>
              <a:latin typeface="Arial" pitchFamily="34" charset="0"/>
              <a:ea typeface="+mn-ea"/>
              <a:cs typeface="Arial" pitchFamily="34" charset="0"/>
            </a:endParaRPr>
          </a:p>
        </p:txBody>
      </p:sp>
      <p:sp>
        <p:nvSpPr>
          <p:cNvPr id="38" name="TextBox 37"/>
          <p:cNvSpPr txBox="1"/>
          <p:nvPr/>
        </p:nvSpPr>
        <p:spPr>
          <a:xfrm>
            <a:off x="6381361" y="5878792"/>
            <a:ext cx="197170" cy="184666"/>
          </a:xfrm>
          <a:prstGeom prst="rect">
            <a:avLst/>
          </a:prstGeom>
          <a:noFill/>
        </p:spPr>
        <p:txBody>
          <a:bodyPr wrap="none" lIns="0" tIns="0" rIns="0" bIns="0" rtlCol="0">
            <a:spAutoFit/>
          </a:bodyPr>
          <a:lstStyle/>
          <a:p>
            <a:pPr fontAlgn="auto">
              <a:spcBef>
                <a:spcPts val="0"/>
              </a:spcBef>
              <a:spcAft>
                <a:spcPts val="0"/>
              </a:spcAft>
            </a:pPr>
            <a:r>
              <a:rPr lang="en-US" sz="1200" b="1" i="1" dirty="0" err="1" smtClean="0">
                <a:solidFill>
                  <a:prstClr val="black"/>
                </a:solidFill>
                <a:latin typeface="Arial" pitchFamily="34" charset="0"/>
                <a:ea typeface="+mn-ea"/>
                <a:cs typeface="Arial" pitchFamily="34" charset="0"/>
              </a:rPr>
              <a:t>Pp</a:t>
            </a:r>
            <a:endParaRPr lang="en-US" sz="1200" b="1" i="1" dirty="0">
              <a:solidFill>
                <a:prstClr val="black"/>
              </a:solidFill>
              <a:latin typeface="Arial" pitchFamily="34" charset="0"/>
              <a:ea typeface="+mn-ea"/>
              <a:cs typeface="Arial" pitchFamily="34" charset="0"/>
            </a:endParaRPr>
          </a:p>
        </p:txBody>
      </p:sp>
      <p:sp>
        <p:nvSpPr>
          <p:cNvPr id="39" name="TextBox 38"/>
          <p:cNvSpPr txBox="1"/>
          <p:nvPr/>
        </p:nvSpPr>
        <p:spPr>
          <a:xfrm>
            <a:off x="6933566" y="5878792"/>
            <a:ext cx="189154" cy="184666"/>
          </a:xfrm>
          <a:prstGeom prst="rect">
            <a:avLst/>
          </a:prstGeom>
          <a:noFill/>
        </p:spPr>
        <p:txBody>
          <a:bodyPr wrap="none" lIns="0" tIns="0" rIns="0" bIns="0" rtlCol="0">
            <a:spAutoFit/>
          </a:bodyPr>
          <a:lstStyle/>
          <a:p>
            <a:pPr fontAlgn="auto">
              <a:spcBef>
                <a:spcPts val="0"/>
              </a:spcBef>
              <a:spcAft>
                <a:spcPts val="0"/>
              </a:spcAft>
            </a:pPr>
            <a:r>
              <a:rPr lang="en-US" sz="1200" b="1" i="1" dirty="0" err="1" smtClean="0">
                <a:solidFill>
                  <a:prstClr val="black"/>
                </a:solidFill>
                <a:latin typeface="Arial" pitchFamily="34" charset="0"/>
                <a:ea typeface="+mn-ea"/>
                <a:cs typeface="Arial" pitchFamily="34" charset="0"/>
              </a:rPr>
              <a:t>pp</a:t>
            </a:r>
            <a:endParaRPr lang="en-US" sz="1200" b="1" i="1" dirty="0">
              <a:solidFill>
                <a:prstClr val="black"/>
              </a:solidFill>
              <a:latin typeface="Arial" pitchFamily="34" charset="0"/>
              <a:ea typeface="+mn-ea"/>
              <a:cs typeface="Arial" pitchFamily="34" charset="0"/>
            </a:endParaRPr>
          </a:p>
        </p:txBody>
      </p:sp>
      <p:sp>
        <p:nvSpPr>
          <p:cNvPr id="40" name="TextBox 39"/>
          <p:cNvSpPr txBox="1"/>
          <p:nvPr/>
        </p:nvSpPr>
        <p:spPr>
          <a:xfrm>
            <a:off x="4909521" y="5305414"/>
            <a:ext cx="886461" cy="430887"/>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Eggs from</a:t>
            </a:r>
          </a:p>
          <a:p>
            <a:pPr fontAlgn="auto">
              <a:spcBef>
                <a:spcPts val="0"/>
              </a:spcBef>
              <a:spcAft>
                <a:spcPts val="0"/>
              </a:spcAft>
            </a:pPr>
            <a:r>
              <a:rPr lang="en-US" sz="1400" b="1" dirty="0" smtClean="0">
                <a:solidFill>
                  <a:prstClr val="black"/>
                </a:solidFill>
                <a:latin typeface="Arial" pitchFamily="34" charset="0"/>
                <a:ea typeface="+mn-ea"/>
                <a:cs typeface="Arial" pitchFamily="34" charset="0"/>
              </a:rPr>
              <a:t>F</a:t>
            </a:r>
            <a:r>
              <a:rPr lang="en-US" sz="1400" b="1" baseline="-25000" dirty="0" smtClean="0">
                <a:solidFill>
                  <a:prstClr val="black"/>
                </a:solidFill>
                <a:latin typeface="Arial" pitchFamily="34" charset="0"/>
                <a:ea typeface="+mn-ea"/>
                <a:cs typeface="Arial" pitchFamily="34" charset="0"/>
              </a:rPr>
              <a:t>1</a:t>
            </a:r>
            <a:r>
              <a:rPr lang="en-US" sz="1400" b="1" dirty="0" smtClean="0">
                <a:solidFill>
                  <a:prstClr val="black"/>
                </a:solidFill>
                <a:latin typeface="Arial" pitchFamily="34" charset="0"/>
                <a:ea typeface="+mn-ea"/>
                <a:cs typeface="Arial" pitchFamily="34" charset="0"/>
              </a:rPr>
              <a:t> </a:t>
            </a:r>
            <a:r>
              <a:rPr lang="en-US" sz="1400" b="1" dirty="0">
                <a:solidFill>
                  <a:prstClr val="black"/>
                </a:solidFill>
                <a:latin typeface="Arial" pitchFamily="34" charset="0"/>
                <a:ea typeface="+mn-ea"/>
                <a:cs typeface="Arial" pitchFamily="34" charset="0"/>
              </a:rPr>
              <a:t>plant</a:t>
            </a:r>
          </a:p>
        </p:txBody>
      </p:sp>
      <p:sp>
        <p:nvSpPr>
          <p:cNvPr id="41" name="TextBox 40"/>
          <p:cNvSpPr txBox="1"/>
          <p:nvPr/>
        </p:nvSpPr>
        <p:spPr>
          <a:xfrm>
            <a:off x="5250985" y="6157919"/>
            <a:ext cx="1474194" cy="654025"/>
          </a:xfrm>
          <a:prstGeom prst="rect">
            <a:avLst/>
          </a:prstGeom>
          <a:noFill/>
        </p:spPr>
        <p:txBody>
          <a:bodyPr wrap="square" lIns="0" tIns="0" rIns="0" bIns="0" rtlCol="0">
            <a:spAutoFit/>
          </a:bodyPr>
          <a:lstStyle/>
          <a:p>
            <a:pPr fontAlgn="auto">
              <a:lnSpc>
                <a:spcPts val="1700"/>
              </a:lnSpc>
              <a:spcBef>
                <a:spcPts val="0"/>
              </a:spcBef>
              <a:spcAft>
                <a:spcPts val="0"/>
              </a:spcAft>
            </a:pPr>
            <a:r>
              <a:rPr lang="en-US" sz="1400" b="1" dirty="0" smtClean="0">
                <a:solidFill>
                  <a:prstClr val="black"/>
                </a:solidFill>
                <a:latin typeface="Arial" pitchFamily="34" charset="0"/>
                <a:ea typeface="+mn-ea"/>
                <a:cs typeface="Arial" pitchFamily="34" charset="0"/>
              </a:rPr>
              <a:t>Phenotypic ratio</a:t>
            </a:r>
            <a:r>
              <a:rPr lang="zh-CN" altLang="en-US" sz="1400" b="1" dirty="0" smtClean="0">
                <a:solidFill>
                  <a:prstClr val="black"/>
                </a:solidFill>
                <a:latin typeface="楷体" panose="02010609060101010101" pitchFamily="49" charset="-122"/>
                <a:ea typeface="楷体" panose="02010609060101010101" pitchFamily="49" charset="-122"/>
                <a:cs typeface="Arial" pitchFamily="34" charset="0"/>
              </a:rPr>
              <a:t>（表型比值）</a:t>
            </a:r>
            <a:endParaRPr lang="en-US" sz="1400" b="1" dirty="0" smtClean="0">
              <a:solidFill>
                <a:prstClr val="black"/>
              </a:solidFill>
              <a:latin typeface="楷体" panose="02010609060101010101" pitchFamily="49" charset="-122"/>
              <a:ea typeface="楷体" panose="02010609060101010101" pitchFamily="49" charset="-122"/>
              <a:cs typeface="Arial" pitchFamily="34" charset="0"/>
            </a:endParaRPr>
          </a:p>
          <a:p>
            <a:pPr fontAlgn="auto">
              <a:lnSpc>
                <a:spcPts val="1700"/>
              </a:lnSpc>
              <a:spcBef>
                <a:spcPts val="0"/>
              </a:spcBef>
              <a:spcAft>
                <a:spcPts val="0"/>
              </a:spcAft>
            </a:pPr>
            <a:r>
              <a:rPr lang="en-US" sz="1400" b="1" dirty="0" smtClean="0">
                <a:solidFill>
                  <a:prstClr val="black"/>
                </a:solidFill>
                <a:latin typeface="Arial" pitchFamily="34" charset="0"/>
                <a:ea typeface="+mn-ea"/>
                <a:cs typeface="Arial" pitchFamily="34" charset="0"/>
              </a:rPr>
              <a:t>3 purple:1 white</a:t>
            </a:r>
            <a:endParaRPr lang="en-US" sz="1400" b="1" dirty="0">
              <a:solidFill>
                <a:prstClr val="black"/>
              </a:solidFill>
              <a:latin typeface="Arial" pitchFamily="34" charset="0"/>
              <a:ea typeface="+mn-ea"/>
              <a:cs typeface="Arial" pitchFamily="34" charset="0"/>
            </a:endParaRPr>
          </a:p>
        </p:txBody>
      </p:sp>
      <p:sp>
        <p:nvSpPr>
          <p:cNvPr id="42" name="TextBox 41"/>
          <p:cNvSpPr txBox="1"/>
          <p:nvPr/>
        </p:nvSpPr>
        <p:spPr>
          <a:xfrm>
            <a:off x="6811901" y="6168077"/>
            <a:ext cx="1946617" cy="654025"/>
          </a:xfrm>
          <a:prstGeom prst="rect">
            <a:avLst/>
          </a:prstGeom>
          <a:noFill/>
        </p:spPr>
        <p:txBody>
          <a:bodyPr wrap="square" lIns="0" tIns="0" rIns="0" bIns="0" rtlCol="0">
            <a:spAutoFit/>
          </a:bodyPr>
          <a:lstStyle/>
          <a:p>
            <a:pPr fontAlgn="auto">
              <a:lnSpc>
                <a:spcPts val="1700"/>
              </a:lnSpc>
              <a:spcBef>
                <a:spcPts val="0"/>
              </a:spcBef>
              <a:spcAft>
                <a:spcPts val="0"/>
              </a:spcAft>
            </a:pPr>
            <a:r>
              <a:rPr lang="en-US" sz="1400" b="1" dirty="0" smtClean="0">
                <a:solidFill>
                  <a:prstClr val="black"/>
                </a:solidFill>
                <a:latin typeface="Arial" pitchFamily="34" charset="0"/>
                <a:ea typeface="+mn-ea"/>
                <a:cs typeface="Arial" pitchFamily="34" charset="0"/>
              </a:rPr>
              <a:t>Genotypic ratio</a:t>
            </a:r>
            <a:r>
              <a:rPr lang="zh-CN" altLang="en-US" sz="1400" b="1" dirty="0" smtClean="0">
                <a:solidFill>
                  <a:prstClr val="black"/>
                </a:solidFill>
                <a:latin typeface="Arial" pitchFamily="34" charset="0"/>
                <a:ea typeface="+mn-ea"/>
                <a:cs typeface="Arial" pitchFamily="34" charset="0"/>
              </a:rPr>
              <a:t>（基因型比值）</a:t>
            </a:r>
            <a:endParaRPr lang="en-US" sz="1400" b="1" dirty="0" smtClean="0">
              <a:solidFill>
                <a:prstClr val="black"/>
              </a:solidFill>
              <a:latin typeface="Arial" pitchFamily="34" charset="0"/>
              <a:ea typeface="+mn-ea"/>
              <a:cs typeface="Arial" pitchFamily="34" charset="0"/>
            </a:endParaRPr>
          </a:p>
          <a:p>
            <a:pPr fontAlgn="auto">
              <a:lnSpc>
                <a:spcPts val="1700"/>
              </a:lnSpc>
              <a:spcBef>
                <a:spcPts val="0"/>
              </a:spcBef>
              <a:spcAft>
                <a:spcPts val="0"/>
              </a:spcAft>
            </a:pPr>
            <a:r>
              <a:rPr lang="en-US" sz="1400" b="1" dirty="0">
                <a:solidFill>
                  <a:prstClr val="black"/>
                </a:solidFill>
                <a:latin typeface="Arial" pitchFamily="34" charset="0"/>
                <a:ea typeface="+mn-ea"/>
                <a:cs typeface="Arial" pitchFamily="34" charset="0"/>
              </a:rPr>
              <a:t>1 </a:t>
            </a:r>
            <a:r>
              <a:rPr lang="en-US" sz="1400" b="1" i="1" dirty="0" smtClean="0">
                <a:solidFill>
                  <a:prstClr val="black"/>
                </a:solidFill>
                <a:latin typeface="Arial" pitchFamily="34" charset="0"/>
                <a:ea typeface="+mn-ea"/>
                <a:cs typeface="Arial" pitchFamily="34" charset="0"/>
              </a:rPr>
              <a:t>PP</a:t>
            </a:r>
            <a:r>
              <a:rPr lang="en-US" sz="1400" b="1" dirty="0" smtClean="0">
                <a:solidFill>
                  <a:prstClr val="black"/>
                </a:solidFill>
                <a:latin typeface="Arial" pitchFamily="34" charset="0"/>
                <a:ea typeface="+mn-ea"/>
                <a:cs typeface="Arial" pitchFamily="34" charset="0"/>
              </a:rPr>
              <a:t>:2 </a:t>
            </a:r>
            <a:r>
              <a:rPr lang="en-US" sz="1400" b="1" i="1" dirty="0" smtClean="0">
                <a:solidFill>
                  <a:prstClr val="black"/>
                </a:solidFill>
                <a:latin typeface="Arial" pitchFamily="34" charset="0"/>
                <a:ea typeface="+mn-ea"/>
                <a:cs typeface="Arial" pitchFamily="34" charset="0"/>
              </a:rPr>
              <a:t>Pp</a:t>
            </a:r>
            <a:r>
              <a:rPr lang="en-US" sz="1400" b="1" dirty="0" smtClean="0">
                <a:solidFill>
                  <a:prstClr val="black"/>
                </a:solidFill>
                <a:latin typeface="Arial" pitchFamily="34" charset="0"/>
                <a:ea typeface="+mn-ea"/>
                <a:cs typeface="Arial" pitchFamily="34" charset="0"/>
              </a:rPr>
              <a:t>:1 </a:t>
            </a:r>
            <a:r>
              <a:rPr lang="en-US" sz="1400" b="1" i="1" dirty="0" err="1" smtClean="0">
                <a:solidFill>
                  <a:prstClr val="black"/>
                </a:solidFill>
                <a:latin typeface="Arial" pitchFamily="34" charset="0"/>
                <a:ea typeface="+mn-ea"/>
                <a:cs typeface="Arial" pitchFamily="34" charset="0"/>
              </a:rPr>
              <a:t>pp</a:t>
            </a:r>
            <a:endParaRPr lang="en-US" sz="1400" b="1" i="1" dirty="0" smtClean="0">
              <a:solidFill>
                <a:prstClr val="black"/>
              </a:solidFill>
              <a:latin typeface="Arial" pitchFamily="34" charset="0"/>
              <a:ea typeface="+mn-ea"/>
              <a:cs typeface="Arial" pitchFamily="34" charset="0"/>
            </a:endParaRPr>
          </a:p>
        </p:txBody>
      </p:sp>
      <p:sp>
        <p:nvSpPr>
          <p:cNvPr id="2" name="Rectangle 1"/>
          <p:cNvSpPr/>
          <p:nvPr/>
        </p:nvSpPr>
        <p:spPr>
          <a:xfrm>
            <a:off x="83144" y="208223"/>
            <a:ext cx="2313196" cy="954107"/>
          </a:xfrm>
          <a:prstGeom prst="rect">
            <a:avLst/>
          </a:prstGeom>
        </p:spPr>
        <p:txBody>
          <a:bodyPr wrap="square">
            <a:spAutoFit/>
          </a:bodyPr>
          <a:lstStyle/>
          <a:p>
            <a:pPr algn="r"/>
            <a:r>
              <a:rPr lang="en-US" altLang="zh-CN" sz="2800" b="1" dirty="0">
                <a:solidFill>
                  <a:srgbClr val="FF0000"/>
                </a:solidFill>
                <a:latin typeface="Cambria" panose="02040503050406030204" pitchFamily="18" charset="0"/>
                <a:cs typeface="Arial" pitchFamily="34" charset="0"/>
              </a:rPr>
              <a:t>The law of segregation </a:t>
            </a:r>
            <a:endParaRPr lang="zh-CN" altLang="en-US" sz="2800"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 y="204216"/>
            <a:ext cx="7985760" cy="6449568"/>
          </a:xfrm>
          <a:prstGeom prst="rect">
            <a:avLst/>
          </a:prstGeom>
        </p:spPr>
      </p:pic>
      <p:sp>
        <p:nvSpPr>
          <p:cNvPr id="4" name="TextBox 3"/>
          <p:cNvSpPr txBox="1"/>
          <p:nvPr/>
        </p:nvSpPr>
        <p:spPr>
          <a:xfrm>
            <a:off x="626037" y="321982"/>
            <a:ext cx="1969450" cy="363818"/>
          </a:xfrm>
          <a:prstGeom prst="rect">
            <a:avLst/>
          </a:prstGeom>
          <a:noFill/>
        </p:spPr>
        <p:txBody>
          <a:bodyPr wrap="none" lIns="0" tIns="0" rIns="0" bIns="0" rtlCol="0">
            <a:spAutoFit/>
          </a:bodyPr>
          <a:lstStyle/>
          <a:p>
            <a:pPr fontAlgn="auto">
              <a:spcBef>
                <a:spcPts val="0"/>
              </a:spcBef>
              <a:spcAft>
                <a:spcPts val="0"/>
              </a:spcAft>
            </a:pPr>
            <a:r>
              <a:rPr lang="en-US" sz="2364" b="1" dirty="0">
                <a:solidFill>
                  <a:prstClr val="black"/>
                </a:solidFill>
                <a:latin typeface="Arial" pitchFamily="34" charset="0"/>
                <a:ea typeface="+mn-ea"/>
                <a:cs typeface="Arial" pitchFamily="34" charset="0"/>
              </a:rPr>
              <a:t>P Generation </a:t>
            </a:r>
          </a:p>
        </p:txBody>
      </p:sp>
      <p:sp>
        <p:nvSpPr>
          <p:cNvPr id="5" name="TextBox 4"/>
          <p:cNvSpPr txBox="1"/>
          <p:nvPr/>
        </p:nvSpPr>
        <p:spPr>
          <a:xfrm>
            <a:off x="4142793" y="334345"/>
            <a:ext cx="3558667" cy="363818"/>
          </a:xfrm>
          <a:prstGeom prst="rect">
            <a:avLst/>
          </a:prstGeom>
          <a:noFill/>
        </p:spPr>
        <p:txBody>
          <a:bodyPr wrap="none" lIns="0" tIns="0" rIns="0" bIns="0" rtlCol="0">
            <a:spAutoFit/>
          </a:bodyPr>
          <a:lstStyle/>
          <a:p>
            <a:pPr fontAlgn="auto">
              <a:spcBef>
                <a:spcPts val="0"/>
              </a:spcBef>
              <a:spcAft>
                <a:spcPts val="0"/>
              </a:spcAft>
            </a:pPr>
            <a:r>
              <a:rPr lang="en-US" sz="2364" b="1" dirty="0">
                <a:solidFill>
                  <a:prstClr val="black"/>
                </a:solidFill>
                <a:latin typeface="Arial" pitchFamily="34" charset="0"/>
                <a:ea typeface="+mn-ea"/>
                <a:cs typeface="Arial" pitchFamily="34" charset="0"/>
              </a:rPr>
              <a:t>Genetic makeup (alleles)</a:t>
            </a:r>
          </a:p>
        </p:txBody>
      </p:sp>
      <p:sp>
        <p:nvSpPr>
          <p:cNvPr id="6" name="TextBox 5"/>
          <p:cNvSpPr txBox="1"/>
          <p:nvPr/>
        </p:nvSpPr>
        <p:spPr>
          <a:xfrm>
            <a:off x="1143000" y="1906964"/>
            <a:ext cx="2077492" cy="727635"/>
          </a:xfrm>
          <a:prstGeom prst="rect">
            <a:avLst/>
          </a:prstGeom>
          <a:noFill/>
        </p:spPr>
        <p:txBody>
          <a:bodyPr wrap="none" lIns="0" tIns="0" rIns="0" bIns="0" rtlCol="0">
            <a:spAutoFit/>
          </a:bodyPr>
          <a:lstStyle/>
          <a:p>
            <a:pPr fontAlgn="auto">
              <a:spcBef>
                <a:spcPts val="0"/>
              </a:spcBef>
              <a:spcAft>
                <a:spcPts val="0"/>
              </a:spcAft>
            </a:pPr>
            <a:r>
              <a:rPr lang="en-US" sz="2364" b="1" dirty="0">
                <a:solidFill>
                  <a:prstClr val="black"/>
                </a:solidFill>
                <a:latin typeface="Arial" pitchFamily="34" charset="0"/>
                <a:ea typeface="+mn-ea"/>
                <a:cs typeface="Arial" pitchFamily="34" charset="0"/>
              </a:rPr>
              <a:t>Alleles </a:t>
            </a:r>
            <a:r>
              <a:rPr lang="en-US" sz="2364" b="1" dirty="0" smtClean="0">
                <a:solidFill>
                  <a:prstClr val="black"/>
                </a:solidFill>
                <a:latin typeface="Arial" pitchFamily="34" charset="0"/>
                <a:ea typeface="+mn-ea"/>
                <a:cs typeface="Arial" pitchFamily="34" charset="0"/>
              </a:rPr>
              <a:t>carried</a:t>
            </a:r>
          </a:p>
          <a:p>
            <a:pPr fontAlgn="auto">
              <a:spcBef>
                <a:spcPts val="0"/>
              </a:spcBef>
              <a:spcAft>
                <a:spcPts val="0"/>
              </a:spcAft>
            </a:pPr>
            <a:r>
              <a:rPr lang="en-US" sz="2364" b="1" dirty="0" smtClean="0">
                <a:solidFill>
                  <a:prstClr val="black"/>
                </a:solidFill>
                <a:latin typeface="Arial" pitchFamily="34" charset="0"/>
                <a:ea typeface="+mn-ea"/>
                <a:cs typeface="Arial" pitchFamily="34" charset="0"/>
              </a:rPr>
              <a:t>by parents</a:t>
            </a:r>
            <a:endParaRPr lang="en-US" sz="2364" b="1" dirty="0">
              <a:solidFill>
                <a:prstClr val="black"/>
              </a:solidFill>
              <a:latin typeface="Arial" pitchFamily="34" charset="0"/>
              <a:ea typeface="+mn-ea"/>
              <a:cs typeface="Arial" pitchFamily="34" charset="0"/>
            </a:endParaRPr>
          </a:p>
        </p:txBody>
      </p:sp>
      <p:sp>
        <p:nvSpPr>
          <p:cNvPr id="7" name="TextBox 6"/>
          <p:cNvSpPr txBox="1"/>
          <p:nvPr/>
        </p:nvSpPr>
        <p:spPr>
          <a:xfrm>
            <a:off x="1143000" y="2795472"/>
            <a:ext cx="1279196" cy="363818"/>
          </a:xfrm>
          <a:prstGeom prst="rect">
            <a:avLst/>
          </a:prstGeom>
          <a:noFill/>
        </p:spPr>
        <p:txBody>
          <a:bodyPr wrap="none" lIns="0" tIns="0" rIns="0" bIns="0" rtlCol="0">
            <a:spAutoFit/>
          </a:bodyPr>
          <a:lstStyle/>
          <a:p>
            <a:pPr fontAlgn="auto">
              <a:spcBef>
                <a:spcPts val="0"/>
              </a:spcBef>
              <a:spcAft>
                <a:spcPts val="0"/>
              </a:spcAft>
            </a:pPr>
            <a:r>
              <a:rPr lang="en-US" sz="2364" b="1" dirty="0">
                <a:solidFill>
                  <a:prstClr val="black"/>
                </a:solidFill>
                <a:latin typeface="Arial" pitchFamily="34" charset="0"/>
                <a:ea typeface="+mn-ea"/>
                <a:cs typeface="Arial" pitchFamily="34" charset="0"/>
              </a:rPr>
              <a:t>Gametes</a:t>
            </a:r>
          </a:p>
        </p:txBody>
      </p:sp>
      <p:sp>
        <p:nvSpPr>
          <p:cNvPr id="8" name="TextBox 7"/>
          <p:cNvSpPr txBox="1"/>
          <p:nvPr/>
        </p:nvSpPr>
        <p:spPr>
          <a:xfrm>
            <a:off x="3560806" y="1622938"/>
            <a:ext cx="2093522" cy="363818"/>
          </a:xfrm>
          <a:prstGeom prst="rect">
            <a:avLst/>
          </a:prstGeom>
          <a:noFill/>
        </p:spPr>
        <p:txBody>
          <a:bodyPr wrap="none" lIns="0" tIns="0" rIns="0" bIns="0" rtlCol="0">
            <a:spAutoFit/>
          </a:bodyPr>
          <a:lstStyle/>
          <a:p>
            <a:pPr fontAlgn="auto">
              <a:spcBef>
                <a:spcPts val="0"/>
              </a:spcBef>
              <a:spcAft>
                <a:spcPts val="0"/>
              </a:spcAft>
            </a:pPr>
            <a:r>
              <a:rPr lang="en-US" sz="2364" b="1" dirty="0">
                <a:solidFill>
                  <a:prstClr val="black"/>
                </a:solidFill>
                <a:latin typeface="Arial" pitchFamily="34" charset="0"/>
                <a:ea typeface="+mn-ea"/>
                <a:cs typeface="Arial" pitchFamily="34" charset="0"/>
              </a:rPr>
              <a:t>Purple flowers</a:t>
            </a:r>
          </a:p>
        </p:txBody>
      </p:sp>
      <p:sp>
        <p:nvSpPr>
          <p:cNvPr id="9" name="TextBox 8"/>
          <p:cNvSpPr txBox="1"/>
          <p:nvPr/>
        </p:nvSpPr>
        <p:spPr>
          <a:xfrm>
            <a:off x="6522103" y="1609719"/>
            <a:ext cx="1974900" cy="363818"/>
          </a:xfrm>
          <a:prstGeom prst="rect">
            <a:avLst/>
          </a:prstGeom>
          <a:noFill/>
        </p:spPr>
        <p:txBody>
          <a:bodyPr wrap="none" lIns="0" tIns="0" rIns="0" bIns="0" rtlCol="0">
            <a:spAutoFit/>
          </a:bodyPr>
          <a:lstStyle/>
          <a:p>
            <a:pPr fontAlgn="auto">
              <a:spcBef>
                <a:spcPts val="0"/>
              </a:spcBef>
              <a:spcAft>
                <a:spcPts val="0"/>
              </a:spcAft>
            </a:pPr>
            <a:r>
              <a:rPr lang="en-US" sz="2364" b="1" dirty="0" smtClean="0">
                <a:solidFill>
                  <a:prstClr val="black"/>
                </a:solidFill>
                <a:latin typeface="Arial" pitchFamily="34" charset="0"/>
                <a:ea typeface="+mn-ea"/>
                <a:cs typeface="Arial" pitchFamily="34" charset="0"/>
              </a:rPr>
              <a:t>White flowers</a:t>
            </a:r>
            <a:endParaRPr lang="en-US" sz="2364" b="1" dirty="0">
              <a:solidFill>
                <a:prstClr val="black"/>
              </a:solidFill>
              <a:latin typeface="Arial" pitchFamily="34" charset="0"/>
              <a:ea typeface="+mn-ea"/>
              <a:cs typeface="Arial" pitchFamily="34" charset="0"/>
            </a:endParaRPr>
          </a:p>
        </p:txBody>
      </p:sp>
      <p:sp>
        <p:nvSpPr>
          <p:cNvPr id="10" name="TextBox 9"/>
          <p:cNvSpPr txBox="1"/>
          <p:nvPr/>
        </p:nvSpPr>
        <p:spPr>
          <a:xfrm>
            <a:off x="7332935" y="1968094"/>
            <a:ext cx="371897" cy="363818"/>
          </a:xfrm>
          <a:prstGeom prst="rect">
            <a:avLst/>
          </a:prstGeom>
          <a:noFill/>
        </p:spPr>
        <p:txBody>
          <a:bodyPr wrap="none" lIns="0" tIns="0" rIns="0" bIns="0" rtlCol="0">
            <a:spAutoFit/>
          </a:bodyPr>
          <a:lstStyle/>
          <a:p>
            <a:pPr fontAlgn="auto">
              <a:spcBef>
                <a:spcPts val="0"/>
              </a:spcBef>
              <a:spcAft>
                <a:spcPts val="0"/>
              </a:spcAft>
            </a:pPr>
            <a:r>
              <a:rPr lang="en-US" sz="2364" b="1" i="1" dirty="0" err="1" smtClean="0">
                <a:solidFill>
                  <a:prstClr val="black"/>
                </a:solidFill>
                <a:latin typeface="Arial" pitchFamily="34" charset="0"/>
                <a:ea typeface="+mn-ea"/>
                <a:cs typeface="Arial" pitchFamily="34" charset="0"/>
              </a:rPr>
              <a:t>pp</a:t>
            </a:r>
            <a:endParaRPr lang="en-US" sz="2364" b="1" i="1" dirty="0">
              <a:solidFill>
                <a:prstClr val="black"/>
              </a:solidFill>
              <a:latin typeface="Arial" pitchFamily="34" charset="0"/>
              <a:ea typeface="+mn-ea"/>
              <a:cs typeface="Arial" pitchFamily="34" charset="0"/>
            </a:endParaRPr>
          </a:p>
        </p:txBody>
      </p:sp>
      <p:sp>
        <p:nvSpPr>
          <p:cNvPr id="11" name="TextBox 10"/>
          <p:cNvSpPr txBox="1"/>
          <p:nvPr/>
        </p:nvSpPr>
        <p:spPr>
          <a:xfrm>
            <a:off x="4424631" y="1968094"/>
            <a:ext cx="403957" cy="363818"/>
          </a:xfrm>
          <a:prstGeom prst="rect">
            <a:avLst/>
          </a:prstGeom>
          <a:noFill/>
        </p:spPr>
        <p:txBody>
          <a:bodyPr wrap="none" lIns="0" tIns="0" rIns="0" bIns="0" rtlCol="0">
            <a:spAutoFit/>
          </a:bodyPr>
          <a:lstStyle/>
          <a:p>
            <a:pPr fontAlgn="auto">
              <a:spcBef>
                <a:spcPts val="0"/>
              </a:spcBef>
              <a:spcAft>
                <a:spcPts val="0"/>
              </a:spcAft>
            </a:pPr>
            <a:r>
              <a:rPr lang="en-US" sz="2364" b="1" i="1" dirty="0" smtClean="0">
                <a:solidFill>
                  <a:prstClr val="black"/>
                </a:solidFill>
                <a:latin typeface="Arial" pitchFamily="34" charset="0"/>
                <a:ea typeface="+mn-ea"/>
                <a:cs typeface="Arial" pitchFamily="34" charset="0"/>
              </a:rPr>
              <a:t>PP</a:t>
            </a:r>
            <a:endParaRPr lang="en-US" sz="2364" b="1" i="1" dirty="0">
              <a:solidFill>
                <a:prstClr val="black"/>
              </a:solidFill>
              <a:latin typeface="Arial" pitchFamily="34" charset="0"/>
              <a:ea typeface="+mn-ea"/>
              <a:cs typeface="Arial" pitchFamily="34" charset="0"/>
            </a:endParaRPr>
          </a:p>
        </p:txBody>
      </p:sp>
      <p:sp>
        <p:nvSpPr>
          <p:cNvPr id="12" name="TextBox 11"/>
          <p:cNvSpPr txBox="1"/>
          <p:nvPr/>
        </p:nvSpPr>
        <p:spPr>
          <a:xfrm>
            <a:off x="6828520" y="2795472"/>
            <a:ext cx="389530" cy="363818"/>
          </a:xfrm>
          <a:prstGeom prst="rect">
            <a:avLst/>
          </a:prstGeom>
          <a:noFill/>
        </p:spPr>
        <p:txBody>
          <a:bodyPr wrap="none" lIns="0" tIns="0" rIns="0" bIns="0" rtlCol="0">
            <a:spAutoFit/>
          </a:bodyPr>
          <a:lstStyle/>
          <a:p>
            <a:pPr fontAlgn="auto">
              <a:spcBef>
                <a:spcPts val="0"/>
              </a:spcBef>
              <a:spcAft>
                <a:spcPts val="0"/>
              </a:spcAft>
            </a:pPr>
            <a:r>
              <a:rPr lang="en-US" sz="2364" b="1" dirty="0" smtClean="0">
                <a:solidFill>
                  <a:prstClr val="black"/>
                </a:solidFill>
                <a:latin typeface="Arial" pitchFamily="34" charset="0"/>
                <a:ea typeface="+mn-ea"/>
                <a:cs typeface="Arial" pitchFamily="34" charset="0"/>
              </a:rPr>
              <a:t>All</a:t>
            </a:r>
            <a:endParaRPr lang="en-US" sz="2364" b="1" dirty="0">
              <a:solidFill>
                <a:prstClr val="black"/>
              </a:solidFill>
              <a:latin typeface="Arial" pitchFamily="34" charset="0"/>
              <a:ea typeface="+mn-ea"/>
              <a:cs typeface="Arial" pitchFamily="34" charset="0"/>
            </a:endParaRPr>
          </a:p>
        </p:txBody>
      </p:sp>
      <p:sp>
        <p:nvSpPr>
          <p:cNvPr id="13" name="TextBox 12"/>
          <p:cNvSpPr txBox="1"/>
          <p:nvPr/>
        </p:nvSpPr>
        <p:spPr>
          <a:xfrm>
            <a:off x="4501224" y="6168385"/>
            <a:ext cx="201978" cy="363818"/>
          </a:xfrm>
          <a:prstGeom prst="rect">
            <a:avLst/>
          </a:prstGeom>
          <a:noFill/>
        </p:spPr>
        <p:txBody>
          <a:bodyPr wrap="none" lIns="0" tIns="0" rIns="0" bIns="0" rtlCol="0">
            <a:spAutoFit/>
          </a:bodyPr>
          <a:lstStyle/>
          <a:p>
            <a:pPr fontAlgn="auto">
              <a:spcBef>
                <a:spcPts val="0"/>
              </a:spcBef>
              <a:spcAft>
                <a:spcPts val="0"/>
              </a:spcAft>
            </a:pPr>
            <a:r>
              <a:rPr lang="en-US" sz="2364" b="1" i="1" dirty="0" smtClean="0">
                <a:solidFill>
                  <a:prstClr val="black"/>
                </a:solidFill>
                <a:latin typeface="Arial" pitchFamily="34" charset="0"/>
                <a:ea typeface="+mn-ea"/>
                <a:cs typeface="Arial" pitchFamily="34" charset="0"/>
              </a:rPr>
              <a:t>P</a:t>
            </a:r>
            <a:endParaRPr lang="en-US" sz="2364" b="1" i="1" dirty="0">
              <a:solidFill>
                <a:prstClr val="black"/>
              </a:solidFill>
              <a:latin typeface="Arial" pitchFamily="34" charset="0"/>
              <a:ea typeface="+mn-ea"/>
              <a:cs typeface="Arial" pitchFamily="34" charset="0"/>
            </a:endParaRPr>
          </a:p>
        </p:txBody>
      </p:sp>
      <p:sp>
        <p:nvSpPr>
          <p:cNvPr id="14" name="TextBox 13"/>
          <p:cNvSpPr txBox="1"/>
          <p:nvPr/>
        </p:nvSpPr>
        <p:spPr>
          <a:xfrm>
            <a:off x="4497642" y="2816031"/>
            <a:ext cx="201978" cy="363818"/>
          </a:xfrm>
          <a:prstGeom prst="rect">
            <a:avLst/>
          </a:prstGeom>
          <a:noFill/>
        </p:spPr>
        <p:txBody>
          <a:bodyPr wrap="none" lIns="0" tIns="0" rIns="0" bIns="0" rtlCol="0">
            <a:spAutoFit/>
          </a:bodyPr>
          <a:lstStyle/>
          <a:p>
            <a:pPr fontAlgn="auto">
              <a:spcBef>
                <a:spcPts val="0"/>
              </a:spcBef>
              <a:spcAft>
                <a:spcPts val="0"/>
              </a:spcAft>
            </a:pPr>
            <a:r>
              <a:rPr lang="en-US" sz="2364" b="1" i="1" dirty="0" smtClean="0">
                <a:solidFill>
                  <a:prstClr val="black"/>
                </a:solidFill>
                <a:latin typeface="Arial" pitchFamily="34" charset="0"/>
                <a:ea typeface="+mn-ea"/>
                <a:cs typeface="Arial" pitchFamily="34" charset="0"/>
              </a:rPr>
              <a:t>P</a:t>
            </a:r>
            <a:endParaRPr lang="en-US" sz="2364" b="1" i="1" dirty="0">
              <a:solidFill>
                <a:prstClr val="black"/>
              </a:solidFill>
              <a:latin typeface="Arial" pitchFamily="34" charset="0"/>
              <a:ea typeface="+mn-ea"/>
              <a:cs typeface="Arial" pitchFamily="34" charset="0"/>
            </a:endParaRPr>
          </a:p>
        </p:txBody>
      </p:sp>
      <p:sp>
        <p:nvSpPr>
          <p:cNvPr id="15" name="TextBox 14"/>
          <p:cNvSpPr txBox="1"/>
          <p:nvPr/>
        </p:nvSpPr>
        <p:spPr>
          <a:xfrm>
            <a:off x="3950548" y="2789855"/>
            <a:ext cx="389530" cy="363818"/>
          </a:xfrm>
          <a:prstGeom prst="rect">
            <a:avLst/>
          </a:prstGeom>
          <a:noFill/>
        </p:spPr>
        <p:txBody>
          <a:bodyPr wrap="none" lIns="0" tIns="0" rIns="0" bIns="0" rtlCol="0">
            <a:spAutoFit/>
          </a:bodyPr>
          <a:lstStyle/>
          <a:p>
            <a:pPr fontAlgn="auto">
              <a:spcBef>
                <a:spcPts val="0"/>
              </a:spcBef>
              <a:spcAft>
                <a:spcPts val="0"/>
              </a:spcAft>
            </a:pPr>
            <a:r>
              <a:rPr lang="en-US" sz="2364" b="1" dirty="0" smtClean="0">
                <a:solidFill>
                  <a:prstClr val="black"/>
                </a:solidFill>
                <a:latin typeface="Arial" pitchFamily="34" charset="0"/>
                <a:ea typeface="+mn-ea"/>
                <a:cs typeface="Arial" pitchFamily="34" charset="0"/>
              </a:rPr>
              <a:t>All</a:t>
            </a:r>
            <a:endParaRPr lang="en-US" sz="2364" b="1" dirty="0">
              <a:solidFill>
                <a:prstClr val="black"/>
              </a:solidFill>
              <a:latin typeface="Arial" pitchFamily="34" charset="0"/>
              <a:ea typeface="+mn-ea"/>
              <a:cs typeface="Arial" pitchFamily="34" charset="0"/>
            </a:endParaRPr>
          </a:p>
        </p:txBody>
      </p:sp>
      <p:sp>
        <p:nvSpPr>
          <p:cNvPr id="16" name="TextBox 15"/>
          <p:cNvSpPr txBox="1"/>
          <p:nvPr/>
        </p:nvSpPr>
        <p:spPr>
          <a:xfrm>
            <a:off x="625736" y="3991370"/>
            <a:ext cx="1986121" cy="727635"/>
          </a:xfrm>
          <a:prstGeom prst="rect">
            <a:avLst/>
          </a:prstGeom>
          <a:noFill/>
        </p:spPr>
        <p:txBody>
          <a:bodyPr wrap="none" lIns="0" tIns="0" rIns="0" bIns="0" rtlCol="0">
            <a:spAutoFit/>
          </a:bodyPr>
          <a:lstStyle/>
          <a:p>
            <a:pPr fontAlgn="auto">
              <a:spcBef>
                <a:spcPts val="0"/>
              </a:spcBef>
              <a:spcAft>
                <a:spcPts val="0"/>
              </a:spcAft>
            </a:pPr>
            <a:r>
              <a:rPr lang="en-US" sz="2364" b="1" dirty="0">
                <a:solidFill>
                  <a:prstClr val="black"/>
                </a:solidFill>
                <a:latin typeface="Arial" pitchFamily="34" charset="0"/>
                <a:ea typeface="+mn-ea"/>
                <a:cs typeface="Arial" pitchFamily="34" charset="0"/>
              </a:rPr>
              <a:t>F</a:t>
            </a:r>
            <a:r>
              <a:rPr lang="en-US" sz="2364" b="1" baseline="-25000" dirty="0">
                <a:solidFill>
                  <a:prstClr val="black"/>
                </a:solidFill>
                <a:latin typeface="Arial" pitchFamily="34" charset="0"/>
                <a:ea typeface="+mn-ea"/>
                <a:cs typeface="Arial" pitchFamily="34" charset="0"/>
              </a:rPr>
              <a:t>1</a:t>
            </a:r>
            <a:r>
              <a:rPr lang="en-US" sz="2364" b="1" dirty="0">
                <a:solidFill>
                  <a:prstClr val="black"/>
                </a:solidFill>
                <a:latin typeface="Arial" pitchFamily="34" charset="0"/>
                <a:ea typeface="+mn-ea"/>
                <a:cs typeface="Arial" pitchFamily="34" charset="0"/>
              </a:rPr>
              <a:t> </a:t>
            </a:r>
            <a:r>
              <a:rPr lang="en-US" sz="2364" b="1" dirty="0" smtClean="0">
                <a:solidFill>
                  <a:prstClr val="black"/>
                </a:solidFill>
                <a:latin typeface="Arial" pitchFamily="34" charset="0"/>
                <a:ea typeface="+mn-ea"/>
                <a:cs typeface="Arial" pitchFamily="34" charset="0"/>
              </a:rPr>
              <a:t>Generation</a:t>
            </a:r>
          </a:p>
          <a:p>
            <a:pPr fontAlgn="auto">
              <a:spcBef>
                <a:spcPts val="0"/>
              </a:spcBef>
              <a:spcAft>
                <a:spcPts val="0"/>
              </a:spcAft>
            </a:pPr>
            <a:r>
              <a:rPr lang="en-US" sz="2364" b="1" dirty="0" smtClean="0">
                <a:solidFill>
                  <a:prstClr val="black"/>
                </a:solidFill>
                <a:latin typeface="Arial" pitchFamily="34" charset="0"/>
                <a:ea typeface="+mn-ea"/>
                <a:cs typeface="Arial" pitchFamily="34" charset="0"/>
              </a:rPr>
              <a:t>(</a:t>
            </a:r>
            <a:r>
              <a:rPr lang="en-US" sz="2364" b="1" dirty="0">
                <a:solidFill>
                  <a:prstClr val="black"/>
                </a:solidFill>
                <a:latin typeface="Arial" pitchFamily="34" charset="0"/>
                <a:ea typeface="+mn-ea"/>
                <a:cs typeface="Arial" pitchFamily="34" charset="0"/>
              </a:rPr>
              <a:t>hybrids)</a:t>
            </a:r>
          </a:p>
        </p:txBody>
      </p:sp>
      <p:sp>
        <p:nvSpPr>
          <p:cNvPr id="17" name="TextBox 16"/>
          <p:cNvSpPr txBox="1"/>
          <p:nvPr/>
        </p:nvSpPr>
        <p:spPr>
          <a:xfrm>
            <a:off x="1141448" y="5284241"/>
            <a:ext cx="1432311" cy="1286215"/>
          </a:xfrm>
          <a:prstGeom prst="rect">
            <a:avLst/>
          </a:prstGeom>
          <a:noFill/>
        </p:spPr>
        <p:txBody>
          <a:bodyPr wrap="none" lIns="0" tIns="0" rIns="0" bIns="0" rtlCol="0">
            <a:spAutoFit/>
          </a:bodyPr>
          <a:lstStyle/>
          <a:p>
            <a:pPr fontAlgn="auto">
              <a:spcBef>
                <a:spcPts val="0"/>
              </a:spcBef>
              <a:spcAft>
                <a:spcPts val="0"/>
              </a:spcAft>
            </a:pPr>
            <a:r>
              <a:rPr lang="en-US" sz="2364" b="1" dirty="0" smtClean="0">
                <a:solidFill>
                  <a:prstClr val="black"/>
                </a:solidFill>
                <a:latin typeface="Arial" pitchFamily="34" charset="0"/>
                <a:ea typeface="+mn-ea"/>
                <a:cs typeface="Arial" pitchFamily="34" charset="0"/>
              </a:rPr>
              <a:t>Alleles</a:t>
            </a:r>
          </a:p>
          <a:p>
            <a:pPr fontAlgn="auto">
              <a:spcBef>
                <a:spcPts val="0"/>
              </a:spcBef>
              <a:spcAft>
                <a:spcPts val="0"/>
              </a:spcAft>
            </a:pPr>
            <a:r>
              <a:rPr lang="en-US" sz="2364" b="1" dirty="0" smtClean="0">
                <a:solidFill>
                  <a:prstClr val="black"/>
                </a:solidFill>
                <a:latin typeface="Arial" pitchFamily="34" charset="0"/>
                <a:ea typeface="+mn-ea"/>
                <a:cs typeface="Arial" pitchFamily="34" charset="0"/>
              </a:rPr>
              <a:t>segregate</a:t>
            </a:r>
          </a:p>
          <a:p>
            <a:pPr fontAlgn="auto">
              <a:lnSpc>
                <a:spcPts val="2300"/>
              </a:lnSpc>
              <a:spcBef>
                <a:spcPts val="0"/>
              </a:spcBef>
              <a:spcAft>
                <a:spcPts val="0"/>
              </a:spcAft>
            </a:pPr>
            <a:endParaRPr lang="en-US" sz="2364" b="1" dirty="0" smtClean="0">
              <a:solidFill>
                <a:prstClr val="black"/>
              </a:solidFill>
              <a:latin typeface="Arial" pitchFamily="34" charset="0"/>
              <a:ea typeface="+mn-ea"/>
              <a:cs typeface="Arial" pitchFamily="34" charset="0"/>
            </a:endParaRPr>
          </a:p>
          <a:p>
            <a:pPr fontAlgn="auto">
              <a:lnSpc>
                <a:spcPts val="1900"/>
              </a:lnSpc>
              <a:spcBef>
                <a:spcPts val="0"/>
              </a:spcBef>
              <a:spcAft>
                <a:spcPts val="0"/>
              </a:spcAft>
            </a:pPr>
            <a:r>
              <a:rPr lang="en-US" sz="2364" b="1" dirty="0" smtClean="0">
                <a:solidFill>
                  <a:prstClr val="black"/>
                </a:solidFill>
                <a:latin typeface="Arial" pitchFamily="34" charset="0"/>
                <a:ea typeface="+mn-ea"/>
                <a:cs typeface="Arial" pitchFamily="34" charset="0"/>
              </a:rPr>
              <a:t>Gametes</a:t>
            </a:r>
            <a:endParaRPr lang="en-US" sz="2364" b="1" dirty="0">
              <a:solidFill>
                <a:prstClr val="black"/>
              </a:solidFill>
              <a:latin typeface="Arial" pitchFamily="34" charset="0"/>
              <a:ea typeface="+mn-ea"/>
              <a:cs typeface="Arial" pitchFamily="34" charset="0"/>
            </a:endParaRPr>
          </a:p>
        </p:txBody>
      </p:sp>
      <p:sp>
        <p:nvSpPr>
          <p:cNvPr id="18" name="TextBox 17"/>
          <p:cNvSpPr txBox="1"/>
          <p:nvPr/>
        </p:nvSpPr>
        <p:spPr>
          <a:xfrm>
            <a:off x="4744329" y="4911003"/>
            <a:ext cx="2093522" cy="363818"/>
          </a:xfrm>
          <a:prstGeom prst="rect">
            <a:avLst/>
          </a:prstGeom>
          <a:noFill/>
        </p:spPr>
        <p:txBody>
          <a:bodyPr wrap="none" lIns="0" tIns="0" rIns="0" bIns="0" rtlCol="0">
            <a:spAutoFit/>
          </a:bodyPr>
          <a:lstStyle/>
          <a:p>
            <a:pPr fontAlgn="auto">
              <a:spcBef>
                <a:spcPts val="0"/>
              </a:spcBef>
              <a:spcAft>
                <a:spcPts val="0"/>
              </a:spcAft>
            </a:pPr>
            <a:r>
              <a:rPr lang="en-US" sz="2364" b="1" dirty="0">
                <a:solidFill>
                  <a:prstClr val="black"/>
                </a:solidFill>
                <a:latin typeface="Arial" pitchFamily="34" charset="0"/>
                <a:ea typeface="+mn-ea"/>
                <a:cs typeface="Arial" pitchFamily="34" charset="0"/>
              </a:rPr>
              <a:t>Purple flowers</a:t>
            </a:r>
          </a:p>
        </p:txBody>
      </p:sp>
      <p:sp>
        <p:nvSpPr>
          <p:cNvPr id="19" name="TextBox 18"/>
          <p:cNvSpPr txBox="1"/>
          <p:nvPr/>
        </p:nvSpPr>
        <p:spPr>
          <a:xfrm>
            <a:off x="5348777" y="5254453"/>
            <a:ext cx="389530" cy="363818"/>
          </a:xfrm>
          <a:prstGeom prst="rect">
            <a:avLst/>
          </a:prstGeom>
          <a:noFill/>
        </p:spPr>
        <p:txBody>
          <a:bodyPr wrap="none" lIns="0" tIns="0" rIns="0" bIns="0" rtlCol="0">
            <a:spAutoFit/>
          </a:bodyPr>
          <a:lstStyle/>
          <a:p>
            <a:pPr fontAlgn="auto">
              <a:spcBef>
                <a:spcPts val="0"/>
              </a:spcBef>
              <a:spcAft>
                <a:spcPts val="0"/>
              </a:spcAft>
            </a:pPr>
            <a:r>
              <a:rPr lang="en-US" sz="2364" b="1" dirty="0" smtClean="0">
                <a:solidFill>
                  <a:prstClr val="black"/>
                </a:solidFill>
                <a:latin typeface="Arial" pitchFamily="34" charset="0"/>
                <a:ea typeface="+mn-ea"/>
                <a:cs typeface="Arial" pitchFamily="34" charset="0"/>
              </a:rPr>
              <a:t>All</a:t>
            </a:r>
            <a:endParaRPr lang="en-US" sz="2364" b="1" dirty="0">
              <a:solidFill>
                <a:prstClr val="black"/>
              </a:solidFill>
              <a:latin typeface="Arial" pitchFamily="34" charset="0"/>
              <a:ea typeface="+mn-ea"/>
              <a:cs typeface="Arial" pitchFamily="34" charset="0"/>
            </a:endParaRPr>
          </a:p>
        </p:txBody>
      </p:sp>
      <p:sp>
        <p:nvSpPr>
          <p:cNvPr id="21" name="TextBox 20"/>
          <p:cNvSpPr txBox="1"/>
          <p:nvPr/>
        </p:nvSpPr>
        <p:spPr>
          <a:xfrm>
            <a:off x="7199388" y="6112399"/>
            <a:ext cx="185948" cy="363818"/>
          </a:xfrm>
          <a:prstGeom prst="rect">
            <a:avLst/>
          </a:prstGeom>
          <a:noFill/>
        </p:spPr>
        <p:txBody>
          <a:bodyPr wrap="none" lIns="0" tIns="0" rIns="0" bIns="0" rtlCol="0">
            <a:spAutoFit/>
          </a:bodyPr>
          <a:lstStyle/>
          <a:p>
            <a:pPr fontAlgn="auto">
              <a:spcBef>
                <a:spcPts val="0"/>
              </a:spcBef>
              <a:spcAft>
                <a:spcPts val="0"/>
              </a:spcAft>
            </a:pPr>
            <a:r>
              <a:rPr lang="en-US" sz="2364" b="1" i="1" dirty="0">
                <a:solidFill>
                  <a:prstClr val="black"/>
                </a:solidFill>
                <a:latin typeface="Arial" pitchFamily="34" charset="0"/>
                <a:ea typeface="+mn-ea"/>
                <a:cs typeface="Arial" pitchFamily="34" charset="0"/>
              </a:rPr>
              <a:t>p</a:t>
            </a:r>
          </a:p>
        </p:txBody>
      </p:sp>
      <p:sp>
        <p:nvSpPr>
          <p:cNvPr id="22" name="TextBox 21"/>
          <p:cNvSpPr txBox="1"/>
          <p:nvPr/>
        </p:nvSpPr>
        <p:spPr>
          <a:xfrm>
            <a:off x="5826858" y="5245122"/>
            <a:ext cx="387927" cy="363818"/>
          </a:xfrm>
          <a:prstGeom prst="rect">
            <a:avLst/>
          </a:prstGeom>
          <a:noFill/>
        </p:spPr>
        <p:txBody>
          <a:bodyPr wrap="none" lIns="0" tIns="0" rIns="0" bIns="0" rtlCol="0">
            <a:spAutoFit/>
          </a:bodyPr>
          <a:lstStyle/>
          <a:p>
            <a:pPr fontAlgn="auto">
              <a:spcBef>
                <a:spcPts val="0"/>
              </a:spcBef>
              <a:spcAft>
                <a:spcPts val="0"/>
              </a:spcAft>
            </a:pPr>
            <a:r>
              <a:rPr lang="en-US" sz="2364" b="1" i="1" dirty="0" err="1" smtClean="0">
                <a:solidFill>
                  <a:prstClr val="black"/>
                </a:solidFill>
                <a:latin typeface="Arial" pitchFamily="34" charset="0"/>
                <a:ea typeface="+mn-ea"/>
                <a:cs typeface="Arial" pitchFamily="34" charset="0"/>
              </a:rPr>
              <a:t>Pp</a:t>
            </a:r>
            <a:endParaRPr lang="en-US" sz="2364" b="1" i="1" dirty="0">
              <a:solidFill>
                <a:prstClr val="black"/>
              </a:solidFill>
              <a:latin typeface="Arial" pitchFamily="34" charset="0"/>
              <a:ea typeface="+mn-ea"/>
              <a:cs typeface="Arial" pitchFamily="34" charset="0"/>
            </a:endParaRPr>
          </a:p>
        </p:txBody>
      </p:sp>
      <p:sp>
        <p:nvSpPr>
          <p:cNvPr id="24" name="TextBox 23"/>
          <p:cNvSpPr txBox="1"/>
          <p:nvPr/>
        </p:nvSpPr>
        <p:spPr>
          <a:xfrm>
            <a:off x="6896100" y="6055066"/>
            <a:ext cx="134652" cy="581954"/>
          </a:xfrm>
          <a:prstGeom prst="rect">
            <a:avLst/>
          </a:prstGeom>
          <a:noFill/>
        </p:spPr>
        <p:txBody>
          <a:bodyPr wrap="none" lIns="0" tIns="0" rIns="0" bIns="0" rtlCol="0">
            <a:spAutoFit/>
          </a:bodyPr>
          <a:lstStyle/>
          <a:p>
            <a:pPr fontAlgn="auto">
              <a:spcBef>
                <a:spcPts val="0"/>
              </a:spcBef>
              <a:spcAft>
                <a:spcPts val="0"/>
              </a:spcAft>
            </a:pPr>
            <a:r>
              <a:rPr lang="en-US" sz="1891"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891" b="1" dirty="0">
                <a:solidFill>
                  <a:prstClr val="black"/>
                </a:solidFill>
                <a:latin typeface="Arial" pitchFamily="34" charset="0"/>
                <a:ea typeface="+mn-ea"/>
                <a:cs typeface="Arial" pitchFamily="34" charset="0"/>
              </a:rPr>
              <a:t>2</a:t>
            </a:r>
          </a:p>
        </p:txBody>
      </p:sp>
      <p:sp>
        <p:nvSpPr>
          <p:cNvPr id="25" name="Freeform 24"/>
          <p:cNvSpPr/>
          <p:nvPr/>
        </p:nvSpPr>
        <p:spPr>
          <a:xfrm>
            <a:off x="6904722" y="6361251"/>
            <a:ext cx="130392" cy="0"/>
          </a:xfrm>
          <a:custGeom>
            <a:avLst/>
            <a:gdLst>
              <a:gd name="connsiteX0" fmla="*/ 0 w 80963"/>
              <a:gd name="connsiteY0" fmla="*/ 0 h 0"/>
              <a:gd name="connsiteX1" fmla="*/ 80963 w 80963"/>
              <a:gd name="connsiteY1" fmla="*/ 0 h 0"/>
            </a:gdLst>
            <a:ahLst/>
            <a:cxnLst>
              <a:cxn ang="0">
                <a:pos x="connsiteX0" y="connsiteY0"/>
              </a:cxn>
              <a:cxn ang="0">
                <a:pos x="connsiteX1" y="connsiteY1"/>
              </a:cxn>
            </a:cxnLst>
            <a:rect l="l" t="t" r="r" b="b"/>
            <a:pathLst>
              <a:path w="80963">
                <a:moveTo>
                  <a:pt x="0" y="0"/>
                </a:moveTo>
                <a:lnTo>
                  <a:pt x="80963"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2364">
              <a:solidFill>
                <a:prstClr val="black"/>
              </a:solidFill>
            </a:endParaRPr>
          </a:p>
        </p:txBody>
      </p:sp>
      <p:sp>
        <p:nvSpPr>
          <p:cNvPr id="27" name="TextBox 26"/>
          <p:cNvSpPr txBox="1"/>
          <p:nvPr/>
        </p:nvSpPr>
        <p:spPr>
          <a:xfrm>
            <a:off x="4199868" y="6059211"/>
            <a:ext cx="134652" cy="581954"/>
          </a:xfrm>
          <a:prstGeom prst="rect">
            <a:avLst/>
          </a:prstGeom>
          <a:noFill/>
        </p:spPr>
        <p:txBody>
          <a:bodyPr wrap="none" lIns="0" tIns="0" rIns="0" bIns="0" rtlCol="0">
            <a:spAutoFit/>
          </a:bodyPr>
          <a:lstStyle/>
          <a:p>
            <a:pPr fontAlgn="auto">
              <a:spcBef>
                <a:spcPts val="0"/>
              </a:spcBef>
              <a:spcAft>
                <a:spcPts val="0"/>
              </a:spcAft>
            </a:pPr>
            <a:r>
              <a:rPr lang="en-US" sz="1891"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891" b="1" dirty="0">
                <a:solidFill>
                  <a:prstClr val="black"/>
                </a:solidFill>
                <a:latin typeface="Arial" pitchFamily="34" charset="0"/>
                <a:ea typeface="+mn-ea"/>
                <a:cs typeface="Arial" pitchFamily="34" charset="0"/>
              </a:rPr>
              <a:t>2</a:t>
            </a:r>
          </a:p>
        </p:txBody>
      </p:sp>
      <p:sp>
        <p:nvSpPr>
          <p:cNvPr id="28" name="Freeform 27"/>
          <p:cNvSpPr/>
          <p:nvPr/>
        </p:nvSpPr>
        <p:spPr>
          <a:xfrm>
            <a:off x="4219138" y="6348463"/>
            <a:ext cx="107762" cy="0"/>
          </a:xfrm>
          <a:custGeom>
            <a:avLst/>
            <a:gdLst>
              <a:gd name="connsiteX0" fmla="*/ 0 w 80963"/>
              <a:gd name="connsiteY0" fmla="*/ 0 h 0"/>
              <a:gd name="connsiteX1" fmla="*/ 80963 w 80963"/>
              <a:gd name="connsiteY1" fmla="*/ 0 h 0"/>
            </a:gdLst>
            <a:ahLst/>
            <a:cxnLst>
              <a:cxn ang="0">
                <a:pos x="connsiteX0" y="connsiteY0"/>
              </a:cxn>
              <a:cxn ang="0">
                <a:pos x="connsiteX1" y="connsiteY1"/>
              </a:cxn>
            </a:cxnLst>
            <a:rect l="l" t="t" r="r" b="b"/>
            <a:pathLst>
              <a:path w="80963">
                <a:moveTo>
                  <a:pt x="0" y="0"/>
                </a:moveTo>
                <a:lnTo>
                  <a:pt x="80963"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2364">
              <a:solidFill>
                <a:prstClr val="black"/>
              </a:solidFill>
            </a:endParaRPr>
          </a:p>
        </p:txBody>
      </p:sp>
      <p:sp>
        <p:nvSpPr>
          <p:cNvPr id="29" name="TextBox 28"/>
          <p:cNvSpPr txBox="1"/>
          <p:nvPr/>
        </p:nvSpPr>
        <p:spPr>
          <a:xfrm>
            <a:off x="7372229" y="2767559"/>
            <a:ext cx="204543" cy="330744"/>
          </a:xfrm>
          <a:prstGeom prst="rect">
            <a:avLst/>
          </a:prstGeom>
          <a:noFill/>
        </p:spPr>
        <p:txBody>
          <a:bodyPr wrap="none" lIns="0" tIns="0" rIns="0" bIns="0" rtlCol="0">
            <a:spAutoFit/>
          </a:bodyPr>
          <a:lstStyle/>
          <a:p>
            <a:pPr fontAlgn="auto">
              <a:spcBef>
                <a:spcPts val="0"/>
              </a:spcBef>
              <a:spcAft>
                <a:spcPts val="0"/>
              </a:spcAft>
            </a:pPr>
            <a:r>
              <a:rPr lang="en-US" sz="2364" b="1" i="1" dirty="0" smtClean="0">
                <a:solidFill>
                  <a:prstClr val="black"/>
                </a:solidFill>
                <a:latin typeface="Arial" pitchFamily="34" charset="0"/>
                <a:ea typeface="+mn-ea"/>
                <a:cs typeface="Arial" pitchFamily="34" charset="0"/>
              </a:rPr>
              <a:t>p</a:t>
            </a:r>
            <a:endParaRPr lang="en-US" sz="2364" b="1" i="1" dirty="0">
              <a:solidFill>
                <a:prstClr val="black"/>
              </a:solidFill>
              <a:latin typeface="Arial" pitchFamily="34" charset="0"/>
              <a:ea typeface="+mn-ea"/>
              <a:cs typeface="Arial" pitchFamily="34"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216" y="204216"/>
            <a:ext cx="7211568" cy="6449568"/>
          </a:xfrm>
          <a:prstGeom prst="rect">
            <a:avLst/>
          </a:prstGeom>
        </p:spPr>
      </p:pic>
      <p:sp>
        <p:nvSpPr>
          <p:cNvPr id="3" name="TextBox 2"/>
          <p:cNvSpPr txBox="1"/>
          <p:nvPr/>
        </p:nvSpPr>
        <p:spPr>
          <a:xfrm>
            <a:off x="927100" y="270637"/>
            <a:ext cx="2021707" cy="748538"/>
          </a:xfrm>
          <a:prstGeom prst="rect">
            <a:avLst/>
          </a:prstGeom>
          <a:noFill/>
        </p:spPr>
        <p:txBody>
          <a:bodyPr wrap="none" rtlCol="0">
            <a:spAutoFit/>
          </a:bodyPr>
          <a:lstStyle/>
          <a:p>
            <a:pPr fontAlgn="auto">
              <a:spcBef>
                <a:spcPts val="0"/>
              </a:spcBef>
              <a:spcAft>
                <a:spcPts val="0"/>
              </a:spcAft>
            </a:pPr>
            <a:r>
              <a:rPr lang="en-US" sz="2132" b="1" dirty="0">
                <a:solidFill>
                  <a:prstClr val="black"/>
                </a:solidFill>
                <a:latin typeface="Arial" pitchFamily="34" charset="0"/>
                <a:ea typeface="+mn-ea"/>
                <a:cs typeface="Arial" pitchFamily="34" charset="0"/>
              </a:rPr>
              <a:t>F</a:t>
            </a:r>
            <a:r>
              <a:rPr lang="en-US" sz="2132" b="1" baseline="-25000" dirty="0">
                <a:solidFill>
                  <a:prstClr val="black"/>
                </a:solidFill>
                <a:latin typeface="Arial" pitchFamily="34" charset="0"/>
                <a:ea typeface="+mn-ea"/>
                <a:cs typeface="Arial" pitchFamily="34" charset="0"/>
              </a:rPr>
              <a:t>1</a:t>
            </a:r>
            <a:r>
              <a:rPr lang="en-US" sz="2132" b="1" dirty="0">
                <a:solidFill>
                  <a:prstClr val="black"/>
                </a:solidFill>
                <a:latin typeface="Arial" pitchFamily="34" charset="0"/>
                <a:ea typeface="+mn-ea"/>
                <a:cs typeface="Arial" pitchFamily="34" charset="0"/>
              </a:rPr>
              <a:t> </a:t>
            </a:r>
            <a:r>
              <a:rPr lang="en-US" sz="2132" b="1" dirty="0" smtClean="0">
                <a:solidFill>
                  <a:prstClr val="black"/>
                </a:solidFill>
                <a:latin typeface="Arial" pitchFamily="34" charset="0"/>
                <a:ea typeface="+mn-ea"/>
                <a:cs typeface="Arial" pitchFamily="34" charset="0"/>
              </a:rPr>
              <a:t>Generation</a:t>
            </a:r>
          </a:p>
          <a:p>
            <a:pPr fontAlgn="auto">
              <a:spcBef>
                <a:spcPts val="0"/>
              </a:spcBef>
              <a:spcAft>
                <a:spcPts val="0"/>
              </a:spcAft>
            </a:pPr>
            <a:r>
              <a:rPr lang="en-US" sz="2132" b="1" dirty="0" smtClean="0">
                <a:solidFill>
                  <a:prstClr val="black"/>
                </a:solidFill>
                <a:latin typeface="Arial" pitchFamily="34" charset="0"/>
                <a:ea typeface="+mn-ea"/>
                <a:cs typeface="Arial" pitchFamily="34" charset="0"/>
              </a:rPr>
              <a:t>(</a:t>
            </a:r>
            <a:r>
              <a:rPr lang="en-US" sz="2132" b="1" dirty="0">
                <a:solidFill>
                  <a:prstClr val="black"/>
                </a:solidFill>
                <a:latin typeface="Arial" pitchFamily="34" charset="0"/>
                <a:ea typeface="+mn-ea"/>
                <a:cs typeface="Arial" pitchFamily="34" charset="0"/>
              </a:rPr>
              <a:t>hybrids)</a:t>
            </a:r>
          </a:p>
        </p:txBody>
      </p:sp>
      <p:sp>
        <p:nvSpPr>
          <p:cNvPr id="5" name="TextBox 4"/>
          <p:cNvSpPr txBox="1"/>
          <p:nvPr/>
        </p:nvSpPr>
        <p:spPr>
          <a:xfrm>
            <a:off x="1394038" y="1441450"/>
            <a:ext cx="1476686" cy="1312795"/>
          </a:xfrm>
          <a:prstGeom prst="rect">
            <a:avLst/>
          </a:prstGeom>
          <a:noFill/>
        </p:spPr>
        <p:txBody>
          <a:bodyPr wrap="none" rtlCol="0">
            <a:spAutoFit/>
          </a:bodyPr>
          <a:lstStyle/>
          <a:p>
            <a:pPr fontAlgn="auto">
              <a:spcBef>
                <a:spcPts val="0"/>
              </a:spcBef>
              <a:spcAft>
                <a:spcPts val="0"/>
              </a:spcAft>
            </a:pPr>
            <a:r>
              <a:rPr lang="en-US" sz="2132" b="1" dirty="0" smtClean="0">
                <a:solidFill>
                  <a:prstClr val="black"/>
                </a:solidFill>
                <a:latin typeface="Arial" pitchFamily="34" charset="0"/>
                <a:ea typeface="+mn-ea"/>
                <a:cs typeface="Arial" pitchFamily="34" charset="0"/>
              </a:rPr>
              <a:t>Alleles</a:t>
            </a:r>
          </a:p>
          <a:p>
            <a:pPr fontAlgn="auto">
              <a:spcBef>
                <a:spcPts val="0"/>
              </a:spcBef>
              <a:spcAft>
                <a:spcPts val="0"/>
              </a:spcAft>
            </a:pPr>
            <a:r>
              <a:rPr lang="en-US" sz="2132" b="1" dirty="0" smtClean="0">
                <a:solidFill>
                  <a:prstClr val="black"/>
                </a:solidFill>
                <a:latin typeface="Arial" pitchFamily="34" charset="0"/>
                <a:ea typeface="+mn-ea"/>
                <a:cs typeface="Arial" pitchFamily="34" charset="0"/>
              </a:rPr>
              <a:t>segregate</a:t>
            </a:r>
          </a:p>
          <a:p>
            <a:pPr fontAlgn="auto">
              <a:lnSpc>
                <a:spcPts val="4400"/>
              </a:lnSpc>
              <a:spcBef>
                <a:spcPts val="0"/>
              </a:spcBef>
              <a:spcAft>
                <a:spcPts val="0"/>
              </a:spcAft>
            </a:pPr>
            <a:r>
              <a:rPr lang="en-US" sz="2132" b="1" dirty="0" smtClean="0">
                <a:solidFill>
                  <a:prstClr val="black"/>
                </a:solidFill>
                <a:latin typeface="Arial" pitchFamily="34" charset="0"/>
                <a:ea typeface="+mn-ea"/>
                <a:cs typeface="Arial" pitchFamily="34" charset="0"/>
              </a:rPr>
              <a:t>Gametes</a:t>
            </a:r>
            <a:endParaRPr lang="en-US" sz="2132" b="1" dirty="0">
              <a:solidFill>
                <a:prstClr val="black"/>
              </a:solidFill>
              <a:latin typeface="Arial" pitchFamily="34" charset="0"/>
              <a:ea typeface="+mn-ea"/>
              <a:cs typeface="Arial" pitchFamily="34" charset="0"/>
            </a:endParaRPr>
          </a:p>
        </p:txBody>
      </p:sp>
      <p:sp>
        <p:nvSpPr>
          <p:cNvPr id="6" name="TextBox 5"/>
          <p:cNvSpPr txBox="1"/>
          <p:nvPr/>
        </p:nvSpPr>
        <p:spPr>
          <a:xfrm>
            <a:off x="4648200" y="1092200"/>
            <a:ext cx="2066591" cy="420436"/>
          </a:xfrm>
          <a:prstGeom prst="rect">
            <a:avLst/>
          </a:prstGeom>
          <a:noFill/>
        </p:spPr>
        <p:txBody>
          <a:bodyPr wrap="none" rtlCol="0">
            <a:spAutoFit/>
          </a:bodyPr>
          <a:lstStyle/>
          <a:p>
            <a:pPr fontAlgn="auto">
              <a:spcBef>
                <a:spcPts val="0"/>
              </a:spcBef>
              <a:spcAft>
                <a:spcPts val="0"/>
              </a:spcAft>
            </a:pPr>
            <a:r>
              <a:rPr lang="en-US" sz="2132" b="1" dirty="0">
                <a:solidFill>
                  <a:prstClr val="black"/>
                </a:solidFill>
                <a:latin typeface="Arial" pitchFamily="34" charset="0"/>
                <a:ea typeface="+mn-ea"/>
                <a:cs typeface="Arial" pitchFamily="34" charset="0"/>
              </a:rPr>
              <a:t>Purple flowers</a:t>
            </a:r>
          </a:p>
        </p:txBody>
      </p:sp>
      <p:sp>
        <p:nvSpPr>
          <p:cNvPr id="7" name="TextBox 6"/>
          <p:cNvSpPr txBox="1"/>
          <p:nvPr/>
        </p:nvSpPr>
        <p:spPr>
          <a:xfrm>
            <a:off x="5200650" y="1403350"/>
            <a:ext cx="532518" cy="420436"/>
          </a:xfrm>
          <a:prstGeom prst="rect">
            <a:avLst/>
          </a:prstGeom>
          <a:noFill/>
        </p:spPr>
        <p:txBody>
          <a:bodyPr wrap="none" rtlCol="0">
            <a:spAutoFit/>
          </a:bodyPr>
          <a:lstStyle/>
          <a:p>
            <a:pPr fontAlgn="auto">
              <a:spcBef>
                <a:spcPts val="0"/>
              </a:spcBef>
              <a:spcAft>
                <a:spcPts val="0"/>
              </a:spcAft>
            </a:pPr>
            <a:r>
              <a:rPr lang="en-US" sz="2132" b="1" dirty="0" smtClean="0">
                <a:solidFill>
                  <a:prstClr val="black"/>
                </a:solidFill>
                <a:latin typeface="Arial" pitchFamily="34" charset="0"/>
                <a:ea typeface="+mn-ea"/>
                <a:cs typeface="Arial" pitchFamily="34" charset="0"/>
              </a:rPr>
              <a:t>All</a:t>
            </a:r>
            <a:endParaRPr lang="en-US" sz="2132" b="1" dirty="0">
              <a:solidFill>
                <a:prstClr val="black"/>
              </a:solidFill>
              <a:latin typeface="Arial" pitchFamily="34" charset="0"/>
              <a:ea typeface="+mn-ea"/>
              <a:cs typeface="Arial" pitchFamily="34" charset="0"/>
            </a:endParaRPr>
          </a:p>
        </p:txBody>
      </p:sp>
      <p:sp>
        <p:nvSpPr>
          <p:cNvPr id="8" name="TextBox 7"/>
          <p:cNvSpPr txBox="1"/>
          <p:nvPr/>
        </p:nvSpPr>
        <p:spPr>
          <a:xfrm>
            <a:off x="918343" y="3219450"/>
            <a:ext cx="2021707" cy="748538"/>
          </a:xfrm>
          <a:prstGeom prst="rect">
            <a:avLst/>
          </a:prstGeom>
          <a:noFill/>
        </p:spPr>
        <p:txBody>
          <a:bodyPr wrap="none" rtlCol="0">
            <a:spAutoFit/>
          </a:bodyPr>
          <a:lstStyle/>
          <a:p>
            <a:pPr fontAlgn="auto">
              <a:spcBef>
                <a:spcPts val="0"/>
              </a:spcBef>
              <a:spcAft>
                <a:spcPts val="0"/>
              </a:spcAft>
            </a:pPr>
            <a:r>
              <a:rPr lang="en-US" sz="2132" b="1" dirty="0" smtClean="0">
                <a:solidFill>
                  <a:prstClr val="black"/>
                </a:solidFill>
                <a:latin typeface="Arial" pitchFamily="34" charset="0"/>
                <a:ea typeface="+mn-ea"/>
                <a:cs typeface="Arial" pitchFamily="34" charset="0"/>
              </a:rPr>
              <a:t>F</a:t>
            </a:r>
            <a:r>
              <a:rPr lang="en-US" sz="2132" b="1" baseline="-25000" dirty="0" smtClean="0">
                <a:solidFill>
                  <a:prstClr val="black"/>
                </a:solidFill>
                <a:latin typeface="Arial" pitchFamily="34" charset="0"/>
                <a:ea typeface="+mn-ea"/>
                <a:cs typeface="Arial" pitchFamily="34" charset="0"/>
              </a:rPr>
              <a:t>2</a:t>
            </a:r>
            <a:r>
              <a:rPr lang="en-US" sz="2132" b="1" dirty="0" smtClean="0">
                <a:solidFill>
                  <a:prstClr val="black"/>
                </a:solidFill>
                <a:latin typeface="Arial" pitchFamily="34" charset="0"/>
                <a:ea typeface="+mn-ea"/>
                <a:cs typeface="Arial" pitchFamily="34" charset="0"/>
              </a:rPr>
              <a:t> Generation</a:t>
            </a:r>
          </a:p>
          <a:p>
            <a:pPr fontAlgn="auto">
              <a:spcBef>
                <a:spcPts val="0"/>
              </a:spcBef>
              <a:spcAft>
                <a:spcPts val="0"/>
              </a:spcAft>
            </a:pPr>
            <a:r>
              <a:rPr lang="en-US" sz="2132" b="1" dirty="0" smtClean="0">
                <a:solidFill>
                  <a:prstClr val="black"/>
                </a:solidFill>
                <a:latin typeface="Arial" pitchFamily="34" charset="0"/>
                <a:ea typeface="+mn-ea"/>
                <a:cs typeface="Arial" pitchFamily="34" charset="0"/>
              </a:rPr>
              <a:t>(</a:t>
            </a:r>
            <a:r>
              <a:rPr lang="en-US" sz="2132" b="1" dirty="0">
                <a:solidFill>
                  <a:prstClr val="black"/>
                </a:solidFill>
                <a:latin typeface="Arial" pitchFamily="34" charset="0"/>
                <a:ea typeface="+mn-ea"/>
                <a:cs typeface="Arial" pitchFamily="34" charset="0"/>
              </a:rPr>
              <a:t>hybrids)</a:t>
            </a:r>
          </a:p>
        </p:txBody>
      </p:sp>
      <p:sp>
        <p:nvSpPr>
          <p:cNvPr id="9" name="TextBox 8"/>
          <p:cNvSpPr txBox="1"/>
          <p:nvPr/>
        </p:nvSpPr>
        <p:spPr>
          <a:xfrm>
            <a:off x="5630695" y="1403350"/>
            <a:ext cx="534121" cy="420436"/>
          </a:xfrm>
          <a:prstGeom prst="rect">
            <a:avLst/>
          </a:prstGeom>
          <a:noFill/>
        </p:spPr>
        <p:txBody>
          <a:bodyPr wrap="none" rtlCol="0">
            <a:spAutoFit/>
          </a:bodyPr>
          <a:lstStyle/>
          <a:p>
            <a:pPr fontAlgn="auto">
              <a:spcBef>
                <a:spcPts val="0"/>
              </a:spcBef>
              <a:spcAft>
                <a:spcPts val="0"/>
              </a:spcAft>
            </a:pPr>
            <a:r>
              <a:rPr lang="en-US" sz="2132" b="1" i="1" dirty="0" err="1" smtClean="0">
                <a:solidFill>
                  <a:prstClr val="black"/>
                </a:solidFill>
                <a:latin typeface="Arial" pitchFamily="34" charset="0"/>
                <a:ea typeface="+mn-ea"/>
                <a:cs typeface="Arial" pitchFamily="34" charset="0"/>
              </a:rPr>
              <a:t>Pp</a:t>
            </a:r>
            <a:endParaRPr lang="en-US" sz="2132" b="1" i="1" dirty="0">
              <a:solidFill>
                <a:prstClr val="black"/>
              </a:solidFill>
              <a:latin typeface="Arial" pitchFamily="34" charset="0"/>
              <a:ea typeface="+mn-ea"/>
              <a:cs typeface="Arial" pitchFamily="34" charset="0"/>
            </a:endParaRPr>
          </a:p>
        </p:txBody>
      </p:sp>
      <p:sp>
        <p:nvSpPr>
          <p:cNvPr id="10" name="TextBox 9"/>
          <p:cNvSpPr txBox="1"/>
          <p:nvPr/>
        </p:nvSpPr>
        <p:spPr>
          <a:xfrm>
            <a:off x="4438650" y="2259264"/>
            <a:ext cx="341760" cy="373628"/>
          </a:xfrm>
          <a:prstGeom prst="rect">
            <a:avLst/>
          </a:prstGeom>
          <a:noFill/>
        </p:spPr>
        <p:txBody>
          <a:bodyPr wrap="none" rtlCol="0">
            <a:spAutoFit/>
          </a:bodyPr>
          <a:lstStyle/>
          <a:p>
            <a:pPr fontAlgn="auto">
              <a:spcBef>
                <a:spcPts val="0"/>
              </a:spcBef>
              <a:spcAft>
                <a:spcPts val="0"/>
              </a:spcAft>
            </a:pPr>
            <a:r>
              <a:rPr lang="en-US" sz="1828" b="1" i="1" dirty="0" smtClean="0">
                <a:solidFill>
                  <a:prstClr val="black"/>
                </a:solidFill>
                <a:latin typeface="Arial" pitchFamily="34" charset="0"/>
                <a:ea typeface="+mn-ea"/>
                <a:cs typeface="Arial" pitchFamily="34" charset="0"/>
              </a:rPr>
              <a:t>P</a:t>
            </a:r>
            <a:endParaRPr lang="en-US" sz="1828" b="1" i="1" dirty="0">
              <a:solidFill>
                <a:prstClr val="black"/>
              </a:solidFill>
              <a:latin typeface="Arial" pitchFamily="34" charset="0"/>
              <a:ea typeface="+mn-ea"/>
              <a:cs typeface="Arial" pitchFamily="34" charset="0"/>
            </a:endParaRPr>
          </a:p>
        </p:txBody>
      </p:sp>
      <p:sp>
        <p:nvSpPr>
          <p:cNvPr id="11" name="TextBox 10"/>
          <p:cNvSpPr txBox="1"/>
          <p:nvPr/>
        </p:nvSpPr>
        <p:spPr>
          <a:xfrm>
            <a:off x="6867216" y="2223522"/>
            <a:ext cx="327334" cy="373628"/>
          </a:xfrm>
          <a:prstGeom prst="rect">
            <a:avLst/>
          </a:prstGeom>
          <a:noFill/>
        </p:spPr>
        <p:txBody>
          <a:bodyPr wrap="none" rtlCol="0">
            <a:spAutoFit/>
          </a:bodyPr>
          <a:lstStyle/>
          <a:p>
            <a:pPr fontAlgn="auto">
              <a:spcBef>
                <a:spcPts val="0"/>
              </a:spcBef>
              <a:spcAft>
                <a:spcPts val="0"/>
              </a:spcAft>
            </a:pPr>
            <a:r>
              <a:rPr lang="en-US" sz="1828" b="1" i="1" dirty="0" smtClean="0">
                <a:solidFill>
                  <a:prstClr val="black"/>
                </a:solidFill>
                <a:latin typeface="Arial" pitchFamily="34" charset="0"/>
                <a:ea typeface="+mn-ea"/>
                <a:cs typeface="Arial" pitchFamily="34" charset="0"/>
              </a:rPr>
              <a:t>p</a:t>
            </a:r>
            <a:endParaRPr lang="en-US" sz="1828" b="1" i="1" dirty="0">
              <a:solidFill>
                <a:prstClr val="black"/>
              </a:solidFill>
              <a:latin typeface="Arial" pitchFamily="34" charset="0"/>
              <a:ea typeface="+mn-ea"/>
              <a:cs typeface="Arial" pitchFamily="34" charset="0"/>
            </a:endParaRPr>
          </a:p>
        </p:txBody>
      </p:sp>
      <p:sp>
        <p:nvSpPr>
          <p:cNvPr id="12" name="TextBox 11"/>
          <p:cNvSpPr txBox="1"/>
          <p:nvPr/>
        </p:nvSpPr>
        <p:spPr>
          <a:xfrm>
            <a:off x="5982099" y="3610440"/>
            <a:ext cx="327334" cy="373628"/>
          </a:xfrm>
          <a:prstGeom prst="rect">
            <a:avLst/>
          </a:prstGeom>
          <a:noFill/>
        </p:spPr>
        <p:txBody>
          <a:bodyPr wrap="none" rtlCol="0">
            <a:spAutoFit/>
          </a:bodyPr>
          <a:lstStyle/>
          <a:p>
            <a:pPr fontAlgn="auto">
              <a:spcBef>
                <a:spcPts val="0"/>
              </a:spcBef>
              <a:spcAft>
                <a:spcPts val="0"/>
              </a:spcAft>
            </a:pPr>
            <a:r>
              <a:rPr lang="en-US" sz="1828" b="1" i="1" dirty="0" smtClean="0">
                <a:solidFill>
                  <a:prstClr val="black"/>
                </a:solidFill>
                <a:latin typeface="Arial" pitchFamily="34" charset="0"/>
                <a:ea typeface="+mn-ea"/>
                <a:cs typeface="Arial" pitchFamily="34" charset="0"/>
              </a:rPr>
              <a:t>p</a:t>
            </a:r>
            <a:endParaRPr lang="en-US" sz="1828" b="1" i="1" dirty="0">
              <a:solidFill>
                <a:prstClr val="black"/>
              </a:solidFill>
              <a:latin typeface="Arial" pitchFamily="34" charset="0"/>
              <a:ea typeface="+mn-ea"/>
              <a:cs typeface="Arial" pitchFamily="34" charset="0"/>
            </a:endParaRPr>
          </a:p>
        </p:txBody>
      </p:sp>
      <p:sp>
        <p:nvSpPr>
          <p:cNvPr id="13" name="TextBox 12"/>
          <p:cNvSpPr txBox="1"/>
          <p:nvPr/>
        </p:nvSpPr>
        <p:spPr>
          <a:xfrm>
            <a:off x="4426813" y="5177730"/>
            <a:ext cx="327334" cy="373628"/>
          </a:xfrm>
          <a:prstGeom prst="rect">
            <a:avLst/>
          </a:prstGeom>
          <a:noFill/>
        </p:spPr>
        <p:txBody>
          <a:bodyPr wrap="none" rtlCol="0">
            <a:spAutoFit/>
          </a:bodyPr>
          <a:lstStyle/>
          <a:p>
            <a:pPr fontAlgn="auto">
              <a:spcBef>
                <a:spcPts val="0"/>
              </a:spcBef>
              <a:spcAft>
                <a:spcPts val="0"/>
              </a:spcAft>
            </a:pPr>
            <a:r>
              <a:rPr lang="en-US" sz="1828" b="1" i="1" dirty="0" smtClean="0">
                <a:solidFill>
                  <a:prstClr val="black"/>
                </a:solidFill>
                <a:latin typeface="Arial" pitchFamily="34" charset="0"/>
                <a:ea typeface="+mn-ea"/>
                <a:cs typeface="Arial" pitchFamily="34" charset="0"/>
              </a:rPr>
              <a:t>p</a:t>
            </a:r>
            <a:endParaRPr lang="en-US" sz="1828" b="1" i="1" dirty="0">
              <a:solidFill>
                <a:prstClr val="black"/>
              </a:solidFill>
              <a:latin typeface="Arial" pitchFamily="34" charset="0"/>
              <a:ea typeface="+mn-ea"/>
              <a:cs typeface="Arial" pitchFamily="34" charset="0"/>
            </a:endParaRPr>
          </a:p>
        </p:txBody>
      </p:sp>
      <p:sp>
        <p:nvSpPr>
          <p:cNvPr id="14" name="TextBox 13"/>
          <p:cNvSpPr txBox="1"/>
          <p:nvPr/>
        </p:nvSpPr>
        <p:spPr>
          <a:xfrm>
            <a:off x="5118799" y="3645876"/>
            <a:ext cx="341760" cy="373628"/>
          </a:xfrm>
          <a:prstGeom prst="rect">
            <a:avLst/>
          </a:prstGeom>
          <a:noFill/>
        </p:spPr>
        <p:txBody>
          <a:bodyPr wrap="none" rtlCol="0">
            <a:spAutoFit/>
          </a:bodyPr>
          <a:lstStyle/>
          <a:p>
            <a:pPr fontAlgn="auto">
              <a:spcBef>
                <a:spcPts val="0"/>
              </a:spcBef>
              <a:spcAft>
                <a:spcPts val="0"/>
              </a:spcAft>
            </a:pPr>
            <a:r>
              <a:rPr lang="en-US" sz="1828" b="1" i="1" dirty="0" smtClean="0">
                <a:solidFill>
                  <a:prstClr val="black"/>
                </a:solidFill>
                <a:latin typeface="Arial" pitchFamily="34" charset="0"/>
                <a:ea typeface="+mn-ea"/>
                <a:cs typeface="Arial" pitchFamily="34" charset="0"/>
              </a:rPr>
              <a:t>P</a:t>
            </a:r>
            <a:endParaRPr lang="en-US" sz="1828" b="1" i="1" dirty="0">
              <a:solidFill>
                <a:prstClr val="black"/>
              </a:solidFill>
              <a:latin typeface="Arial" pitchFamily="34" charset="0"/>
              <a:ea typeface="+mn-ea"/>
              <a:cs typeface="Arial" pitchFamily="34" charset="0"/>
            </a:endParaRPr>
          </a:p>
        </p:txBody>
      </p:sp>
      <p:sp>
        <p:nvSpPr>
          <p:cNvPr id="15" name="TextBox 14"/>
          <p:cNvSpPr txBox="1"/>
          <p:nvPr/>
        </p:nvSpPr>
        <p:spPr>
          <a:xfrm>
            <a:off x="4419600" y="4343400"/>
            <a:ext cx="341760" cy="373628"/>
          </a:xfrm>
          <a:prstGeom prst="rect">
            <a:avLst/>
          </a:prstGeom>
          <a:noFill/>
        </p:spPr>
        <p:txBody>
          <a:bodyPr wrap="none" rtlCol="0">
            <a:spAutoFit/>
          </a:bodyPr>
          <a:lstStyle/>
          <a:p>
            <a:pPr fontAlgn="auto">
              <a:spcBef>
                <a:spcPts val="0"/>
              </a:spcBef>
              <a:spcAft>
                <a:spcPts val="0"/>
              </a:spcAft>
            </a:pPr>
            <a:r>
              <a:rPr lang="en-US" sz="1828" b="1" i="1" dirty="0" smtClean="0">
                <a:solidFill>
                  <a:prstClr val="black"/>
                </a:solidFill>
                <a:latin typeface="Arial" pitchFamily="34" charset="0"/>
                <a:ea typeface="+mn-ea"/>
                <a:cs typeface="Arial" pitchFamily="34" charset="0"/>
              </a:rPr>
              <a:t>P</a:t>
            </a:r>
            <a:endParaRPr lang="en-US" sz="1828" b="1" i="1" dirty="0">
              <a:solidFill>
                <a:prstClr val="black"/>
              </a:solidFill>
              <a:latin typeface="Arial" pitchFamily="34" charset="0"/>
              <a:ea typeface="+mn-ea"/>
              <a:cs typeface="Arial" pitchFamily="34" charset="0"/>
            </a:endParaRPr>
          </a:p>
        </p:txBody>
      </p:sp>
      <p:sp>
        <p:nvSpPr>
          <p:cNvPr id="16" name="TextBox 15"/>
          <p:cNvSpPr txBox="1"/>
          <p:nvPr/>
        </p:nvSpPr>
        <p:spPr>
          <a:xfrm>
            <a:off x="5099749" y="4610100"/>
            <a:ext cx="498855" cy="373628"/>
          </a:xfrm>
          <a:prstGeom prst="rect">
            <a:avLst/>
          </a:prstGeom>
          <a:noFill/>
        </p:spPr>
        <p:txBody>
          <a:bodyPr wrap="none" rtlCol="0">
            <a:spAutoFit/>
          </a:bodyPr>
          <a:lstStyle/>
          <a:p>
            <a:pPr fontAlgn="auto">
              <a:spcBef>
                <a:spcPts val="0"/>
              </a:spcBef>
              <a:spcAft>
                <a:spcPts val="0"/>
              </a:spcAft>
            </a:pPr>
            <a:r>
              <a:rPr lang="en-US" sz="1828" b="1" i="1" dirty="0" smtClean="0">
                <a:solidFill>
                  <a:prstClr val="black"/>
                </a:solidFill>
                <a:latin typeface="Arial" pitchFamily="34" charset="0"/>
                <a:ea typeface="+mn-ea"/>
                <a:cs typeface="Arial" pitchFamily="34" charset="0"/>
              </a:rPr>
              <a:t>PP</a:t>
            </a:r>
            <a:endParaRPr lang="en-US" sz="1828" b="1" i="1" dirty="0">
              <a:solidFill>
                <a:prstClr val="black"/>
              </a:solidFill>
              <a:latin typeface="Arial" pitchFamily="34" charset="0"/>
              <a:ea typeface="+mn-ea"/>
              <a:cs typeface="Arial" pitchFamily="34" charset="0"/>
            </a:endParaRPr>
          </a:p>
        </p:txBody>
      </p:sp>
      <p:sp>
        <p:nvSpPr>
          <p:cNvPr id="17" name="TextBox 16"/>
          <p:cNvSpPr txBox="1"/>
          <p:nvPr/>
        </p:nvSpPr>
        <p:spPr>
          <a:xfrm>
            <a:off x="5951348" y="4616450"/>
            <a:ext cx="484428" cy="373628"/>
          </a:xfrm>
          <a:prstGeom prst="rect">
            <a:avLst/>
          </a:prstGeom>
          <a:noFill/>
        </p:spPr>
        <p:txBody>
          <a:bodyPr wrap="none" rtlCol="0">
            <a:spAutoFit/>
          </a:bodyPr>
          <a:lstStyle/>
          <a:p>
            <a:pPr fontAlgn="auto">
              <a:spcBef>
                <a:spcPts val="0"/>
              </a:spcBef>
              <a:spcAft>
                <a:spcPts val="0"/>
              </a:spcAft>
            </a:pPr>
            <a:r>
              <a:rPr lang="en-US" sz="1828" b="1" i="1" dirty="0" err="1" smtClean="0">
                <a:solidFill>
                  <a:prstClr val="black"/>
                </a:solidFill>
                <a:latin typeface="Arial" pitchFamily="34" charset="0"/>
                <a:ea typeface="+mn-ea"/>
                <a:cs typeface="Arial" pitchFamily="34" charset="0"/>
              </a:rPr>
              <a:t>Pp</a:t>
            </a:r>
            <a:endParaRPr lang="en-US" sz="1828" b="1" i="1" dirty="0">
              <a:solidFill>
                <a:prstClr val="black"/>
              </a:solidFill>
              <a:latin typeface="Arial" pitchFamily="34" charset="0"/>
              <a:ea typeface="+mn-ea"/>
              <a:cs typeface="Arial" pitchFamily="34" charset="0"/>
            </a:endParaRPr>
          </a:p>
        </p:txBody>
      </p:sp>
      <p:sp>
        <p:nvSpPr>
          <p:cNvPr id="18" name="TextBox 17"/>
          <p:cNvSpPr txBox="1"/>
          <p:nvPr/>
        </p:nvSpPr>
        <p:spPr>
          <a:xfrm>
            <a:off x="5095126" y="5480738"/>
            <a:ext cx="484428" cy="373628"/>
          </a:xfrm>
          <a:prstGeom prst="rect">
            <a:avLst/>
          </a:prstGeom>
          <a:noFill/>
        </p:spPr>
        <p:txBody>
          <a:bodyPr wrap="none" rtlCol="0">
            <a:spAutoFit/>
          </a:bodyPr>
          <a:lstStyle/>
          <a:p>
            <a:pPr fontAlgn="auto">
              <a:spcBef>
                <a:spcPts val="0"/>
              </a:spcBef>
              <a:spcAft>
                <a:spcPts val="0"/>
              </a:spcAft>
            </a:pPr>
            <a:r>
              <a:rPr lang="en-US" sz="1828" b="1" i="1" dirty="0" err="1" smtClean="0">
                <a:solidFill>
                  <a:prstClr val="black"/>
                </a:solidFill>
                <a:latin typeface="Arial" pitchFamily="34" charset="0"/>
                <a:ea typeface="+mn-ea"/>
                <a:cs typeface="Arial" pitchFamily="34" charset="0"/>
              </a:rPr>
              <a:t>Pp</a:t>
            </a:r>
            <a:endParaRPr lang="en-US" sz="1828" b="1" i="1" dirty="0">
              <a:solidFill>
                <a:prstClr val="black"/>
              </a:solidFill>
              <a:latin typeface="Arial" pitchFamily="34" charset="0"/>
              <a:ea typeface="+mn-ea"/>
              <a:cs typeface="Arial" pitchFamily="34" charset="0"/>
            </a:endParaRPr>
          </a:p>
        </p:txBody>
      </p:sp>
      <p:sp>
        <p:nvSpPr>
          <p:cNvPr id="19" name="TextBox 18"/>
          <p:cNvSpPr txBox="1"/>
          <p:nvPr/>
        </p:nvSpPr>
        <p:spPr>
          <a:xfrm>
            <a:off x="5943248" y="5472930"/>
            <a:ext cx="470000" cy="373628"/>
          </a:xfrm>
          <a:prstGeom prst="rect">
            <a:avLst/>
          </a:prstGeom>
          <a:noFill/>
        </p:spPr>
        <p:txBody>
          <a:bodyPr wrap="none" rtlCol="0">
            <a:spAutoFit/>
          </a:bodyPr>
          <a:lstStyle/>
          <a:p>
            <a:pPr fontAlgn="auto">
              <a:spcBef>
                <a:spcPts val="0"/>
              </a:spcBef>
              <a:spcAft>
                <a:spcPts val="0"/>
              </a:spcAft>
            </a:pPr>
            <a:r>
              <a:rPr lang="en-US" sz="1828" b="1" i="1" dirty="0" err="1" smtClean="0">
                <a:solidFill>
                  <a:prstClr val="black"/>
                </a:solidFill>
                <a:latin typeface="Arial" pitchFamily="34" charset="0"/>
                <a:ea typeface="+mn-ea"/>
                <a:cs typeface="Arial" pitchFamily="34" charset="0"/>
              </a:rPr>
              <a:t>pp</a:t>
            </a:r>
            <a:endParaRPr lang="en-US" sz="1828" b="1" i="1" dirty="0">
              <a:solidFill>
                <a:prstClr val="black"/>
              </a:solidFill>
              <a:latin typeface="Arial" pitchFamily="34" charset="0"/>
              <a:ea typeface="+mn-ea"/>
              <a:cs typeface="Arial" pitchFamily="34" charset="0"/>
            </a:endParaRPr>
          </a:p>
        </p:txBody>
      </p:sp>
      <p:sp>
        <p:nvSpPr>
          <p:cNvPr id="20" name="TextBox 19"/>
          <p:cNvSpPr txBox="1"/>
          <p:nvPr/>
        </p:nvSpPr>
        <p:spPr>
          <a:xfrm>
            <a:off x="4324574" y="3218782"/>
            <a:ext cx="2840842" cy="420436"/>
          </a:xfrm>
          <a:prstGeom prst="rect">
            <a:avLst/>
          </a:prstGeom>
          <a:noFill/>
        </p:spPr>
        <p:txBody>
          <a:bodyPr wrap="none" rtlCol="0">
            <a:spAutoFit/>
          </a:bodyPr>
          <a:lstStyle/>
          <a:p>
            <a:pPr fontAlgn="auto">
              <a:spcBef>
                <a:spcPts val="0"/>
              </a:spcBef>
              <a:spcAft>
                <a:spcPts val="0"/>
              </a:spcAft>
            </a:pPr>
            <a:r>
              <a:rPr lang="en-US" sz="2132" b="1" dirty="0">
                <a:solidFill>
                  <a:prstClr val="black"/>
                </a:solidFill>
                <a:latin typeface="Arial" pitchFamily="34" charset="0"/>
                <a:ea typeface="+mn-ea"/>
                <a:cs typeface="Arial" pitchFamily="34" charset="0"/>
              </a:rPr>
              <a:t>Sperm from F</a:t>
            </a:r>
            <a:r>
              <a:rPr lang="en-US" sz="2132" b="1" baseline="-25000" dirty="0">
                <a:solidFill>
                  <a:prstClr val="black"/>
                </a:solidFill>
                <a:latin typeface="Arial" pitchFamily="34" charset="0"/>
                <a:ea typeface="+mn-ea"/>
                <a:cs typeface="Arial" pitchFamily="34" charset="0"/>
              </a:rPr>
              <a:t>1</a:t>
            </a:r>
            <a:r>
              <a:rPr lang="en-US" sz="2132" b="1" dirty="0">
                <a:solidFill>
                  <a:prstClr val="black"/>
                </a:solidFill>
                <a:latin typeface="Arial" pitchFamily="34" charset="0"/>
                <a:ea typeface="+mn-ea"/>
                <a:cs typeface="Arial" pitchFamily="34" charset="0"/>
              </a:rPr>
              <a:t> plant</a:t>
            </a:r>
          </a:p>
        </p:txBody>
      </p:sp>
      <p:sp>
        <p:nvSpPr>
          <p:cNvPr id="21" name="TextBox 20"/>
          <p:cNvSpPr txBox="1"/>
          <p:nvPr/>
        </p:nvSpPr>
        <p:spPr>
          <a:xfrm>
            <a:off x="2857500" y="4604512"/>
            <a:ext cx="1535998" cy="748538"/>
          </a:xfrm>
          <a:prstGeom prst="rect">
            <a:avLst/>
          </a:prstGeom>
          <a:noFill/>
        </p:spPr>
        <p:txBody>
          <a:bodyPr wrap="none" rtlCol="0">
            <a:spAutoFit/>
          </a:bodyPr>
          <a:lstStyle/>
          <a:p>
            <a:pPr fontAlgn="auto">
              <a:spcBef>
                <a:spcPts val="0"/>
              </a:spcBef>
              <a:spcAft>
                <a:spcPts val="0"/>
              </a:spcAft>
            </a:pPr>
            <a:r>
              <a:rPr lang="en-US" sz="2132" b="1" dirty="0" smtClean="0">
                <a:solidFill>
                  <a:prstClr val="black"/>
                </a:solidFill>
                <a:latin typeface="Arial" pitchFamily="34" charset="0"/>
                <a:ea typeface="+mn-ea"/>
                <a:cs typeface="Arial" pitchFamily="34" charset="0"/>
              </a:rPr>
              <a:t>Eggs from</a:t>
            </a:r>
          </a:p>
          <a:p>
            <a:pPr fontAlgn="auto">
              <a:spcBef>
                <a:spcPts val="0"/>
              </a:spcBef>
              <a:spcAft>
                <a:spcPts val="0"/>
              </a:spcAft>
            </a:pPr>
            <a:r>
              <a:rPr lang="en-US" sz="2132" b="1" dirty="0" smtClean="0">
                <a:solidFill>
                  <a:prstClr val="black"/>
                </a:solidFill>
                <a:latin typeface="Arial" pitchFamily="34" charset="0"/>
                <a:ea typeface="+mn-ea"/>
                <a:cs typeface="Arial" pitchFamily="34" charset="0"/>
              </a:rPr>
              <a:t>F</a:t>
            </a:r>
            <a:r>
              <a:rPr lang="en-US" sz="2132" b="1" baseline="-25000" dirty="0" smtClean="0">
                <a:solidFill>
                  <a:prstClr val="black"/>
                </a:solidFill>
                <a:latin typeface="Arial" pitchFamily="34" charset="0"/>
                <a:ea typeface="+mn-ea"/>
                <a:cs typeface="Arial" pitchFamily="34" charset="0"/>
              </a:rPr>
              <a:t>1</a:t>
            </a:r>
            <a:r>
              <a:rPr lang="en-US" sz="2132" b="1" dirty="0" smtClean="0">
                <a:solidFill>
                  <a:prstClr val="black"/>
                </a:solidFill>
                <a:latin typeface="Arial" pitchFamily="34" charset="0"/>
                <a:ea typeface="+mn-ea"/>
                <a:cs typeface="Arial" pitchFamily="34" charset="0"/>
              </a:rPr>
              <a:t> </a:t>
            </a:r>
            <a:r>
              <a:rPr lang="en-US" sz="2132" b="1" dirty="0">
                <a:solidFill>
                  <a:prstClr val="black"/>
                </a:solidFill>
                <a:latin typeface="Arial" pitchFamily="34" charset="0"/>
                <a:ea typeface="+mn-ea"/>
                <a:cs typeface="Arial" pitchFamily="34" charset="0"/>
              </a:rPr>
              <a:t>plant</a:t>
            </a:r>
          </a:p>
        </p:txBody>
      </p:sp>
      <p:sp>
        <p:nvSpPr>
          <p:cNvPr id="22" name="TextBox 21"/>
          <p:cNvSpPr txBox="1"/>
          <p:nvPr/>
        </p:nvSpPr>
        <p:spPr>
          <a:xfrm>
            <a:off x="3381869" y="5899150"/>
            <a:ext cx="2414444" cy="748538"/>
          </a:xfrm>
          <a:prstGeom prst="rect">
            <a:avLst/>
          </a:prstGeom>
          <a:noFill/>
        </p:spPr>
        <p:txBody>
          <a:bodyPr wrap="none" rtlCol="0">
            <a:spAutoFit/>
          </a:bodyPr>
          <a:lstStyle/>
          <a:p>
            <a:pPr fontAlgn="auto">
              <a:spcBef>
                <a:spcPts val="0"/>
              </a:spcBef>
              <a:spcAft>
                <a:spcPts val="0"/>
              </a:spcAft>
            </a:pPr>
            <a:r>
              <a:rPr lang="en-US" sz="2132" b="1" dirty="0">
                <a:solidFill>
                  <a:prstClr val="black"/>
                </a:solidFill>
                <a:latin typeface="Arial" pitchFamily="34" charset="0"/>
                <a:ea typeface="+mn-ea"/>
                <a:cs typeface="Arial" pitchFamily="34" charset="0"/>
              </a:rPr>
              <a:t>Phenotypic </a:t>
            </a:r>
            <a:r>
              <a:rPr lang="en-US" sz="2132" b="1" dirty="0" smtClean="0">
                <a:solidFill>
                  <a:prstClr val="black"/>
                </a:solidFill>
                <a:latin typeface="Arial" pitchFamily="34" charset="0"/>
                <a:ea typeface="+mn-ea"/>
                <a:cs typeface="Arial" pitchFamily="34" charset="0"/>
              </a:rPr>
              <a:t>ratio</a:t>
            </a:r>
          </a:p>
          <a:p>
            <a:pPr fontAlgn="auto">
              <a:spcBef>
                <a:spcPts val="0"/>
              </a:spcBef>
              <a:spcAft>
                <a:spcPts val="0"/>
              </a:spcAft>
            </a:pPr>
            <a:r>
              <a:rPr lang="en-US" sz="2132" b="1" dirty="0" smtClean="0">
                <a:solidFill>
                  <a:prstClr val="black"/>
                </a:solidFill>
                <a:latin typeface="Arial" pitchFamily="34" charset="0"/>
                <a:ea typeface="+mn-ea"/>
                <a:cs typeface="Arial" pitchFamily="34" charset="0"/>
              </a:rPr>
              <a:t>3 purple:1 </a:t>
            </a:r>
            <a:r>
              <a:rPr lang="en-US" sz="2132" b="1" dirty="0">
                <a:solidFill>
                  <a:prstClr val="black"/>
                </a:solidFill>
                <a:latin typeface="Arial" pitchFamily="34" charset="0"/>
                <a:ea typeface="+mn-ea"/>
                <a:cs typeface="Arial" pitchFamily="34" charset="0"/>
              </a:rPr>
              <a:t>white</a:t>
            </a:r>
          </a:p>
        </p:txBody>
      </p:sp>
      <p:sp>
        <p:nvSpPr>
          <p:cNvPr id="23" name="TextBox 22"/>
          <p:cNvSpPr txBox="1"/>
          <p:nvPr/>
        </p:nvSpPr>
        <p:spPr>
          <a:xfrm>
            <a:off x="5755430" y="5891008"/>
            <a:ext cx="2249334" cy="748538"/>
          </a:xfrm>
          <a:prstGeom prst="rect">
            <a:avLst/>
          </a:prstGeom>
          <a:noFill/>
        </p:spPr>
        <p:txBody>
          <a:bodyPr wrap="none" rtlCol="0">
            <a:spAutoFit/>
          </a:bodyPr>
          <a:lstStyle/>
          <a:p>
            <a:pPr fontAlgn="auto">
              <a:spcBef>
                <a:spcPts val="0"/>
              </a:spcBef>
              <a:spcAft>
                <a:spcPts val="0"/>
              </a:spcAft>
            </a:pPr>
            <a:r>
              <a:rPr lang="sv-SE" sz="2132" b="1" dirty="0">
                <a:solidFill>
                  <a:prstClr val="black"/>
                </a:solidFill>
                <a:latin typeface="Arial" pitchFamily="34" charset="0"/>
                <a:ea typeface="+mn-ea"/>
                <a:cs typeface="Arial" pitchFamily="34" charset="0"/>
              </a:rPr>
              <a:t>Genotypic </a:t>
            </a:r>
            <a:r>
              <a:rPr lang="sv-SE" sz="2132" b="1" dirty="0" smtClean="0">
                <a:solidFill>
                  <a:prstClr val="black"/>
                </a:solidFill>
                <a:latin typeface="Arial" pitchFamily="34" charset="0"/>
                <a:ea typeface="+mn-ea"/>
                <a:cs typeface="Arial" pitchFamily="34" charset="0"/>
              </a:rPr>
              <a:t>ratio</a:t>
            </a:r>
          </a:p>
          <a:p>
            <a:pPr fontAlgn="auto">
              <a:spcBef>
                <a:spcPts val="0"/>
              </a:spcBef>
              <a:spcAft>
                <a:spcPts val="0"/>
              </a:spcAft>
            </a:pPr>
            <a:r>
              <a:rPr lang="sv-SE" sz="2132" b="1" dirty="0" smtClean="0">
                <a:solidFill>
                  <a:prstClr val="black"/>
                </a:solidFill>
                <a:latin typeface="Arial" pitchFamily="34" charset="0"/>
                <a:ea typeface="+mn-ea"/>
                <a:cs typeface="Arial" pitchFamily="34" charset="0"/>
              </a:rPr>
              <a:t>1 </a:t>
            </a:r>
            <a:r>
              <a:rPr lang="sv-SE" sz="2132" b="1" i="1" dirty="0" smtClean="0">
                <a:solidFill>
                  <a:prstClr val="black"/>
                </a:solidFill>
                <a:latin typeface="Arial" pitchFamily="34" charset="0"/>
                <a:ea typeface="+mn-ea"/>
                <a:cs typeface="Arial" pitchFamily="34" charset="0"/>
              </a:rPr>
              <a:t>PP</a:t>
            </a:r>
            <a:r>
              <a:rPr lang="sv-SE" sz="2132" b="1" dirty="0" smtClean="0">
                <a:solidFill>
                  <a:prstClr val="black"/>
                </a:solidFill>
                <a:latin typeface="Arial" pitchFamily="34" charset="0"/>
                <a:ea typeface="+mn-ea"/>
                <a:cs typeface="Arial" pitchFamily="34" charset="0"/>
              </a:rPr>
              <a:t>:2 </a:t>
            </a:r>
            <a:r>
              <a:rPr lang="sv-SE" sz="2132" b="1" i="1" dirty="0" smtClean="0">
                <a:solidFill>
                  <a:prstClr val="black"/>
                </a:solidFill>
                <a:latin typeface="Arial" pitchFamily="34" charset="0"/>
                <a:ea typeface="+mn-ea"/>
                <a:cs typeface="Arial" pitchFamily="34" charset="0"/>
              </a:rPr>
              <a:t>Pp</a:t>
            </a:r>
            <a:r>
              <a:rPr lang="sv-SE" sz="2132" b="1" dirty="0" smtClean="0">
                <a:solidFill>
                  <a:prstClr val="black"/>
                </a:solidFill>
                <a:latin typeface="Arial" pitchFamily="34" charset="0"/>
                <a:ea typeface="+mn-ea"/>
                <a:cs typeface="Arial" pitchFamily="34" charset="0"/>
              </a:rPr>
              <a:t>:1 </a:t>
            </a:r>
            <a:r>
              <a:rPr lang="sv-SE" sz="2132" b="1" i="1" dirty="0" smtClean="0">
                <a:solidFill>
                  <a:prstClr val="black"/>
                </a:solidFill>
                <a:latin typeface="Arial" pitchFamily="34" charset="0"/>
                <a:ea typeface="+mn-ea"/>
                <a:cs typeface="Arial" pitchFamily="34" charset="0"/>
              </a:rPr>
              <a:t>pp</a:t>
            </a:r>
            <a:endParaRPr lang="en-US" sz="2132" b="1" i="1" dirty="0">
              <a:solidFill>
                <a:prstClr val="black"/>
              </a:solidFill>
              <a:latin typeface="Arial" pitchFamily="34" charset="0"/>
              <a:ea typeface="+mn-ea"/>
              <a:cs typeface="Arial" pitchFamily="34" charset="0"/>
            </a:endParaRPr>
          </a:p>
        </p:txBody>
      </p:sp>
      <p:grpSp>
        <p:nvGrpSpPr>
          <p:cNvPr id="26" name="Group 25"/>
          <p:cNvGrpSpPr/>
          <p:nvPr/>
        </p:nvGrpSpPr>
        <p:grpSpPr>
          <a:xfrm>
            <a:off x="4152900" y="2152650"/>
            <a:ext cx="306494" cy="617348"/>
            <a:chOff x="4152900" y="2152650"/>
            <a:chExt cx="306494" cy="617348"/>
          </a:xfrm>
        </p:grpSpPr>
        <p:sp>
          <p:nvSpPr>
            <p:cNvPr id="4" name="TextBox 3"/>
            <p:cNvSpPr txBox="1"/>
            <p:nvPr/>
          </p:nvSpPr>
          <p:spPr>
            <a:xfrm>
              <a:off x="4152900" y="2152650"/>
              <a:ext cx="306494" cy="617348"/>
            </a:xfrm>
            <a:prstGeom prst="rect">
              <a:avLst/>
            </a:prstGeom>
            <a:noFill/>
          </p:spPr>
          <p:txBody>
            <a:bodyPr wrap="none" rtlCol="0">
              <a:spAutoFit/>
            </a:bodyPr>
            <a:lstStyle/>
            <a:p>
              <a:pPr fontAlgn="auto">
                <a:spcBef>
                  <a:spcPts val="0"/>
                </a:spcBef>
                <a:spcAft>
                  <a:spcPts val="0"/>
                </a:spcAft>
              </a:pPr>
              <a:r>
                <a:rPr lang="en-US" sz="1706"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6" b="1" dirty="0">
                  <a:solidFill>
                    <a:prstClr val="black"/>
                  </a:solidFill>
                  <a:latin typeface="Arial" pitchFamily="34" charset="0"/>
                  <a:ea typeface="+mn-ea"/>
                  <a:cs typeface="Arial" pitchFamily="34" charset="0"/>
                </a:rPr>
                <a:t>2</a:t>
              </a:r>
            </a:p>
          </p:txBody>
        </p:sp>
        <p:sp>
          <p:nvSpPr>
            <p:cNvPr id="24" name="Freeform 23"/>
            <p:cNvSpPr/>
            <p:nvPr/>
          </p:nvSpPr>
          <p:spPr>
            <a:xfrm>
              <a:off x="4248150" y="24447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31" name="Group 30"/>
          <p:cNvGrpSpPr/>
          <p:nvPr/>
        </p:nvGrpSpPr>
        <p:grpSpPr>
          <a:xfrm>
            <a:off x="6583256" y="2159000"/>
            <a:ext cx="306494" cy="617348"/>
            <a:chOff x="4152900" y="2152650"/>
            <a:chExt cx="306494" cy="617348"/>
          </a:xfrm>
        </p:grpSpPr>
        <p:sp>
          <p:nvSpPr>
            <p:cNvPr id="32" name="TextBox 31"/>
            <p:cNvSpPr txBox="1"/>
            <p:nvPr/>
          </p:nvSpPr>
          <p:spPr>
            <a:xfrm>
              <a:off x="4152900" y="2152650"/>
              <a:ext cx="306494" cy="617348"/>
            </a:xfrm>
            <a:prstGeom prst="rect">
              <a:avLst/>
            </a:prstGeom>
            <a:noFill/>
          </p:spPr>
          <p:txBody>
            <a:bodyPr wrap="none" rtlCol="0">
              <a:spAutoFit/>
            </a:bodyPr>
            <a:lstStyle/>
            <a:p>
              <a:pPr fontAlgn="auto">
                <a:spcBef>
                  <a:spcPts val="0"/>
                </a:spcBef>
                <a:spcAft>
                  <a:spcPts val="0"/>
                </a:spcAft>
              </a:pPr>
              <a:r>
                <a:rPr lang="en-US" sz="1706"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6" b="1" dirty="0">
                  <a:solidFill>
                    <a:prstClr val="black"/>
                  </a:solidFill>
                  <a:latin typeface="Arial" pitchFamily="34" charset="0"/>
                  <a:ea typeface="+mn-ea"/>
                  <a:cs typeface="Arial" pitchFamily="34" charset="0"/>
                </a:rPr>
                <a:t>2</a:t>
              </a:r>
            </a:p>
          </p:txBody>
        </p:sp>
        <p:sp>
          <p:nvSpPr>
            <p:cNvPr id="33" name="Freeform 32"/>
            <p:cNvSpPr/>
            <p:nvPr/>
          </p:nvSpPr>
          <p:spPr>
            <a:xfrm>
              <a:off x="4248150" y="24447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12559" y="523140"/>
            <a:ext cx="8380520" cy="958863"/>
          </a:xfrm>
        </p:spPr>
        <p:txBody>
          <a:bodyPr/>
          <a:lstStyle/>
          <a:p>
            <a:r>
              <a:rPr lang="en-US" sz="4000" dirty="0" smtClean="0">
                <a:solidFill>
                  <a:srgbClr val="FF0000"/>
                </a:solidFill>
                <a:latin typeface="Cambria" panose="02040503050406030204" pitchFamily="18" charset="0"/>
              </a:rPr>
              <a:t>Monohybrid Crosses</a:t>
            </a:r>
          </a:p>
        </p:txBody>
      </p:sp>
      <p:sp>
        <p:nvSpPr>
          <p:cNvPr id="49155" name="Rectangle 3"/>
          <p:cNvSpPr>
            <a:spLocks noGrp="1" noChangeArrowheads="1"/>
          </p:cNvSpPr>
          <p:nvPr>
            <p:ph idx="1"/>
          </p:nvPr>
        </p:nvSpPr>
        <p:spPr>
          <a:xfrm>
            <a:off x="612559" y="1731145"/>
            <a:ext cx="8217932" cy="4445817"/>
          </a:xfrm>
        </p:spPr>
        <p:txBody>
          <a:bodyPr/>
          <a:lstStyle/>
          <a:p>
            <a:r>
              <a:rPr lang="en-US" b="1" dirty="0" smtClean="0">
                <a:latin typeface="Cambria" panose="02040503050406030204" pitchFamily="18" charset="0"/>
              </a:rPr>
              <a:t>A </a:t>
            </a:r>
            <a:r>
              <a:rPr lang="en-US" b="1" dirty="0" smtClean="0">
                <a:solidFill>
                  <a:srgbClr val="FF0000"/>
                </a:solidFill>
                <a:latin typeface="Cambria" panose="02040503050406030204" pitchFamily="18" charset="0"/>
              </a:rPr>
              <a:t>Punnett square </a:t>
            </a:r>
            <a:r>
              <a:rPr lang="en-US" b="1" dirty="0" smtClean="0">
                <a:latin typeface="Cambria" panose="02040503050406030204" pitchFamily="18" charset="0"/>
              </a:rPr>
              <a:t>highlights</a:t>
            </a:r>
          </a:p>
          <a:p>
            <a:pPr lvl="1"/>
            <a:r>
              <a:rPr lang="en-US" b="1" dirty="0" smtClean="0">
                <a:latin typeface="Cambria" panose="02040503050406030204" pitchFamily="18" charset="0"/>
              </a:rPr>
              <a:t>the four possible combinations of gametes and </a:t>
            </a:r>
          </a:p>
          <a:p>
            <a:pPr lvl="1"/>
            <a:r>
              <a:rPr lang="en-US" b="1" dirty="0" smtClean="0">
                <a:latin typeface="Cambria" panose="02040503050406030204" pitchFamily="18" charset="0"/>
              </a:rPr>
              <a:t>the resulting four possible offspring in the F</a:t>
            </a:r>
            <a:r>
              <a:rPr lang="en-US" b="1" baseline="-25000" dirty="0" smtClean="0">
                <a:latin typeface="Cambria" panose="02040503050406030204" pitchFamily="18" charset="0"/>
              </a:rPr>
              <a:t>2</a:t>
            </a:r>
            <a:r>
              <a:rPr lang="en-US" b="1" dirty="0" smtClean="0">
                <a:latin typeface="Cambria" panose="02040503050406030204" pitchFamily="18" charset="0"/>
              </a:rPr>
              <a:t> generation.</a:t>
            </a:r>
          </a:p>
          <a:p>
            <a:r>
              <a:rPr lang="en-US" b="1" dirty="0" smtClean="0">
                <a:latin typeface="Cambria" panose="02040503050406030204" pitchFamily="18" charset="0"/>
              </a:rPr>
              <a:t>Each square represents an equally probable product of fertilization. </a:t>
            </a:r>
          </a:p>
        </p:txBody>
      </p:sp>
      <p:pic>
        <p:nvPicPr>
          <p:cNvPr id="1028" name="Picture 4" descr="Image result for Reginald C. Punnet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559" y="4662266"/>
            <a:ext cx="1538755" cy="20493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30119" y="5650032"/>
            <a:ext cx="2941831" cy="461665"/>
          </a:xfrm>
          <a:prstGeom prst="rect">
            <a:avLst/>
          </a:prstGeom>
        </p:spPr>
        <p:txBody>
          <a:bodyPr wrap="none">
            <a:spAutoFit/>
          </a:bodyPr>
          <a:lstStyle/>
          <a:p>
            <a:r>
              <a:rPr lang="en-US" dirty="0">
                <a:solidFill>
                  <a:schemeClr val="accent2"/>
                </a:solidFill>
              </a:rPr>
              <a:t>Reginald C. Punnett</a:t>
            </a:r>
          </a:p>
        </p:txBody>
      </p:sp>
      <p:sp>
        <p:nvSpPr>
          <p:cNvPr id="4" name="Rectangle 3"/>
          <p:cNvSpPr/>
          <p:nvPr/>
        </p:nvSpPr>
        <p:spPr>
          <a:xfrm>
            <a:off x="2330119" y="6111697"/>
            <a:ext cx="6231175" cy="584775"/>
          </a:xfrm>
          <a:prstGeom prst="rect">
            <a:avLst/>
          </a:prstGeom>
        </p:spPr>
        <p:txBody>
          <a:bodyPr wrap="square">
            <a:spAutoFit/>
          </a:bodyPr>
          <a:lstStyle/>
          <a:p>
            <a:r>
              <a:rPr lang="en-US" sz="1600" dirty="0">
                <a:solidFill>
                  <a:schemeClr val="accent2"/>
                </a:solidFill>
                <a:latin typeface="arial" panose="020B0604020202020204" pitchFamily="34" charset="0"/>
              </a:rPr>
              <a:t>British </a:t>
            </a:r>
            <a:r>
              <a:rPr lang="en-US" sz="1600" dirty="0" smtClean="0">
                <a:solidFill>
                  <a:schemeClr val="accent2"/>
                </a:solidFill>
                <a:latin typeface="arial" panose="020B0604020202020204" pitchFamily="34" charset="0"/>
              </a:rPr>
              <a:t>geneticist, who devised this diagram to predict </a:t>
            </a:r>
            <a:r>
              <a:rPr lang="en-US" sz="1600" dirty="0">
                <a:solidFill>
                  <a:schemeClr val="accent2"/>
                </a:solidFill>
                <a:latin typeface="arial" panose="020B0604020202020204" pitchFamily="34" charset="0"/>
              </a:rPr>
              <a:t>the probability of possible genotypes of offspring.</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19090" y="488196"/>
            <a:ext cx="8424909" cy="958863"/>
          </a:xfrm>
        </p:spPr>
        <p:txBody>
          <a:bodyPr/>
          <a:lstStyle/>
          <a:p>
            <a:r>
              <a:rPr lang="en-US" sz="4000" dirty="0" smtClean="0">
                <a:solidFill>
                  <a:srgbClr val="FF0000"/>
                </a:solidFill>
                <a:latin typeface="Cambria" panose="02040503050406030204" pitchFamily="18" charset="0"/>
              </a:rPr>
              <a:t>Monohybrid Crosses</a:t>
            </a:r>
          </a:p>
        </p:txBody>
      </p:sp>
      <p:sp>
        <p:nvSpPr>
          <p:cNvPr id="49155" name="Rectangle 3"/>
          <p:cNvSpPr>
            <a:spLocks noGrp="1" noChangeArrowheads="1"/>
          </p:cNvSpPr>
          <p:nvPr>
            <p:ph idx="1"/>
          </p:nvPr>
        </p:nvSpPr>
        <p:spPr>
          <a:xfrm>
            <a:off x="719091" y="1686757"/>
            <a:ext cx="8111400" cy="4490205"/>
          </a:xfrm>
        </p:spPr>
        <p:txBody>
          <a:bodyPr/>
          <a:lstStyle/>
          <a:p>
            <a:r>
              <a:rPr lang="en-US" b="1" dirty="0" smtClean="0">
                <a:latin typeface="Cambria" panose="02040503050406030204" pitchFamily="18" charset="0"/>
              </a:rPr>
              <a:t>Geneticists distinguish between an organism’s</a:t>
            </a:r>
          </a:p>
          <a:p>
            <a:pPr lvl="1"/>
            <a:r>
              <a:rPr lang="en-US" b="1" dirty="0" smtClean="0">
                <a:latin typeface="Cambria" panose="02040503050406030204" pitchFamily="18" charset="0"/>
              </a:rPr>
              <a:t>physical appearance, its </a:t>
            </a:r>
            <a:r>
              <a:rPr lang="en-US" b="1" dirty="0" smtClean="0">
                <a:solidFill>
                  <a:srgbClr val="FF0000"/>
                </a:solidFill>
                <a:latin typeface="Cambria" panose="02040503050406030204" pitchFamily="18" charset="0"/>
              </a:rPr>
              <a:t>phenotype</a:t>
            </a:r>
            <a:r>
              <a:rPr lang="en-US" b="1" dirty="0" smtClean="0">
                <a:latin typeface="Cambria" panose="02040503050406030204" pitchFamily="18" charset="0"/>
              </a:rPr>
              <a:t>, and</a:t>
            </a:r>
          </a:p>
          <a:p>
            <a:pPr lvl="1"/>
            <a:r>
              <a:rPr lang="en-US" b="1" dirty="0" smtClean="0">
                <a:latin typeface="Cambria" panose="02040503050406030204" pitchFamily="18" charset="0"/>
              </a:rPr>
              <a:t>genetic makeup, its </a:t>
            </a:r>
            <a:r>
              <a:rPr lang="en-US" b="1" dirty="0" smtClean="0">
                <a:solidFill>
                  <a:srgbClr val="FF0000"/>
                </a:solidFill>
                <a:latin typeface="Cambria" panose="02040503050406030204" pitchFamily="18" charset="0"/>
              </a:rPr>
              <a:t>genotype</a:t>
            </a:r>
            <a:r>
              <a:rPr lang="en-US" b="1" dirty="0" smtClean="0">
                <a:latin typeface="Cambria" panose="02040503050406030204" pitchFamily="18" charset="0"/>
              </a:rPr>
              <a:t>.</a:t>
            </a:r>
          </a:p>
        </p:txBody>
      </p:sp>
      <p:sp>
        <p:nvSpPr>
          <p:cNvPr id="2" name="TextBox 1"/>
          <p:cNvSpPr txBox="1"/>
          <p:nvPr/>
        </p:nvSpPr>
        <p:spPr>
          <a:xfrm>
            <a:off x="367552" y="4016188"/>
            <a:ext cx="7366312" cy="707886"/>
          </a:xfrm>
          <a:prstGeom prst="rect">
            <a:avLst/>
          </a:prstGeom>
          <a:noFill/>
        </p:spPr>
        <p:txBody>
          <a:bodyPr wrap="none" rtlCol="0">
            <a:spAutoFit/>
          </a:bodyPr>
          <a:lstStyle/>
          <a:p>
            <a:r>
              <a:rPr lang="en-US" sz="2000" dirty="0" err="1" smtClean="0">
                <a:solidFill>
                  <a:srgbClr val="FF0000"/>
                </a:solidFill>
              </a:rPr>
              <a:t>Pheno</a:t>
            </a:r>
            <a:r>
              <a:rPr lang="en-US" sz="2000" dirty="0">
                <a:solidFill>
                  <a:srgbClr val="FF0000"/>
                </a:solidFill>
              </a:rPr>
              <a:t> </a:t>
            </a:r>
            <a:r>
              <a:rPr lang="en-US" sz="2000" dirty="0" smtClean="0">
                <a:solidFill>
                  <a:srgbClr val="FF0000"/>
                </a:solidFill>
              </a:rPr>
              <a:t>= appearance (phenotype: an organism’s physical traits)</a:t>
            </a:r>
          </a:p>
          <a:p>
            <a:r>
              <a:rPr lang="en-US" sz="2000" dirty="0" smtClean="0">
                <a:solidFill>
                  <a:srgbClr val="FF0000"/>
                </a:solidFill>
              </a:rPr>
              <a:t>Geno = offspring (genotype: an organism’s genetic makeup)</a:t>
            </a:r>
            <a:endParaRPr lang="en-US" sz="2000" dirty="0">
              <a:solidFill>
                <a:srgbClr val="FF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39192" y="407730"/>
            <a:ext cx="8327254" cy="958863"/>
          </a:xfrm>
        </p:spPr>
        <p:txBody>
          <a:bodyPr/>
          <a:lstStyle/>
          <a:p>
            <a:r>
              <a:rPr lang="en-US" sz="4000" dirty="0" smtClean="0">
                <a:solidFill>
                  <a:srgbClr val="FF0000"/>
                </a:solidFill>
                <a:latin typeface="Cambria" panose="02040503050406030204" pitchFamily="18" charset="0"/>
              </a:rPr>
              <a:t>Monohybrid Crosses</a:t>
            </a:r>
          </a:p>
        </p:txBody>
      </p:sp>
      <p:sp>
        <p:nvSpPr>
          <p:cNvPr id="49155" name="Rectangle 3"/>
          <p:cNvSpPr>
            <a:spLocks noGrp="1" noChangeArrowheads="1"/>
          </p:cNvSpPr>
          <p:nvPr>
            <p:ph idx="1"/>
          </p:nvPr>
        </p:nvSpPr>
        <p:spPr>
          <a:xfrm>
            <a:off x="639191" y="1366593"/>
            <a:ext cx="8191299" cy="4810369"/>
          </a:xfrm>
        </p:spPr>
        <p:txBody>
          <a:bodyPr>
            <a:normAutofit/>
          </a:bodyPr>
          <a:lstStyle/>
          <a:p>
            <a:r>
              <a:rPr lang="en-US" sz="2600" b="1" dirty="0" smtClean="0">
                <a:latin typeface="Cambria" panose="02040503050406030204" pitchFamily="18" charset="0"/>
              </a:rPr>
              <a:t>Mendel found that each of the seven characters he studied had the same inheritance pattern: A parental trait disappeared in the F</a:t>
            </a:r>
            <a:r>
              <a:rPr lang="en-US" sz="2600" b="1" baseline="-25000" dirty="0" smtClean="0">
                <a:latin typeface="Cambria" panose="02040503050406030204" pitchFamily="18" charset="0"/>
              </a:rPr>
              <a:t>1</a:t>
            </a:r>
            <a:r>
              <a:rPr lang="en-US" sz="2600" b="1" dirty="0" smtClean="0">
                <a:latin typeface="Cambria" panose="02040503050406030204" pitchFamily="18" charset="0"/>
              </a:rPr>
              <a:t> generation, only to reappear in one-fourth of the F</a:t>
            </a:r>
            <a:r>
              <a:rPr lang="en-US" sz="2600" b="1" baseline="-25000" dirty="0" smtClean="0">
                <a:latin typeface="Cambria" panose="02040503050406030204" pitchFamily="18" charset="0"/>
              </a:rPr>
              <a:t>2</a:t>
            </a:r>
            <a:r>
              <a:rPr lang="en-US" sz="2600" b="1" dirty="0" smtClean="0">
                <a:latin typeface="Cambria" panose="02040503050406030204" pitchFamily="18" charset="0"/>
              </a:rPr>
              <a:t> offspring. </a:t>
            </a:r>
          </a:p>
          <a:p>
            <a:pPr lvl="1"/>
            <a:r>
              <a:rPr lang="en-US" b="1" dirty="0" smtClean="0">
                <a:latin typeface="Cambria" panose="02040503050406030204" pitchFamily="18" charset="0"/>
              </a:rPr>
              <a:t>The underlying mechanism is explained by Mendel’s law of segregation: </a:t>
            </a:r>
          </a:p>
          <a:p>
            <a:pPr lvl="2"/>
            <a:r>
              <a:rPr lang="en-US" sz="2600" b="1" dirty="0" smtClean="0">
                <a:latin typeface="Cambria" panose="02040503050406030204" pitchFamily="18" charset="0"/>
              </a:rPr>
              <a:t>Pairs of alleles segregate during gamete</a:t>
            </a:r>
            <a:r>
              <a:rPr lang="zh-CN" altLang="en-US" sz="2000" b="1" dirty="0" smtClean="0">
                <a:latin typeface="楷体" panose="02010609060101010101" pitchFamily="49" charset="-122"/>
                <a:ea typeface="楷体" panose="02010609060101010101" pitchFamily="49" charset="-122"/>
              </a:rPr>
              <a:t>（配子）</a:t>
            </a:r>
            <a:r>
              <a:rPr lang="en-US" sz="2600" b="1" dirty="0" smtClean="0">
                <a:latin typeface="Cambria" panose="02040503050406030204" pitchFamily="18" charset="0"/>
              </a:rPr>
              <a:t> formation; </a:t>
            </a:r>
          </a:p>
          <a:p>
            <a:pPr lvl="2"/>
            <a:r>
              <a:rPr lang="en-US" sz="2600" b="1" dirty="0" smtClean="0">
                <a:latin typeface="Cambria" panose="02040503050406030204" pitchFamily="18" charset="0"/>
              </a:rPr>
              <a:t>the fusion of gametes at fertilization creates allele pairs again.</a:t>
            </a:r>
            <a:endParaRPr lang="en-US" sz="2600"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28" y="679704"/>
            <a:ext cx="7400544" cy="5498592"/>
          </a:xfrm>
          <a:prstGeom prst="rect">
            <a:avLst/>
          </a:prstGeom>
        </p:spPr>
      </p:pic>
      <p:sp>
        <p:nvSpPr>
          <p:cNvPr id="4" name="Rectangle 3"/>
          <p:cNvSpPr/>
          <p:nvPr/>
        </p:nvSpPr>
        <p:spPr>
          <a:xfrm>
            <a:off x="2427374" y="5808402"/>
            <a:ext cx="4289251" cy="369332"/>
          </a:xfrm>
          <a:prstGeom prst="rect">
            <a:avLst/>
          </a:prstGeom>
        </p:spPr>
        <p:txBody>
          <a:bodyPr wrap="none" lIns="0" tIns="0" rIns="0" bIns="0">
            <a:spAutoFit/>
          </a:bodyPr>
          <a:lstStyle/>
          <a:p>
            <a:pPr fontAlgn="auto">
              <a:spcBef>
                <a:spcPts val="0"/>
              </a:spcBef>
              <a:spcAft>
                <a:spcPts val="0"/>
              </a:spcAft>
            </a:pPr>
            <a:r>
              <a:rPr lang="en-US" b="1" kern="1100" dirty="0">
                <a:solidFill>
                  <a:srgbClr val="C39150"/>
                </a:solidFill>
                <a:latin typeface="Cambria" panose="02040503050406030204" pitchFamily="18" charset="0"/>
                <a:ea typeface="+mn-ea"/>
                <a:cs typeface="Arial" pitchFamily="34" charset="0"/>
              </a:rPr>
              <a:t>Chapter Thread: Dog Breeding</a:t>
            </a: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21437" y="505384"/>
            <a:ext cx="8436576" cy="958863"/>
          </a:xfrm>
        </p:spPr>
        <p:txBody>
          <a:bodyPr/>
          <a:lstStyle/>
          <a:p>
            <a:r>
              <a:rPr lang="en-US" sz="3600" dirty="0" smtClean="0">
                <a:solidFill>
                  <a:srgbClr val="FF0000"/>
                </a:solidFill>
                <a:latin typeface="Cambria" panose="02040503050406030204" pitchFamily="18" charset="0"/>
              </a:rPr>
              <a:t>Genetic Alleles and Homologous Chromosomes</a:t>
            </a:r>
          </a:p>
        </p:txBody>
      </p:sp>
      <p:sp>
        <p:nvSpPr>
          <p:cNvPr id="77827" name="Rectangle 3"/>
          <p:cNvSpPr>
            <a:spLocks noGrp="1" noChangeArrowheads="1"/>
          </p:cNvSpPr>
          <p:nvPr>
            <p:ph idx="1"/>
          </p:nvPr>
        </p:nvSpPr>
        <p:spPr>
          <a:xfrm>
            <a:off x="514905" y="1864311"/>
            <a:ext cx="8078679" cy="4312652"/>
          </a:xfrm>
        </p:spPr>
        <p:txBody>
          <a:bodyPr>
            <a:normAutofit/>
          </a:bodyPr>
          <a:lstStyle/>
          <a:p>
            <a:r>
              <a:rPr lang="en-US" sz="2400" b="1" dirty="0" smtClean="0">
                <a:latin typeface="Cambria" panose="02040503050406030204" pitchFamily="18" charset="0"/>
              </a:rPr>
              <a:t>The diagram in next figure shows a pair of homologous chromosomes</a:t>
            </a:r>
            <a:r>
              <a:rPr lang="zh-CN" altLang="en-US" sz="2000" b="1" dirty="0" smtClean="0">
                <a:latin typeface="楷体" panose="02010609060101010101" pitchFamily="49" charset="-122"/>
                <a:ea typeface="楷体" panose="02010609060101010101" pitchFamily="49" charset="-122"/>
              </a:rPr>
              <a:t>（同源染色体）</a:t>
            </a:r>
            <a:r>
              <a:rPr lang="en-US" sz="2400" b="1" dirty="0" smtClean="0">
                <a:latin typeface="Cambria" panose="02040503050406030204" pitchFamily="18" charset="0"/>
              </a:rPr>
              <a:t>—chromosomes that carry alleles of the same genes. </a:t>
            </a:r>
          </a:p>
          <a:p>
            <a:r>
              <a:rPr lang="en-US" sz="2400" b="1" dirty="0" smtClean="0">
                <a:latin typeface="Cambria" panose="02040503050406030204" pitchFamily="18" charset="0"/>
              </a:rPr>
              <a:t>A gene </a:t>
            </a:r>
            <a:r>
              <a:rPr lang="en-US" sz="2400" b="1" dirty="0" smtClean="0">
                <a:solidFill>
                  <a:srgbClr val="FF0000"/>
                </a:solidFill>
                <a:latin typeface="Cambria" panose="02040503050406030204" pitchFamily="18" charset="0"/>
              </a:rPr>
              <a:t>locus</a:t>
            </a:r>
            <a:r>
              <a:rPr lang="zh-CN" altLang="en-US" sz="2000" b="1" dirty="0" smtClean="0">
                <a:solidFill>
                  <a:srgbClr val="FF0000"/>
                </a:solidFill>
                <a:latin typeface="楷体" panose="02010609060101010101" pitchFamily="49" charset="-122"/>
                <a:ea typeface="楷体" panose="02010609060101010101" pitchFamily="49" charset="-122"/>
              </a:rPr>
              <a:t>（基因位点）</a:t>
            </a:r>
            <a:r>
              <a:rPr lang="en-US" sz="2000" b="1" dirty="0" smtClean="0">
                <a:latin typeface="楷体" panose="02010609060101010101" pitchFamily="49" charset="-122"/>
                <a:ea typeface="楷体" panose="02010609060101010101" pitchFamily="49" charset="-122"/>
              </a:rPr>
              <a:t> </a:t>
            </a:r>
            <a:r>
              <a:rPr lang="en-US" sz="2400" b="1" dirty="0" smtClean="0">
                <a:latin typeface="Cambria" panose="02040503050406030204" pitchFamily="18" charset="0"/>
              </a:rPr>
              <a:t>is a specific location of a gene along a chromosome.</a:t>
            </a:r>
          </a:p>
          <a:p>
            <a:pPr lvl="1"/>
            <a:r>
              <a:rPr lang="en-US" sz="2400" b="1" dirty="0" smtClean="0">
                <a:latin typeface="Cambria" panose="02040503050406030204" pitchFamily="18" charset="0"/>
              </a:rPr>
              <a:t>Alleles (alternative versions) of a gene reside at the same locus on homologous chromosomes.</a:t>
            </a:r>
          </a:p>
          <a:p>
            <a:pPr lvl="1"/>
            <a:r>
              <a:rPr lang="en-US" sz="2400" b="1" dirty="0" smtClean="0">
                <a:latin typeface="Cambria" panose="02040503050406030204" pitchFamily="18" charset="0"/>
              </a:rPr>
              <a:t>However, the two chromosomes may bear either identical alleles or different ones at any one locus.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225653"/>
            <a:ext cx="8546592" cy="4992624"/>
          </a:xfrm>
          <a:prstGeom prst="rect">
            <a:avLst/>
          </a:prstGeom>
        </p:spPr>
      </p:pic>
      <p:sp>
        <p:nvSpPr>
          <p:cNvPr id="3" name="TextBox 2"/>
          <p:cNvSpPr txBox="1"/>
          <p:nvPr/>
        </p:nvSpPr>
        <p:spPr>
          <a:xfrm>
            <a:off x="251079" y="1187553"/>
            <a:ext cx="1762021" cy="646331"/>
          </a:xfrm>
          <a:prstGeom prst="rect">
            <a:avLst/>
          </a:prstGeom>
          <a:noFill/>
        </p:spPr>
        <p:txBody>
          <a:bodyPr wrap="none"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Homologous </a:t>
            </a:r>
            <a:endParaRPr lang="en-US" sz="1800" b="1" dirty="0" smtClean="0">
              <a:solidFill>
                <a:prstClr val="black"/>
              </a:solidFill>
              <a:latin typeface="Arial" pitchFamily="34" charset="0"/>
              <a:ea typeface="+mn-ea"/>
              <a:cs typeface="Arial" pitchFamily="34" charset="0"/>
            </a:endParaRPr>
          </a:p>
          <a:p>
            <a:pPr fontAlgn="auto">
              <a:spcBef>
                <a:spcPts val="0"/>
              </a:spcBef>
              <a:spcAft>
                <a:spcPts val="0"/>
              </a:spcAft>
            </a:pPr>
            <a:r>
              <a:rPr lang="en-US" sz="1800" b="1" dirty="0" smtClean="0">
                <a:solidFill>
                  <a:prstClr val="black"/>
                </a:solidFill>
                <a:latin typeface="Arial" pitchFamily="34" charset="0"/>
                <a:ea typeface="+mn-ea"/>
                <a:cs typeface="Arial" pitchFamily="34" charset="0"/>
              </a:rPr>
              <a:t>chromosomes</a:t>
            </a:r>
            <a:endParaRPr lang="en-US" sz="1800" b="1" dirty="0">
              <a:solidFill>
                <a:prstClr val="black"/>
              </a:solidFill>
              <a:latin typeface="Arial" pitchFamily="34" charset="0"/>
              <a:ea typeface="+mn-ea"/>
              <a:cs typeface="Arial" pitchFamily="34" charset="0"/>
            </a:endParaRPr>
          </a:p>
        </p:txBody>
      </p:sp>
      <p:sp>
        <p:nvSpPr>
          <p:cNvPr id="5" name="TextBox 4"/>
          <p:cNvSpPr txBox="1"/>
          <p:nvPr/>
        </p:nvSpPr>
        <p:spPr>
          <a:xfrm>
            <a:off x="4200525" y="1186880"/>
            <a:ext cx="1223412" cy="369332"/>
          </a:xfrm>
          <a:prstGeom prst="rect">
            <a:avLst/>
          </a:prstGeom>
          <a:noFill/>
        </p:spPr>
        <p:txBody>
          <a:bodyPr wrap="none"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Gene loci</a:t>
            </a:r>
          </a:p>
        </p:txBody>
      </p:sp>
      <p:sp>
        <p:nvSpPr>
          <p:cNvPr id="6" name="TextBox 5"/>
          <p:cNvSpPr txBox="1"/>
          <p:nvPr/>
        </p:nvSpPr>
        <p:spPr>
          <a:xfrm>
            <a:off x="7400925" y="1300329"/>
            <a:ext cx="1249060" cy="646331"/>
          </a:xfrm>
          <a:prstGeom prst="rect">
            <a:avLst/>
          </a:prstGeom>
          <a:noFill/>
        </p:spPr>
        <p:txBody>
          <a:bodyPr wrap="none" rtlCol="0">
            <a:spAutoFit/>
          </a:bodyPr>
          <a:lstStyle/>
          <a:p>
            <a:pPr fontAlgn="auto">
              <a:spcBef>
                <a:spcPts val="0"/>
              </a:spcBef>
              <a:spcAft>
                <a:spcPts val="0"/>
              </a:spcAft>
            </a:pPr>
            <a:r>
              <a:rPr lang="en-US" sz="1800" b="1" dirty="0" smtClean="0">
                <a:solidFill>
                  <a:prstClr val="black"/>
                </a:solidFill>
                <a:latin typeface="Arial" pitchFamily="34" charset="0"/>
                <a:ea typeface="+mn-ea"/>
                <a:cs typeface="Arial" pitchFamily="34" charset="0"/>
              </a:rPr>
              <a:t>Dominant</a:t>
            </a:r>
          </a:p>
          <a:p>
            <a:pPr fontAlgn="auto">
              <a:spcBef>
                <a:spcPts val="0"/>
              </a:spcBef>
              <a:spcAft>
                <a:spcPts val="0"/>
              </a:spcAft>
            </a:pPr>
            <a:r>
              <a:rPr lang="en-US" sz="1800" b="1" dirty="0" smtClean="0">
                <a:solidFill>
                  <a:prstClr val="black"/>
                </a:solidFill>
                <a:latin typeface="Arial" pitchFamily="34" charset="0"/>
                <a:ea typeface="+mn-ea"/>
                <a:cs typeface="Arial" pitchFamily="34" charset="0"/>
              </a:rPr>
              <a:t>allele</a:t>
            </a:r>
            <a:endParaRPr lang="en-US" sz="1800" b="1" dirty="0">
              <a:solidFill>
                <a:prstClr val="black"/>
              </a:solidFill>
              <a:latin typeface="Arial" pitchFamily="34" charset="0"/>
              <a:ea typeface="+mn-ea"/>
              <a:cs typeface="Arial" pitchFamily="34" charset="0"/>
            </a:endParaRPr>
          </a:p>
        </p:txBody>
      </p:sp>
      <p:sp>
        <p:nvSpPr>
          <p:cNvPr id="7" name="TextBox 6"/>
          <p:cNvSpPr txBox="1"/>
          <p:nvPr/>
        </p:nvSpPr>
        <p:spPr>
          <a:xfrm>
            <a:off x="2847975" y="2733508"/>
            <a:ext cx="338554" cy="369332"/>
          </a:xfrm>
          <a:prstGeom prst="rect">
            <a:avLst/>
          </a:prstGeom>
          <a:noFill/>
        </p:spPr>
        <p:txBody>
          <a:bodyPr wrap="none"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P</a:t>
            </a:r>
            <a:endParaRPr lang="en-US" sz="1800" b="1" i="1" dirty="0">
              <a:solidFill>
                <a:prstClr val="black"/>
              </a:solidFill>
              <a:latin typeface="Arial" pitchFamily="34" charset="0"/>
              <a:ea typeface="+mn-ea"/>
              <a:cs typeface="Arial" pitchFamily="34" charset="0"/>
            </a:endParaRPr>
          </a:p>
        </p:txBody>
      </p:sp>
      <p:sp>
        <p:nvSpPr>
          <p:cNvPr id="8" name="TextBox 7"/>
          <p:cNvSpPr txBox="1"/>
          <p:nvPr/>
        </p:nvSpPr>
        <p:spPr>
          <a:xfrm>
            <a:off x="5038884" y="2731365"/>
            <a:ext cx="312906" cy="369332"/>
          </a:xfrm>
          <a:prstGeom prst="rect">
            <a:avLst/>
          </a:prstGeom>
          <a:noFill/>
        </p:spPr>
        <p:txBody>
          <a:bodyPr wrap="none"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a</a:t>
            </a:r>
            <a:endParaRPr lang="en-US" sz="1800" b="1" i="1" dirty="0">
              <a:solidFill>
                <a:prstClr val="black"/>
              </a:solidFill>
              <a:latin typeface="Arial" pitchFamily="34" charset="0"/>
              <a:ea typeface="+mn-ea"/>
              <a:cs typeface="Arial" pitchFamily="34" charset="0"/>
            </a:endParaRPr>
          </a:p>
        </p:txBody>
      </p:sp>
      <p:sp>
        <p:nvSpPr>
          <p:cNvPr id="9" name="TextBox 8"/>
          <p:cNvSpPr txBox="1"/>
          <p:nvPr/>
        </p:nvSpPr>
        <p:spPr>
          <a:xfrm>
            <a:off x="7201218" y="2719697"/>
            <a:ext cx="351378" cy="369332"/>
          </a:xfrm>
          <a:prstGeom prst="rect">
            <a:avLst/>
          </a:prstGeom>
          <a:noFill/>
        </p:spPr>
        <p:txBody>
          <a:bodyPr wrap="none"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a:t>
            </a:r>
            <a:endParaRPr lang="en-US" sz="1800" b="1" i="1" dirty="0">
              <a:solidFill>
                <a:prstClr val="black"/>
              </a:solidFill>
              <a:latin typeface="Arial" pitchFamily="34" charset="0"/>
              <a:ea typeface="+mn-ea"/>
              <a:cs typeface="Arial" pitchFamily="34" charset="0"/>
            </a:endParaRPr>
          </a:p>
        </p:txBody>
      </p:sp>
      <p:sp>
        <p:nvSpPr>
          <p:cNvPr id="10" name="TextBox 9"/>
          <p:cNvSpPr txBox="1"/>
          <p:nvPr/>
        </p:nvSpPr>
        <p:spPr>
          <a:xfrm>
            <a:off x="2861846" y="3931515"/>
            <a:ext cx="338554" cy="369332"/>
          </a:xfrm>
          <a:prstGeom prst="rect">
            <a:avLst/>
          </a:prstGeom>
          <a:noFill/>
        </p:spPr>
        <p:txBody>
          <a:bodyPr wrap="none"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P</a:t>
            </a:r>
            <a:endParaRPr lang="en-US" sz="1800" b="1" i="1" dirty="0">
              <a:solidFill>
                <a:prstClr val="black"/>
              </a:solidFill>
              <a:latin typeface="Arial" pitchFamily="34" charset="0"/>
              <a:ea typeface="+mn-ea"/>
              <a:cs typeface="Arial" pitchFamily="34" charset="0"/>
            </a:endParaRPr>
          </a:p>
        </p:txBody>
      </p:sp>
      <p:sp>
        <p:nvSpPr>
          <p:cNvPr id="11" name="TextBox 10"/>
          <p:cNvSpPr txBox="1"/>
          <p:nvPr/>
        </p:nvSpPr>
        <p:spPr>
          <a:xfrm>
            <a:off x="5039043" y="3941040"/>
            <a:ext cx="312906" cy="369332"/>
          </a:xfrm>
          <a:prstGeom prst="rect">
            <a:avLst/>
          </a:prstGeom>
          <a:noFill/>
        </p:spPr>
        <p:txBody>
          <a:bodyPr wrap="none"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a</a:t>
            </a:r>
            <a:endParaRPr lang="en-US" sz="1800" b="1" i="1" dirty="0">
              <a:solidFill>
                <a:prstClr val="black"/>
              </a:solidFill>
              <a:latin typeface="Arial" pitchFamily="34" charset="0"/>
              <a:ea typeface="+mn-ea"/>
              <a:cs typeface="Arial" pitchFamily="34" charset="0"/>
            </a:endParaRPr>
          </a:p>
        </p:txBody>
      </p:sp>
      <p:sp>
        <p:nvSpPr>
          <p:cNvPr id="12" name="TextBox 11"/>
          <p:cNvSpPr txBox="1"/>
          <p:nvPr/>
        </p:nvSpPr>
        <p:spPr>
          <a:xfrm>
            <a:off x="7176855" y="3931515"/>
            <a:ext cx="325730" cy="369332"/>
          </a:xfrm>
          <a:prstGeom prst="rect">
            <a:avLst/>
          </a:prstGeom>
          <a:noFill/>
        </p:spPr>
        <p:txBody>
          <a:bodyPr wrap="none"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a:t>
            </a:r>
            <a:endParaRPr lang="en-US" sz="1800" b="1" i="1" dirty="0">
              <a:solidFill>
                <a:prstClr val="black"/>
              </a:solidFill>
              <a:latin typeface="Arial" pitchFamily="34" charset="0"/>
              <a:ea typeface="+mn-ea"/>
              <a:cs typeface="Arial" pitchFamily="34" charset="0"/>
            </a:endParaRPr>
          </a:p>
        </p:txBody>
      </p:sp>
      <p:sp>
        <p:nvSpPr>
          <p:cNvPr id="13" name="TextBox 12"/>
          <p:cNvSpPr txBox="1"/>
          <p:nvPr/>
        </p:nvSpPr>
        <p:spPr>
          <a:xfrm>
            <a:off x="7590696" y="4135231"/>
            <a:ext cx="1313180" cy="646331"/>
          </a:xfrm>
          <a:prstGeom prst="rect">
            <a:avLst/>
          </a:prstGeom>
          <a:noFill/>
        </p:spPr>
        <p:txBody>
          <a:bodyPr wrap="none" rtlCol="0">
            <a:spAutoFit/>
          </a:bodyPr>
          <a:lstStyle/>
          <a:p>
            <a:pPr fontAlgn="auto">
              <a:spcBef>
                <a:spcPts val="0"/>
              </a:spcBef>
              <a:spcAft>
                <a:spcPts val="0"/>
              </a:spcAft>
            </a:pPr>
            <a:r>
              <a:rPr lang="en-US" sz="1800" b="1" dirty="0" smtClean="0">
                <a:solidFill>
                  <a:prstClr val="black"/>
                </a:solidFill>
                <a:latin typeface="Arial" pitchFamily="34" charset="0"/>
                <a:ea typeface="+mn-ea"/>
                <a:cs typeface="Arial" pitchFamily="34" charset="0"/>
              </a:rPr>
              <a:t>Recessive</a:t>
            </a:r>
          </a:p>
          <a:p>
            <a:pPr fontAlgn="auto">
              <a:spcBef>
                <a:spcPts val="0"/>
              </a:spcBef>
              <a:spcAft>
                <a:spcPts val="0"/>
              </a:spcAft>
            </a:pPr>
            <a:r>
              <a:rPr lang="en-US" sz="1800" b="1" dirty="0" smtClean="0">
                <a:solidFill>
                  <a:prstClr val="black"/>
                </a:solidFill>
                <a:latin typeface="Arial" pitchFamily="34" charset="0"/>
                <a:ea typeface="+mn-ea"/>
                <a:cs typeface="Arial" pitchFamily="34" charset="0"/>
              </a:rPr>
              <a:t>allele</a:t>
            </a:r>
            <a:endParaRPr lang="en-US" sz="1800" b="1" dirty="0">
              <a:solidFill>
                <a:prstClr val="black"/>
              </a:solidFill>
              <a:latin typeface="Arial" pitchFamily="34" charset="0"/>
              <a:ea typeface="+mn-ea"/>
              <a:cs typeface="Arial" pitchFamily="34" charset="0"/>
            </a:endParaRPr>
          </a:p>
        </p:txBody>
      </p:sp>
      <p:sp>
        <p:nvSpPr>
          <p:cNvPr id="14" name="TextBox 13"/>
          <p:cNvSpPr txBox="1"/>
          <p:nvPr/>
        </p:nvSpPr>
        <p:spPr>
          <a:xfrm>
            <a:off x="1311998" y="4714887"/>
            <a:ext cx="1326004" cy="369332"/>
          </a:xfrm>
          <a:prstGeom prst="rect">
            <a:avLst/>
          </a:prstGeom>
          <a:noFill/>
        </p:spPr>
        <p:txBody>
          <a:bodyPr wrap="none"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Genotype:</a:t>
            </a:r>
          </a:p>
        </p:txBody>
      </p:sp>
      <p:sp>
        <p:nvSpPr>
          <p:cNvPr id="15" name="TextBox 14"/>
          <p:cNvSpPr txBox="1"/>
          <p:nvPr/>
        </p:nvSpPr>
        <p:spPr>
          <a:xfrm>
            <a:off x="2787074" y="4714887"/>
            <a:ext cx="492443" cy="369332"/>
          </a:xfrm>
          <a:prstGeom prst="rect">
            <a:avLst/>
          </a:prstGeom>
          <a:noFill/>
        </p:spPr>
        <p:txBody>
          <a:bodyPr wrap="none"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PP</a:t>
            </a:r>
            <a:endParaRPr lang="en-US" sz="1800" b="1" i="1" dirty="0">
              <a:solidFill>
                <a:prstClr val="black"/>
              </a:solidFill>
              <a:latin typeface="Arial" pitchFamily="34" charset="0"/>
              <a:ea typeface="+mn-ea"/>
              <a:cs typeface="Arial" pitchFamily="34" charset="0"/>
            </a:endParaRPr>
          </a:p>
        </p:txBody>
      </p:sp>
      <p:sp>
        <p:nvSpPr>
          <p:cNvPr id="16" name="TextBox 15"/>
          <p:cNvSpPr txBox="1"/>
          <p:nvPr/>
        </p:nvSpPr>
        <p:spPr>
          <a:xfrm>
            <a:off x="4951820" y="4724412"/>
            <a:ext cx="441146" cy="369332"/>
          </a:xfrm>
          <a:prstGeom prst="rect">
            <a:avLst/>
          </a:prstGeom>
          <a:noFill/>
        </p:spPr>
        <p:txBody>
          <a:bodyPr wrap="none" rtlCol="0">
            <a:spAutoFit/>
          </a:bodyPr>
          <a:lstStyle/>
          <a:p>
            <a:pPr fontAlgn="auto">
              <a:spcBef>
                <a:spcPts val="0"/>
              </a:spcBef>
              <a:spcAft>
                <a:spcPts val="0"/>
              </a:spcAft>
            </a:pPr>
            <a:r>
              <a:rPr lang="en-US" sz="1800" b="1" i="1" dirty="0" err="1" smtClean="0">
                <a:solidFill>
                  <a:prstClr val="black"/>
                </a:solidFill>
                <a:latin typeface="Arial" pitchFamily="34" charset="0"/>
                <a:ea typeface="+mn-ea"/>
                <a:cs typeface="Arial" pitchFamily="34" charset="0"/>
              </a:rPr>
              <a:t>aa</a:t>
            </a:r>
            <a:endParaRPr lang="en-US" sz="1800" b="1" i="1" dirty="0">
              <a:solidFill>
                <a:prstClr val="black"/>
              </a:solidFill>
              <a:latin typeface="Arial" pitchFamily="34" charset="0"/>
              <a:ea typeface="+mn-ea"/>
              <a:cs typeface="Arial" pitchFamily="34" charset="0"/>
            </a:endParaRPr>
          </a:p>
        </p:txBody>
      </p:sp>
      <p:sp>
        <p:nvSpPr>
          <p:cNvPr id="17" name="TextBox 16"/>
          <p:cNvSpPr txBox="1"/>
          <p:nvPr/>
        </p:nvSpPr>
        <p:spPr>
          <a:xfrm>
            <a:off x="7130685" y="4714887"/>
            <a:ext cx="492443" cy="369332"/>
          </a:xfrm>
          <a:prstGeom prst="rect">
            <a:avLst/>
          </a:prstGeom>
          <a:noFill/>
        </p:spPr>
        <p:txBody>
          <a:bodyPr wrap="none"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Bb</a:t>
            </a:r>
            <a:endParaRPr lang="en-US" sz="1800" b="1" i="1" dirty="0">
              <a:solidFill>
                <a:prstClr val="black"/>
              </a:solidFill>
              <a:latin typeface="Arial" pitchFamily="34" charset="0"/>
              <a:ea typeface="+mn-ea"/>
              <a:cs typeface="Arial" pitchFamily="34" charset="0"/>
            </a:endParaRPr>
          </a:p>
        </p:txBody>
      </p:sp>
      <p:sp>
        <p:nvSpPr>
          <p:cNvPr id="18" name="TextBox 17"/>
          <p:cNvSpPr txBox="1"/>
          <p:nvPr/>
        </p:nvSpPr>
        <p:spPr>
          <a:xfrm>
            <a:off x="2153792" y="5082314"/>
            <a:ext cx="1864613" cy="923330"/>
          </a:xfrm>
          <a:prstGeom prst="rect">
            <a:avLst/>
          </a:prstGeom>
          <a:noFill/>
        </p:spPr>
        <p:txBody>
          <a:bodyPr wrap="none" rtlCol="0">
            <a:spAutoFit/>
          </a:bodyPr>
          <a:lstStyle/>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Homozygous</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for the</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dominant </a:t>
            </a:r>
            <a:r>
              <a:rPr lang="en-US" sz="1800" b="1" dirty="0">
                <a:solidFill>
                  <a:prstClr val="black"/>
                </a:solidFill>
                <a:latin typeface="Arial" pitchFamily="34" charset="0"/>
                <a:ea typeface="+mn-ea"/>
                <a:cs typeface="Arial" pitchFamily="34" charset="0"/>
              </a:rPr>
              <a:t>allele</a:t>
            </a:r>
          </a:p>
        </p:txBody>
      </p:sp>
      <p:sp>
        <p:nvSpPr>
          <p:cNvPr id="19" name="TextBox 18"/>
          <p:cNvSpPr txBox="1"/>
          <p:nvPr/>
        </p:nvSpPr>
        <p:spPr>
          <a:xfrm>
            <a:off x="4335780" y="5086124"/>
            <a:ext cx="1877437" cy="900246"/>
          </a:xfrm>
          <a:prstGeom prst="rect">
            <a:avLst/>
          </a:prstGeom>
          <a:noFill/>
        </p:spPr>
        <p:txBody>
          <a:bodyPr wrap="none" rtlCol="0">
            <a:spAutoFit/>
          </a:bodyPr>
          <a:lstStyle/>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Homozygous</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for the</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recessive </a:t>
            </a:r>
            <a:r>
              <a:rPr lang="en-US" sz="1800" b="1" dirty="0">
                <a:solidFill>
                  <a:prstClr val="black"/>
                </a:solidFill>
                <a:latin typeface="Arial" pitchFamily="34" charset="0"/>
                <a:ea typeface="+mn-ea"/>
                <a:cs typeface="Arial" pitchFamily="34" charset="0"/>
              </a:rPr>
              <a:t>allele</a:t>
            </a:r>
          </a:p>
        </p:txBody>
      </p:sp>
      <p:sp>
        <p:nvSpPr>
          <p:cNvPr id="20" name="TextBox 19"/>
          <p:cNvSpPr txBox="1"/>
          <p:nvPr/>
        </p:nvSpPr>
        <p:spPr>
          <a:xfrm>
            <a:off x="6533008" y="5105174"/>
            <a:ext cx="2223686" cy="1169551"/>
          </a:xfrm>
          <a:prstGeom prst="rect">
            <a:avLst/>
          </a:prstGeom>
          <a:noFill/>
        </p:spPr>
        <p:txBody>
          <a:bodyPr wrap="none" rtlCol="0">
            <a:spAutoFit/>
          </a:bodyPr>
          <a:lstStyle/>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Heterozygous</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with </a:t>
            </a:r>
            <a:r>
              <a:rPr lang="en-US" sz="1800" b="1" dirty="0">
                <a:solidFill>
                  <a:prstClr val="black"/>
                </a:solidFill>
                <a:latin typeface="Arial" pitchFamily="34" charset="0"/>
                <a:ea typeface="+mn-ea"/>
                <a:cs typeface="Arial" pitchFamily="34" charset="0"/>
              </a:rPr>
              <a:t>one </a:t>
            </a:r>
            <a:r>
              <a:rPr lang="en-US" sz="1800" b="1" dirty="0" smtClean="0">
                <a:solidFill>
                  <a:prstClr val="black"/>
                </a:solidFill>
                <a:latin typeface="Arial" pitchFamily="34" charset="0"/>
                <a:ea typeface="+mn-ea"/>
                <a:cs typeface="Arial" pitchFamily="34" charset="0"/>
              </a:rPr>
              <a:t>dominant</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and </a:t>
            </a:r>
            <a:r>
              <a:rPr lang="en-US" sz="1800" b="1" dirty="0">
                <a:solidFill>
                  <a:prstClr val="black"/>
                </a:solidFill>
                <a:latin typeface="Arial" pitchFamily="34" charset="0"/>
                <a:ea typeface="+mn-ea"/>
                <a:cs typeface="Arial" pitchFamily="34" charset="0"/>
              </a:rPr>
              <a:t>one </a:t>
            </a:r>
            <a:r>
              <a:rPr lang="en-US" sz="1800" b="1" dirty="0" smtClean="0">
                <a:solidFill>
                  <a:prstClr val="black"/>
                </a:solidFill>
                <a:latin typeface="Arial" pitchFamily="34" charset="0"/>
                <a:ea typeface="+mn-ea"/>
                <a:cs typeface="Arial" pitchFamily="34" charset="0"/>
              </a:rPr>
              <a:t>recessive</a:t>
            </a:r>
          </a:p>
          <a:p>
            <a:pP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allele</a:t>
            </a:r>
            <a:endParaRPr lang="en-US" sz="1800" b="1" dirty="0">
              <a:solidFill>
                <a:prstClr val="black"/>
              </a:solidFill>
              <a:latin typeface="Arial" pitchFamily="34" charset="0"/>
              <a:ea typeface="+mn-ea"/>
              <a:cs typeface="Arial" pitchFamily="34" charset="0"/>
            </a:endParaRPr>
          </a:p>
        </p:txBody>
      </p:sp>
      <p:sp>
        <p:nvSpPr>
          <p:cNvPr id="4" name="Freeform 3"/>
          <p:cNvSpPr/>
          <p:nvPr/>
        </p:nvSpPr>
        <p:spPr>
          <a:xfrm>
            <a:off x="3038795" y="1521220"/>
            <a:ext cx="1783080" cy="845820"/>
          </a:xfrm>
          <a:custGeom>
            <a:avLst/>
            <a:gdLst>
              <a:gd name="connsiteX0" fmla="*/ 1767840 w 1767840"/>
              <a:gd name="connsiteY0" fmla="*/ 0 h 845820"/>
              <a:gd name="connsiteX1" fmla="*/ 0 w 1767840"/>
              <a:gd name="connsiteY1" fmla="*/ 845820 h 845820"/>
            </a:gdLst>
            <a:ahLst/>
            <a:cxnLst>
              <a:cxn ang="0">
                <a:pos x="connsiteX0" y="connsiteY0"/>
              </a:cxn>
              <a:cxn ang="0">
                <a:pos x="connsiteX1" y="connsiteY1"/>
              </a:cxn>
            </a:cxnLst>
            <a:rect l="l" t="t" r="r" b="b"/>
            <a:pathLst>
              <a:path w="1767840" h="845820">
                <a:moveTo>
                  <a:pt x="1767840" y="0"/>
                </a:moveTo>
                <a:lnTo>
                  <a:pt x="0" y="845820"/>
                </a:lnTo>
              </a:path>
            </a:pathLst>
          </a:custGeom>
          <a:noFill/>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21" name="Freeform 20"/>
          <p:cNvSpPr/>
          <p:nvPr/>
        </p:nvSpPr>
        <p:spPr>
          <a:xfrm>
            <a:off x="4824412" y="1514388"/>
            <a:ext cx="381000" cy="861060"/>
          </a:xfrm>
          <a:custGeom>
            <a:avLst/>
            <a:gdLst>
              <a:gd name="connsiteX0" fmla="*/ 0 w 381000"/>
              <a:gd name="connsiteY0" fmla="*/ 0 h 861060"/>
              <a:gd name="connsiteX1" fmla="*/ 381000 w 381000"/>
              <a:gd name="connsiteY1" fmla="*/ 861060 h 861060"/>
            </a:gdLst>
            <a:ahLst/>
            <a:cxnLst>
              <a:cxn ang="0">
                <a:pos x="connsiteX0" y="connsiteY0"/>
              </a:cxn>
              <a:cxn ang="0">
                <a:pos x="connsiteX1" y="connsiteY1"/>
              </a:cxn>
            </a:cxnLst>
            <a:rect l="l" t="t" r="r" b="b"/>
            <a:pathLst>
              <a:path w="381000" h="861060">
                <a:moveTo>
                  <a:pt x="0" y="0"/>
                </a:moveTo>
                <a:lnTo>
                  <a:pt x="381000" y="861060"/>
                </a:lnTo>
              </a:path>
            </a:pathLst>
          </a:custGeom>
          <a:noFill/>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22" name="Freeform 21"/>
          <p:cNvSpPr/>
          <p:nvPr/>
        </p:nvSpPr>
        <p:spPr>
          <a:xfrm>
            <a:off x="4827904" y="1518991"/>
            <a:ext cx="2499360" cy="830580"/>
          </a:xfrm>
          <a:custGeom>
            <a:avLst/>
            <a:gdLst>
              <a:gd name="connsiteX0" fmla="*/ 0 w 2499360"/>
              <a:gd name="connsiteY0" fmla="*/ 0 h 830580"/>
              <a:gd name="connsiteX1" fmla="*/ 2499360 w 2499360"/>
              <a:gd name="connsiteY1" fmla="*/ 830580 h 830580"/>
            </a:gdLst>
            <a:ahLst/>
            <a:cxnLst>
              <a:cxn ang="0">
                <a:pos x="connsiteX0" y="connsiteY0"/>
              </a:cxn>
              <a:cxn ang="0">
                <a:pos x="connsiteX1" y="connsiteY1"/>
              </a:cxn>
            </a:cxnLst>
            <a:rect l="l" t="t" r="r" b="b"/>
            <a:pathLst>
              <a:path w="2499360" h="830580">
                <a:moveTo>
                  <a:pt x="0" y="0"/>
                </a:moveTo>
                <a:lnTo>
                  <a:pt x="2499360" y="830580"/>
                </a:lnTo>
              </a:path>
            </a:pathLst>
          </a:custGeom>
          <a:noFill/>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23" name="Freeform 22"/>
          <p:cNvSpPr/>
          <p:nvPr/>
        </p:nvSpPr>
        <p:spPr>
          <a:xfrm>
            <a:off x="7391400" y="1900785"/>
            <a:ext cx="289560" cy="579120"/>
          </a:xfrm>
          <a:custGeom>
            <a:avLst/>
            <a:gdLst>
              <a:gd name="connsiteX0" fmla="*/ 289560 w 289560"/>
              <a:gd name="connsiteY0" fmla="*/ 0 h 579120"/>
              <a:gd name="connsiteX1" fmla="*/ 0 w 289560"/>
              <a:gd name="connsiteY1" fmla="*/ 579120 h 579120"/>
            </a:gdLst>
            <a:ahLst/>
            <a:cxnLst>
              <a:cxn ang="0">
                <a:pos x="connsiteX0" y="connsiteY0"/>
              </a:cxn>
              <a:cxn ang="0">
                <a:pos x="connsiteX1" y="connsiteY1"/>
              </a:cxn>
            </a:cxnLst>
            <a:rect l="l" t="t" r="r" b="b"/>
            <a:pathLst>
              <a:path w="289560" h="579120">
                <a:moveTo>
                  <a:pt x="289560" y="0"/>
                </a:moveTo>
                <a:lnTo>
                  <a:pt x="0" y="579120"/>
                </a:lnTo>
              </a:path>
            </a:pathLst>
          </a:custGeom>
          <a:noFill/>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25" name="Freeform 24"/>
          <p:cNvSpPr/>
          <p:nvPr/>
        </p:nvSpPr>
        <p:spPr>
          <a:xfrm>
            <a:off x="7442200" y="3925165"/>
            <a:ext cx="209550" cy="374650"/>
          </a:xfrm>
          <a:custGeom>
            <a:avLst/>
            <a:gdLst>
              <a:gd name="connsiteX0" fmla="*/ 0 w 209550"/>
              <a:gd name="connsiteY0" fmla="*/ 0 h 374650"/>
              <a:gd name="connsiteX1" fmla="*/ 209550 w 209550"/>
              <a:gd name="connsiteY1" fmla="*/ 374650 h 374650"/>
            </a:gdLst>
            <a:ahLst/>
            <a:cxnLst>
              <a:cxn ang="0">
                <a:pos x="connsiteX0" y="connsiteY0"/>
              </a:cxn>
              <a:cxn ang="0">
                <a:pos x="connsiteX1" y="connsiteY1"/>
              </a:cxn>
            </a:cxnLst>
            <a:rect l="l" t="t" r="r" b="b"/>
            <a:pathLst>
              <a:path w="209550" h="374650">
                <a:moveTo>
                  <a:pt x="0" y="0"/>
                </a:moveTo>
                <a:lnTo>
                  <a:pt x="209550" y="374650"/>
                </a:lnTo>
              </a:path>
            </a:pathLst>
          </a:custGeom>
          <a:noFill/>
          <a:ln w="127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2" name="Rectangle 1"/>
          <p:cNvSpPr/>
          <p:nvPr/>
        </p:nvSpPr>
        <p:spPr>
          <a:xfrm>
            <a:off x="764264" y="214930"/>
            <a:ext cx="8549239" cy="400110"/>
          </a:xfrm>
          <a:prstGeom prst="rect">
            <a:avLst/>
          </a:prstGeom>
        </p:spPr>
        <p:txBody>
          <a:bodyPr wrap="square">
            <a:spAutoFit/>
          </a:bodyPr>
          <a:lstStyle/>
          <a:p>
            <a:pPr eaLnBrk="1" hangingPunct="1"/>
            <a:r>
              <a:rPr lang="en-US" altLang="zh-CN" sz="2000" b="1" dirty="0" smtClean="0">
                <a:solidFill>
                  <a:srgbClr val="FF0000"/>
                </a:solidFill>
                <a:latin typeface="Cambria" panose="02040503050406030204" pitchFamily="18" charset="0"/>
                <a:cs typeface="Arial" pitchFamily="34" charset="0"/>
              </a:rPr>
              <a:t>The </a:t>
            </a:r>
            <a:r>
              <a:rPr lang="en-US" altLang="zh-CN" sz="2000" b="1" dirty="0">
                <a:solidFill>
                  <a:srgbClr val="FF0000"/>
                </a:solidFill>
                <a:latin typeface="Cambria" panose="02040503050406030204" pitchFamily="18" charset="0"/>
                <a:cs typeface="Arial" pitchFamily="34" charset="0"/>
              </a:rPr>
              <a:t>R</a:t>
            </a:r>
            <a:r>
              <a:rPr lang="en-US" altLang="zh-CN" sz="2000" b="1" dirty="0" smtClean="0">
                <a:solidFill>
                  <a:srgbClr val="FF0000"/>
                </a:solidFill>
                <a:latin typeface="Cambria" panose="02040503050406030204" pitchFamily="18" charset="0"/>
                <a:cs typeface="Arial" pitchFamily="34" charset="0"/>
              </a:rPr>
              <a:t>elationship </a:t>
            </a:r>
            <a:r>
              <a:rPr lang="en-US" altLang="zh-CN" sz="2000" b="1" dirty="0">
                <a:solidFill>
                  <a:srgbClr val="FF0000"/>
                </a:solidFill>
                <a:latin typeface="Cambria" panose="02040503050406030204" pitchFamily="18" charset="0"/>
                <a:cs typeface="Arial" pitchFamily="34" charset="0"/>
              </a:rPr>
              <a:t>between </a:t>
            </a:r>
            <a:r>
              <a:rPr lang="en-US" altLang="zh-CN" sz="2000" b="1" dirty="0" smtClean="0">
                <a:solidFill>
                  <a:srgbClr val="FF0000"/>
                </a:solidFill>
                <a:latin typeface="Cambria" panose="02040503050406030204" pitchFamily="18" charset="0"/>
                <a:cs typeface="Arial" pitchFamily="34" charset="0"/>
              </a:rPr>
              <a:t>Alleles </a:t>
            </a:r>
            <a:r>
              <a:rPr lang="en-US" altLang="zh-CN" sz="2000" b="1" dirty="0">
                <a:solidFill>
                  <a:srgbClr val="FF0000"/>
                </a:solidFill>
                <a:latin typeface="Cambria" panose="02040503050406030204" pitchFamily="18" charset="0"/>
                <a:cs typeface="Arial" pitchFamily="34" charset="0"/>
              </a:rPr>
              <a:t>and </a:t>
            </a:r>
            <a:r>
              <a:rPr lang="en-US" altLang="zh-CN" sz="2000" b="1" dirty="0" smtClean="0">
                <a:solidFill>
                  <a:srgbClr val="FF0000"/>
                </a:solidFill>
                <a:latin typeface="Cambria" panose="02040503050406030204" pitchFamily="18" charset="0"/>
                <a:cs typeface="Arial" pitchFamily="34" charset="0"/>
              </a:rPr>
              <a:t>Homologous </a:t>
            </a:r>
            <a:r>
              <a:rPr lang="en-US" altLang="zh-CN" sz="2000" b="1" dirty="0">
                <a:solidFill>
                  <a:srgbClr val="FF0000"/>
                </a:solidFill>
                <a:latin typeface="Cambria" panose="02040503050406030204" pitchFamily="18" charset="0"/>
                <a:cs typeface="Arial" pitchFamily="34" charset="0"/>
              </a:rPr>
              <a:t>C</a:t>
            </a:r>
            <a:r>
              <a:rPr lang="en-US" altLang="zh-CN" sz="2000" b="1" dirty="0" smtClean="0">
                <a:solidFill>
                  <a:srgbClr val="FF0000"/>
                </a:solidFill>
                <a:latin typeface="Cambria" panose="02040503050406030204" pitchFamily="18" charset="0"/>
                <a:cs typeface="Arial" pitchFamily="34" charset="0"/>
              </a:rPr>
              <a:t>hromosomes </a:t>
            </a:r>
            <a:endParaRPr lang="en-US" altLang="zh-CN" sz="2000" b="1" dirty="0">
              <a:solidFill>
                <a:srgbClr val="FF0000"/>
              </a:solidFill>
              <a:latin typeface="Cambria" panose="02040503050406030204" pitchFamily="18" charset="0"/>
              <a:cs typeface="Arial" pitchFamily="34"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834501" y="612559"/>
            <a:ext cx="8154138" cy="807868"/>
          </a:xfrm>
        </p:spPr>
        <p:txBody>
          <a:bodyPr/>
          <a:lstStyle/>
          <a:p>
            <a:r>
              <a:rPr lang="en-US" sz="3600" dirty="0" smtClean="0">
                <a:solidFill>
                  <a:srgbClr val="FF0000"/>
                </a:solidFill>
                <a:latin typeface="Cambria" panose="02040503050406030204" pitchFamily="18" charset="0"/>
              </a:rPr>
              <a:t>Mendel’s Law of Independent Assortment</a:t>
            </a:r>
          </a:p>
        </p:txBody>
      </p:sp>
      <p:sp>
        <p:nvSpPr>
          <p:cNvPr id="81923" name="Rectangle 3"/>
          <p:cNvSpPr>
            <a:spLocks noGrp="1" noChangeArrowheads="1"/>
          </p:cNvSpPr>
          <p:nvPr>
            <p:ph idx="1"/>
          </p:nvPr>
        </p:nvSpPr>
        <p:spPr>
          <a:xfrm>
            <a:off x="744899" y="2095130"/>
            <a:ext cx="8164665" cy="4303774"/>
          </a:xfrm>
        </p:spPr>
        <p:txBody>
          <a:bodyPr/>
          <a:lstStyle/>
          <a:p>
            <a:r>
              <a:rPr lang="en-US" b="1" dirty="0" smtClean="0">
                <a:latin typeface="Cambria" panose="02040503050406030204" pitchFamily="18" charset="0"/>
              </a:rPr>
              <a:t>A </a:t>
            </a:r>
            <a:r>
              <a:rPr lang="en-US" b="1" dirty="0" smtClean="0">
                <a:solidFill>
                  <a:srgbClr val="FF0000"/>
                </a:solidFill>
                <a:latin typeface="Cambria" panose="02040503050406030204" pitchFamily="18" charset="0"/>
              </a:rPr>
              <a:t>dihybrid cross</a:t>
            </a:r>
            <a:r>
              <a:rPr lang="zh-CN" altLang="en-US" sz="2000" b="1" dirty="0" smtClean="0">
                <a:solidFill>
                  <a:srgbClr val="FF0000"/>
                </a:solidFill>
                <a:latin typeface="楷体" panose="02010609060101010101" pitchFamily="49" charset="-122"/>
                <a:ea typeface="楷体" panose="02010609060101010101" pitchFamily="49" charset="-122"/>
              </a:rPr>
              <a:t>（双因子杂种杂交）</a:t>
            </a:r>
            <a:r>
              <a:rPr lang="en-US" b="1" dirty="0" smtClean="0">
                <a:solidFill>
                  <a:srgbClr val="FF0000"/>
                </a:solidFill>
                <a:latin typeface="Cambria" panose="02040503050406030204" pitchFamily="18" charset="0"/>
              </a:rPr>
              <a:t> </a:t>
            </a:r>
            <a:r>
              <a:rPr lang="en-US" b="1" dirty="0" smtClean="0">
                <a:latin typeface="Cambria" panose="02040503050406030204" pitchFamily="18" charset="0"/>
              </a:rPr>
              <a:t>is the mating of parental varieties differing in two characters.</a:t>
            </a:r>
          </a:p>
          <a:p>
            <a:r>
              <a:rPr lang="en-US" b="1" dirty="0" smtClean="0">
                <a:latin typeface="Cambria" panose="02040503050406030204" pitchFamily="18" charset="0"/>
              </a:rPr>
              <a:t>What would result from a dihybrid cross?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1911" y="576404"/>
            <a:ext cx="8543108" cy="958863"/>
          </a:xfrm>
        </p:spPr>
        <p:txBody>
          <a:bodyPr/>
          <a:lstStyle/>
          <a:p>
            <a:r>
              <a:rPr lang="en-US" sz="3600" dirty="0">
                <a:solidFill>
                  <a:srgbClr val="FF0000"/>
                </a:solidFill>
                <a:latin typeface="Cambria" panose="02040503050406030204" pitchFamily="18" charset="0"/>
              </a:rPr>
              <a:t>Mendel’s Law of Independent </a:t>
            </a:r>
            <a:r>
              <a:rPr lang="en-US" sz="3600" dirty="0" smtClean="0">
                <a:solidFill>
                  <a:srgbClr val="FF0000"/>
                </a:solidFill>
                <a:latin typeface="Cambria" panose="02040503050406030204" pitchFamily="18" charset="0"/>
              </a:rPr>
              <a:t>Assortment</a:t>
            </a:r>
            <a:endParaRPr lang="en-US" sz="3600" dirty="0">
              <a:solidFill>
                <a:srgbClr val="FF0000"/>
              </a:solidFill>
              <a:latin typeface="Cambria" panose="02040503050406030204" pitchFamily="18" charset="0"/>
            </a:endParaRPr>
          </a:p>
        </p:txBody>
      </p:sp>
      <p:sp>
        <p:nvSpPr>
          <p:cNvPr id="88066" name="Rectangle 2"/>
          <p:cNvSpPr>
            <a:spLocks noGrp="1" noChangeArrowheads="1"/>
          </p:cNvSpPr>
          <p:nvPr>
            <p:ph idx="1"/>
          </p:nvPr>
        </p:nvSpPr>
        <p:spPr>
          <a:xfrm>
            <a:off x="603681" y="2024109"/>
            <a:ext cx="8288953" cy="4525716"/>
          </a:xfrm>
        </p:spPr>
        <p:txBody>
          <a:bodyPr/>
          <a:lstStyle/>
          <a:p>
            <a:r>
              <a:rPr lang="en-US" b="1" dirty="0" smtClean="0">
                <a:latin typeface="Cambria" panose="02040503050406030204" pitchFamily="18" charset="0"/>
              </a:rPr>
              <a:t>If the genes for the two characters were inherited together, then </a:t>
            </a:r>
          </a:p>
          <a:p>
            <a:pPr lvl="1"/>
            <a:r>
              <a:rPr lang="en-US" b="1" dirty="0" smtClean="0">
                <a:latin typeface="Cambria" panose="02040503050406030204" pitchFamily="18" charset="0"/>
              </a:rPr>
              <a:t>the F</a:t>
            </a:r>
            <a:r>
              <a:rPr lang="en-US" b="1" baseline="-25000" dirty="0" smtClean="0">
                <a:latin typeface="Cambria" panose="02040503050406030204" pitchFamily="18" charset="0"/>
              </a:rPr>
              <a:t>1</a:t>
            </a:r>
            <a:r>
              <a:rPr lang="en-US" b="1" dirty="0" smtClean="0">
                <a:latin typeface="Cambria" panose="02040503050406030204" pitchFamily="18" charset="0"/>
              </a:rPr>
              <a:t> hybrids would produce only the same two kinds of gametes that they received from their parents, and</a:t>
            </a:r>
          </a:p>
          <a:p>
            <a:pPr lvl="1"/>
            <a:r>
              <a:rPr lang="en-US" b="1" dirty="0" smtClean="0">
                <a:latin typeface="Cambria" panose="02040503050406030204" pitchFamily="18" charset="0"/>
              </a:rPr>
              <a:t>the F</a:t>
            </a:r>
            <a:r>
              <a:rPr lang="en-US" b="1" baseline="-25000" dirty="0" smtClean="0">
                <a:latin typeface="Cambria" panose="02040503050406030204" pitchFamily="18" charset="0"/>
              </a:rPr>
              <a:t>2</a:t>
            </a:r>
            <a:r>
              <a:rPr lang="en-US" b="1" dirty="0" smtClean="0">
                <a:latin typeface="Cambria" panose="02040503050406030204" pitchFamily="18" charset="0"/>
              </a:rPr>
              <a:t> generation would show a 3:1 phenotypic ratio.</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8989" y="611916"/>
            <a:ext cx="8209055" cy="958863"/>
          </a:xfrm>
        </p:spPr>
        <p:txBody>
          <a:bodyPr/>
          <a:lstStyle/>
          <a:p>
            <a:r>
              <a:rPr lang="en-US" sz="3600" dirty="0">
                <a:solidFill>
                  <a:srgbClr val="FF0000"/>
                </a:solidFill>
                <a:latin typeface="Cambria" panose="02040503050406030204" pitchFamily="18" charset="0"/>
              </a:rPr>
              <a:t>Mendel’s Law of Independent Assortment</a:t>
            </a:r>
            <a:br>
              <a:rPr lang="en-US" sz="3600" dirty="0">
                <a:solidFill>
                  <a:srgbClr val="FF0000"/>
                </a:solidFill>
                <a:latin typeface="Cambria" panose="02040503050406030204" pitchFamily="18" charset="0"/>
              </a:rPr>
            </a:br>
            <a:endParaRPr lang="en-US" sz="3600" dirty="0">
              <a:solidFill>
                <a:srgbClr val="FF0000"/>
              </a:solidFill>
              <a:latin typeface="Cambria" panose="02040503050406030204" pitchFamily="18" charset="0"/>
            </a:endParaRPr>
          </a:p>
        </p:txBody>
      </p:sp>
      <p:sp>
        <p:nvSpPr>
          <p:cNvPr id="88066" name="Rectangle 2"/>
          <p:cNvSpPr>
            <a:spLocks noGrp="1" noChangeArrowheads="1"/>
          </p:cNvSpPr>
          <p:nvPr>
            <p:ph idx="1"/>
          </p:nvPr>
        </p:nvSpPr>
        <p:spPr>
          <a:xfrm>
            <a:off x="683581" y="2068497"/>
            <a:ext cx="7785716" cy="4108466"/>
          </a:xfrm>
        </p:spPr>
        <p:txBody>
          <a:bodyPr/>
          <a:lstStyle/>
          <a:p>
            <a:r>
              <a:rPr lang="en-US" b="1" dirty="0" smtClean="0">
                <a:latin typeface="Cambria" panose="02040503050406030204" pitchFamily="18" charset="0"/>
              </a:rPr>
              <a:t>If, however, the two seed characters sorted independently, then </a:t>
            </a:r>
          </a:p>
          <a:p>
            <a:pPr lvl="1"/>
            <a:r>
              <a:rPr lang="en-US" b="1" dirty="0" smtClean="0">
                <a:latin typeface="Cambria" panose="02040503050406030204" pitchFamily="18" charset="0"/>
              </a:rPr>
              <a:t>the F</a:t>
            </a:r>
            <a:r>
              <a:rPr lang="en-US" b="1" baseline="-25000" dirty="0" smtClean="0">
                <a:latin typeface="Cambria" panose="02040503050406030204" pitchFamily="18" charset="0"/>
              </a:rPr>
              <a:t>1</a:t>
            </a:r>
            <a:r>
              <a:rPr lang="en-US" b="1" dirty="0" smtClean="0">
                <a:latin typeface="Cambria" panose="02040503050406030204" pitchFamily="18" charset="0"/>
              </a:rPr>
              <a:t> generation would produce four gamete genotypes (</a:t>
            </a:r>
            <a:r>
              <a:rPr lang="en-US" b="1" i="1" dirty="0" smtClean="0">
                <a:latin typeface="Cambria" panose="02040503050406030204" pitchFamily="18" charset="0"/>
              </a:rPr>
              <a:t>RY, </a:t>
            </a:r>
            <a:r>
              <a:rPr lang="en-US" b="1" i="1" dirty="0" err="1" smtClean="0">
                <a:latin typeface="Cambria" panose="02040503050406030204" pitchFamily="18" charset="0"/>
              </a:rPr>
              <a:t>rY</a:t>
            </a:r>
            <a:r>
              <a:rPr lang="en-US" b="1" i="1" dirty="0" smtClean="0">
                <a:latin typeface="Cambria" panose="02040503050406030204" pitchFamily="18" charset="0"/>
              </a:rPr>
              <a:t>, Ry, </a:t>
            </a:r>
            <a:r>
              <a:rPr lang="en-US" b="1" dirty="0" smtClean="0">
                <a:latin typeface="Cambria" panose="02040503050406030204" pitchFamily="18" charset="0"/>
              </a:rPr>
              <a:t>and </a:t>
            </a:r>
            <a:r>
              <a:rPr lang="en-US" b="1" i="1" dirty="0" err="1" smtClean="0">
                <a:latin typeface="Cambria" panose="02040503050406030204" pitchFamily="18" charset="0"/>
              </a:rPr>
              <a:t>ry</a:t>
            </a:r>
            <a:r>
              <a:rPr lang="en-US" b="1" dirty="0" smtClean="0">
                <a:latin typeface="Cambria" panose="02040503050406030204" pitchFamily="18" charset="0"/>
              </a:rPr>
              <a:t>) in equal quantities, and</a:t>
            </a:r>
          </a:p>
          <a:p>
            <a:pPr lvl="1"/>
            <a:r>
              <a:rPr lang="en-US" b="1" dirty="0" smtClean="0">
                <a:latin typeface="Cambria" panose="02040503050406030204" pitchFamily="18" charset="0"/>
              </a:rPr>
              <a:t>the F</a:t>
            </a:r>
            <a:r>
              <a:rPr lang="en-US" b="1" baseline="-25000" dirty="0" smtClean="0">
                <a:latin typeface="Cambria" panose="02040503050406030204" pitchFamily="18" charset="0"/>
              </a:rPr>
              <a:t>2</a:t>
            </a:r>
            <a:r>
              <a:rPr lang="en-US" b="1" dirty="0" smtClean="0">
                <a:latin typeface="Cambria" panose="02040503050406030204" pitchFamily="18" charset="0"/>
              </a:rPr>
              <a:t> generation would have nine different genotypes producing four different phenotypes in a ratio of 9:3:3:1.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170" y="268712"/>
            <a:ext cx="8375660" cy="6320577"/>
          </a:xfrm>
          <a:prstGeom prst="rect">
            <a:avLst/>
          </a:prstGeom>
        </p:spPr>
      </p:pic>
      <p:sp>
        <p:nvSpPr>
          <p:cNvPr id="3" name="TextBox 2"/>
          <p:cNvSpPr txBox="1"/>
          <p:nvPr/>
        </p:nvSpPr>
        <p:spPr>
          <a:xfrm>
            <a:off x="1278626" y="76258"/>
            <a:ext cx="2500685" cy="553998"/>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srgbClr val="FF0000"/>
                </a:solidFill>
                <a:latin typeface="Cambria" panose="02040503050406030204" pitchFamily="18" charset="0"/>
                <a:ea typeface="+mn-ea"/>
                <a:cs typeface="Arial" pitchFamily="34" charset="0"/>
              </a:rPr>
              <a:t>(a) Hypothesis:</a:t>
            </a:r>
          </a:p>
          <a:p>
            <a:pPr algn="ctr" fontAlgn="auto">
              <a:spcBef>
                <a:spcPts val="0"/>
              </a:spcBef>
              <a:spcAft>
                <a:spcPts val="0"/>
              </a:spcAft>
            </a:pPr>
            <a:r>
              <a:rPr lang="en-US" sz="1800" b="1" dirty="0" smtClean="0">
                <a:solidFill>
                  <a:srgbClr val="FF0000"/>
                </a:solidFill>
                <a:latin typeface="Cambria" panose="02040503050406030204" pitchFamily="18" charset="0"/>
                <a:ea typeface="+mn-ea"/>
                <a:cs typeface="Arial" pitchFamily="34" charset="0"/>
              </a:rPr>
              <a:t>Dependent </a:t>
            </a:r>
            <a:r>
              <a:rPr lang="en-US" sz="1800" b="1" dirty="0">
                <a:solidFill>
                  <a:srgbClr val="FF0000"/>
                </a:solidFill>
                <a:latin typeface="Cambria" panose="02040503050406030204" pitchFamily="18" charset="0"/>
                <a:ea typeface="+mn-ea"/>
                <a:cs typeface="Arial" pitchFamily="34" charset="0"/>
              </a:rPr>
              <a:t>assortment</a:t>
            </a:r>
          </a:p>
        </p:txBody>
      </p:sp>
      <p:sp>
        <p:nvSpPr>
          <p:cNvPr id="5" name="TextBox 4"/>
          <p:cNvSpPr txBox="1"/>
          <p:nvPr/>
        </p:nvSpPr>
        <p:spPr>
          <a:xfrm>
            <a:off x="4839098" y="110642"/>
            <a:ext cx="2680221" cy="553998"/>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srgbClr val="FF0000"/>
                </a:solidFill>
                <a:latin typeface="Cambria" panose="02040503050406030204" pitchFamily="18" charset="0"/>
                <a:ea typeface="+mn-ea"/>
                <a:cs typeface="Arial" pitchFamily="34" charset="0"/>
              </a:rPr>
              <a:t>(b) Hypothesis:</a:t>
            </a:r>
          </a:p>
          <a:p>
            <a:pPr algn="ctr" fontAlgn="auto">
              <a:spcBef>
                <a:spcPts val="0"/>
              </a:spcBef>
              <a:spcAft>
                <a:spcPts val="0"/>
              </a:spcAft>
            </a:pPr>
            <a:r>
              <a:rPr lang="en-US" sz="1800" b="1" dirty="0">
                <a:solidFill>
                  <a:srgbClr val="FF0000"/>
                </a:solidFill>
                <a:latin typeface="Cambria" panose="02040503050406030204" pitchFamily="18" charset="0"/>
                <a:ea typeface="+mn-ea"/>
                <a:cs typeface="Arial" pitchFamily="34" charset="0"/>
              </a:rPr>
              <a:t>Independent assortment</a:t>
            </a:r>
          </a:p>
        </p:txBody>
      </p:sp>
      <p:sp>
        <p:nvSpPr>
          <p:cNvPr id="6" name="TextBox 5"/>
          <p:cNvSpPr txBox="1"/>
          <p:nvPr/>
        </p:nvSpPr>
        <p:spPr>
          <a:xfrm>
            <a:off x="428623" y="781046"/>
            <a:ext cx="1110817" cy="211136"/>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P Generation</a:t>
            </a:r>
          </a:p>
        </p:txBody>
      </p:sp>
      <p:sp>
        <p:nvSpPr>
          <p:cNvPr id="7" name="TextBox 6"/>
          <p:cNvSpPr txBox="1"/>
          <p:nvPr/>
        </p:nvSpPr>
        <p:spPr>
          <a:xfrm>
            <a:off x="1583717" y="1013575"/>
            <a:ext cx="493468" cy="211136"/>
          </a:xfrm>
          <a:prstGeom prst="rect">
            <a:avLst/>
          </a:prstGeom>
          <a:noFill/>
        </p:spPr>
        <p:txBody>
          <a:bodyPr wrap="none" lIns="0" tIns="0" rIns="0" bIns="0" rtlCol="0">
            <a:spAutoFit/>
          </a:bodyPr>
          <a:lstStyle/>
          <a:p>
            <a:pPr algn="ctr" fontAlgn="auto">
              <a:spcBef>
                <a:spcPts val="0"/>
              </a:spcBef>
              <a:spcAft>
                <a:spcPts val="0"/>
              </a:spcAft>
            </a:pPr>
            <a:r>
              <a:rPr lang="en-US" sz="1400" b="1" i="1" dirty="0">
                <a:solidFill>
                  <a:prstClr val="black"/>
                </a:solidFill>
                <a:latin typeface="Arial" pitchFamily="34" charset="0"/>
                <a:ea typeface="+mn-ea"/>
                <a:cs typeface="Arial" pitchFamily="34" charset="0"/>
              </a:rPr>
              <a:t>RRYY</a:t>
            </a:r>
          </a:p>
        </p:txBody>
      </p:sp>
      <p:sp>
        <p:nvSpPr>
          <p:cNvPr id="8" name="TextBox 7"/>
          <p:cNvSpPr txBox="1"/>
          <p:nvPr/>
        </p:nvSpPr>
        <p:spPr>
          <a:xfrm>
            <a:off x="3195644" y="1024074"/>
            <a:ext cx="339837" cy="211136"/>
          </a:xfrm>
          <a:prstGeom prst="rect">
            <a:avLst/>
          </a:prstGeom>
          <a:noFill/>
        </p:spPr>
        <p:txBody>
          <a:bodyPr wrap="none" lIns="0" tIns="0" rIns="0" bIns="0" rtlCol="0">
            <a:spAutoFit/>
          </a:bodyPr>
          <a:lstStyle/>
          <a:p>
            <a:pPr algn="ctr" fontAlgn="auto">
              <a:spcBef>
                <a:spcPts val="0"/>
              </a:spcBef>
              <a:spcAft>
                <a:spcPts val="0"/>
              </a:spcAft>
            </a:pPr>
            <a:r>
              <a:rPr lang="en-US" sz="1400" b="1" i="1" dirty="0" err="1">
                <a:solidFill>
                  <a:prstClr val="black"/>
                </a:solidFill>
                <a:latin typeface="Arial" pitchFamily="34" charset="0"/>
                <a:ea typeface="+mn-ea"/>
                <a:cs typeface="Arial" pitchFamily="34" charset="0"/>
              </a:rPr>
              <a:t>rryy</a:t>
            </a:r>
            <a:endParaRPr lang="en-US" sz="1400" b="1" i="1" dirty="0">
              <a:solidFill>
                <a:prstClr val="black"/>
              </a:solidFill>
              <a:latin typeface="Arial" pitchFamily="34" charset="0"/>
              <a:ea typeface="+mn-ea"/>
              <a:cs typeface="Arial" pitchFamily="34" charset="0"/>
            </a:endParaRPr>
          </a:p>
        </p:txBody>
      </p:sp>
      <p:sp>
        <p:nvSpPr>
          <p:cNvPr id="9" name="TextBox 8"/>
          <p:cNvSpPr txBox="1"/>
          <p:nvPr/>
        </p:nvSpPr>
        <p:spPr>
          <a:xfrm>
            <a:off x="1387245" y="1660983"/>
            <a:ext cx="756618" cy="211136"/>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Gametes</a:t>
            </a:r>
          </a:p>
        </p:txBody>
      </p:sp>
      <p:sp>
        <p:nvSpPr>
          <p:cNvPr id="10" name="TextBox 9"/>
          <p:cNvSpPr txBox="1"/>
          <p:nvPr/>
        </p:nvSpPr>
        <p:spPr>
          <a:xfrm>
            <a:off x="2240753" y="1714278"/>
            <a:ext cx="181139"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a:solidFill>
                  <a:prstClr val="black"/>
                </a:solidFill>
                <a:latin typeface="Arial" pitchFamily="34" charset="0"/>
                <a:ea typeface="+mn-ea"/>
                <a:cs typeface="Arial" pitchFamily="34" charset="0"/>
              </a:rPr>
              <a:t>RY</a:t>
            </a:r>
          </a:p>
        </p:txBody>
      </p:sp>
      <p:sp>
        <p:nvSpPr>
          <p:cNvPr id="11" name="TextBox 10"/>
          <p:cNvSpPr txBox="1"/>
          <p:nvPr/>
        </p:nvSpPr>
        <p:spPr>
          <a:xfrm>
            <a:off x="2977845" y="1691953"/>
            <a:ext cx="12343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ry</a:t>
            </a:r>
            <a:endParaRPr lang="en-US" sz="1018" b="1" i="1" dirty="0">
              <a:solidFill>
                <a:prstClr val="black"/>
              </a:solidFill>
              <a:latin typeface="Arial" pitchFamily="34" charset="0"/>
              <a:ea typeface="+mn-ea"/>
              <a:cs typeface="Arial" pitchFamily="34" charset="0"/>
            </a:endParaRPr>
          </a:p>
        </p:txBody>
      </p:sp>
      <p:sp>
        <p:nvSpPr>
          <p:cNvPr id="12" name="TextBox 11"/>
          <p:cNvSpPr txBox="1"/>
          <p:nvPr/>
        </p:nvSpPr>
        <p:spPr>
          <a:xfrm>
            <a:off x="2938021" y="2624109"/>
            <a:ext cx="419987" cy="211136"/>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RrYy</a:t>
            </a:r>
            <a:endParaRPr lang="en-US" sz="1400" b="1" i="1" dirty="0">
              <a:solidFill>
                <a:prstClr val="black"/>
              </a:solidFill>
              <a:latin typeface="Arial" pitchFamily="34" charset="0"/>
              <a:ea typeface="+mn-ea"/>
              <a:cs typeface="Arial" pitchFamily="34" charset="0"/>
            </a:endParaRPr>
          </a:p>
        </p:txBody>
      </p:sp>
      <p:sp>
        <p:nvSpPr>
          <p:cNvPr id="13" name="TextBox 12"/>
          <p:cNvSpPr txBox="1"/>
          <p:nvPr/>
        </p:nvSpPr>
        <p:spPr>
          <a:xfrm>
            <a:off x="440323" y="2477275"/>
            <a:ext cx="1202252" cy="211136"/>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F</a:t>
            </a:r>
            <a:r>
              <a:rPr lang="en-US" sz="1400" b="1" baseline="-25000" dirty="0" smtClean="0">
                <a:solidFill>
                  <a:prstClr val="black"/>
                </a:solidFill>
                <a:latin typeface="Arial" pitchFamily="34" charset="0"/>
                <a:ea typeface="+mn-ea"/>
                <a:cs typeface="Arial" pitchFamily="34" charset="0"/>
              </a:rPr>
              <a:t>1</a:t>
            </a:r>
            <a:r>
              <a:rPr lang="en-US" sz="1400" b="1" dirty="0" smtClean="0">
                <a:solidFill>
                  <a:prstClr val="black"/>
                </a:solidFill>
                <a:latin typeface="Arial" pitchFamily="34" charset="0"/>
                <a:ea typeface="+mn-ea"/>
                <a:cs typeface="Arial" pitchFamily="34" charset="0"/>
              </a:rPr>
              <a:t> </a:t>
            </a:r>
            <a:r>
              <a:rPr lang="en-US" sz="1400" b="1" dirty="0">
                <a:solidFill>
                  <a:prstClr val="black"/>
                </a:solidFill>
                <a:latin typeface="Arial" pitchFamily="34" charset="0"/>
                <a:ea typeface="+mn-ea"/>
                <a:cs typeface="Arial" pitchFamily="34" charset="0"/>
              </a:rPr>
              <a:t>Generation</a:t>
            </a:r>
          </a:p>
        </p:txBody>
      </p:sp>
      <p:sp>
        <p:nvSpPr>
          <p:cNvPr id="14" name="TextBox 13"/>
          <p:cNvSpPr txBox="1"/>
          <p:nvPr/>
        </p:nvSpPr>
        <p:spPr>
          <a:xfrm>
            <a:off x="440594" y="3339023"/>
            <a:ext cx="1202252" cy="211136"/>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F</a:t>
            </a:r>
            <a:r>
              <a:rPr lang="en-US" sz="1400" b="1" baseline="-25000" dirty="0" smtClean="0">
                <a:solidFill>
                  <a:prstClr val="black"/>
                </a:solidFill>
                <a:latin typeface="Arial" pitchFamily="34" charset="0"/>
                <a:ea typeface="+mn-ea"/>
                <a:cs typeface="Arial" pitchFamily="34" charset="0"/>
              </a:rPr>
              <a:t>2</a:t>
            </a:r>
            <a:r>
              <a:rPr lang="en-US" sz="1400" b="1" dirty="0" smtClean="0">
                <a:solidFill>
                  <a:prstClr val="black"/>
                </a:solidFill>
                <a:latin typeface="Arial" pitchFamily="34" charset="0"/>
                <a:ea typeface="+mn-ea"/>
                <a:cs typeface="Arial" pitchFamily="34" charset="0"/>
              </a:rPr>
              <a:t> </a:t>
            </a:r>
            <a:r>
              <a:rPr lang="en-US" sz="1400" b="1" dirty="0">
                <a:solidFill>
                  <a:prstClr val="black"/>
                </a:solidFill>
                <a:latin typeface="Arial" pitchFamily="34" charset="0"/>
                <a:ea typeface="+mn-ea"/>
                <a:cs typeface="Arial" pitchFamily="34" charset="0"/>
              </a:rPr>
              <a:t>Generation</a:t>
            </a:r>
          </a:p>
        </p:txBody>
      </p:sp>
      <p:sp>
        <p:nvSpPr>
          <p:cNvPr id="15" name="TextBox 14"/>
          <p:cNvSpPr txBox="1"/>
          <p:nvPr/>
        </p:nvSpPr>
        <p:spPr>
          <a:xfrm>
            <a:off x="4927600" y="998502"/>
            <a:ext cx="493468" cy="211136"/>
          </a:xfrm>
          <a:prstGeom prst="rect">
            <a:avLst/>
          </a:prstGeom>
          <a:noFill/>
        </p:spPr>
        <p:txBody>
          <a:bodyPr wrap="none" lIns="0" tIns="0" rIns="0" bIns="0" rtlCol="0">
            <a:spAutoFit/>
          </a:bodyPr>
          <a:lstStyle/>
          <a:p>
            <a:pPr algn="ctr" fontAlgn="auto">
              <a:spcBef>
                <a:spcPts val="0"/>
              </a:spcBef>
              <a:spcAft>
                <a:spcPts val="0"/>
              </a:spcAft>
            </a:pPr>
            <a:r>
              <a:rPr lang="en-US" sz="1400" b="1" i="1" dirty="0">
                <a:solidFill>
                  <a:prstClr val="black"/>
                </a:solidFill>
                <a:latin typeface="Arial" pitchFamily="34" charset="0"/>
                <a:ea typeface="+mn-ea"/>
                <a:cs typeface="Arial" pitchFamily="34" charset="0"/>
              </a:rPr>
              <a:t>RRYY</a:t>
            </a:r>
          </a:p>
        </p:txBody>
      </p:sp>
      <p:sp>
        <p:nvSpPr>
          <p:cNvPr id="16" name="TextBox 15"/>
          <p:cNvSpPr txBox="1"/>
          <p:nvPr/>
        </p:nvSpPr>
        <p:spPr>
          <a:xfrm>
            <a:off x="6558577" y="1028051"/>
            <a:ext cx="339837" cy="211136"/>
          </a:xfrm>
          <a:prstGeom prst="rect">
            <a:avLst/>
          </a:prstGeom>
          <a:noFill/>
        </p:spPr>
        <p:txBody>
          <a:bodyPr wrap="none" lIns="0" tIns="0" rIns="0" bIns="0" rtlCol="0">
            <a:spAutoFit/>
          </a:bodyPr>
          <a:lstStyle/>
          <a:p>
            <a:pPr algn="ctr" fontAlgn="auto">
              <a:spcBef>
                <a:spcPts val="0"/>
              </a:spcBef>
              <a:spcAft>
                <a:spcPts val="0"/>
              </a:spcAft>
            </a:pPr>
            <a:r>
              <a:rPr lang="en-US" sz="1400" b="1" i="1" dirty="0" err="1">
                <a:solidFill>
                  <a:prstClr val="black"/>
                </a:solidFill>
                <a:latin typeface="Arial" pitchFamily="34" charset="0"/>
                <a:ea typeface="+mn-ea"/>
                <a:cs typeface="Arial" pitchFamily="34" charset="0"/>
              </a:rPr>
              <a:t>rryy</a:t>
            </a:r>
            <a:endParaRPr lang="en-US" sz="1400" b="1" i="1" dirty="0">
              <a:solidFill>
                <a:prstClr val="black"/>
              </a:solidFill>
              <a:latin typeface="Arial" pitchFamily="34" charset="0"/>
              <a:ea typeface="+mn-ea"/>
              <a:cs typeface="Arial" pitchFamily="34" charset="0"/>
            </a:endParaRPr>
          </a:p>
        </p:txBody>
      </p:sp>
      <p:sp>
        <p:nvSpPr>
          <p:cNvPr id="17" name="TextBox 16"/>
          <p:cNvSpPr txBox="1"/>
          <p:nvPr/>
        </p:nvSpPr>
        <p:spPr>
          <a:xfrm>
            <a:off x="4721603" y="1655435"/>
            <a:ext cx="756618" cy="211136"/>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Gametes</a:t>
            </a:r>
          </a:p>
        </p:txBody>
      </p:sp>
      <p:sp>
        <p:nvSpPr>
          <p:cNvPr id="18" name="TextBox 17"/>
          <p:cNvSpPr txBox="1"/>
          <p:nvPr/>
        </p:nvSpPr>
        <p:spPr>
          <a:xfrm>
            <a:off x="5575202" y="1708097"/>
            <a:ext cx="181139"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a:solidFill>
                  <a:prstClr val="black"/>
                </a:solidFill>
                <a:latin typeface="Arial" pitchFamily="34" charset="0"/>
                <a:ea typeface="+mn-ea"/>
                <a:cs typeface="Arial" pitchFamily="34" charset="0"/>
              </a:rPr>
              <a:t>RY</a:t>
            </a:r>
          </a:p>
        </p:txBody>
      </p:sp>
      <p:sp>
        <p:nvSpPr>
          <p:cNvPr id="19" name="TextBox 18"/>
          <p:cNvSpPr txBox="1"/>
          <p:nvPr/>
        </p:nvSpPr>
        <p:spPr>
          <a:xfrm>
            <a:off x="6312293" y="1692275"/>
            <a:ext cx="12343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ry</a:t>
            </a:r>
            <a:endParaRPr lang="en-US" sz="1018" b="1" i="1" dirty="0">
              <a:solidFill>
                <a:prstClr val="black"/>
              </a:solidFill>
              <a:latin typeface="Arial" pitchFamily="34" charset="0"/>
              <a:ea typeface="+mn-ea"/>
              <a:cs typeface="Arial" pitchFamily="34" charset="0"/>
            </a:endParaRPr>
          </a:p>
        </p:txBody>
      </p:sp>
      <p:sp>
        <p:nvSpPr>
          <p:cNvPr id="20" name="TextBox 19"/>
          <p:cNvSpPr txBox="1"/>
          <p:nvPr/>
        </p:nvSpPr>
        <p:spPr>
          <a:xfrm>
            <a:off x="6289458" y="2624109"/>
            <a:ext cx="419987" cy="211136"/>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RrYy</a:t>
            </a:r>
            <a:endParaRPr lang="en-US" sz="1400" b="1" i="1" dirty="0">
              <a:solidFill>
                <a:prstClr val="black"/>
              </a:solidFill>
              <a:latin typeface="Arial" pitchFamily="34" charset="0"/>
              <a:ea typeface="+mn-ea"/>
              <a:cs typeface="Arial" pitchFamily="34" charset="0"/>
            </a:endParaRPr>
          </a:p>
        </p:txBody>
      </p:sp>
      <p:sp>
        <p:nvSpPr>
          <p:cNvPr id="21" name="TextBox 20"/>
          <p:cNvSpPr txBox="1"/>
          <p:nvPr/>
        </p:nvSpPr>
        <p:spPr>
          <a:xfrm>
            <a:off x="2463444" y="3870781"/>
            <a:ext cx="559449" cy="211136"/>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Sperm</a:t>
            </a:r>
          </a:p>
        </p:txBody>
      </p:sp>
      <p:sp>
        <p:nvSpPr>
          <p:cNvPr id="25" name="TextBox 24"/>
          <p:cNvSpPr txBox="1"/>
          <p:nvPr/>
        </p:nvSpPr>
        <p:spPr>
          <a:xfrm>
            <a:off x="2438400" y="4165547"/>
            <a:ext cx="181139"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a:solidFill>
                  <a:prstClr val="black"/>
                </a:solidFill>
                <a:latin typeface="Arial" pitchFamily="34" charset="0"/>
                <a:ea typeface="+mn-ea"/>
                <a:cs typeface="Arial" pitchFamily="34" charset="0"/>
              </a:rPr>
              <a:t>RY</a:t>
            </a:r>
          </a:p>
        </p:txBody>
      </p:sp>
      <p:sp>
        <p:nvSpPr>
          <p:cNvPr id="26" name="TextBox 25"/>
          <p:cNvSpPr txBox="1"/>
          <p:nvPr/>
        </p:nvSpPr>
        <p:spPr>
          <a:xfrm>
            <a:off x="3015787" y="4164330"/>
            <a:ext cx="12343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ry</a:t>
            </a:r>
            <a:endParaRPr lang="en-US" sz="1018" b="1" i="1" dirty="0">
              <a:solidFill>
                <a:prstClr val="black"/>
              </a:solidFill>
              <a:latin typeface="Arial" pitchFamily="34" charset="0"/>
              <a:ea typeface="+mn-ea"/>
              <a:cs typeface="Arial" pitchFamily="34" charset="0"/>
            </a:endParaRPr>
          </a:p>
        </p:txBody>
      </p:sp>
      <p:sp>
        <p:nvSpPr>
          <p:cNvPr id="27" name="TextBox 26"/>
          <p:cNvSpPr txBox="1"/>
          <p:nvPr/>
        </p:nvSpPr>
        <p:spPr>
          <a:xfrm>
            <a:off x="1957612" y="4626610"/>
            <a:ext cx="181139"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a:solidFill>
                  <a:prstClr val="black"/>
                </a:solidFill>
                <a:latin typeface="Arial" pitchFamily="34" charset="0"/>
                <a:ea typeface="+mn-ea"/>
                <a:cs typeface="Arial" pitchFamily="34" charset="0"/>
              </a:rPr>
              <a:t>RY</a:t>
            </a:r>
          </a:p>
        </p:txBody>
      </p:sp>
      <p:sp>
        <p:nvSpPr>
          <p:cNvPr id="28" name="TextBox 27"/>
          <p:cNvSpPr txBox="1"/>
          <p:nvPr/>
        </p:nvSpPr>
        <p:spPr>
          <a:xfrm>
            <a:off x="1988092" y="5160010"/>
            <a:ext cx="12343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ry</a:t>
            </a:r>
            <a:endParaRPr lang="en-US" sz="1018" b="1" i="1" dirty="0">
              <a:solidFill>
                <a:prstClr val="black"/>
              </a:solidFill>
              <a:latin typeface="Arial" pitchFamily="34" charset="0"/>
              <a:ea typeface="+mn-ea"/>
              <a:cs typeface="Arial" pitchFamily="34" charset="0"/>
            </a:endParaRPr>
          </a:p>
        </p:txBody>
      </p:sp>
      <p:sp>
        <p:nvSpPr>
          <p:cNvPr id="29" name="TextBox 28"/>
          <p:cNvSpPr txBox="1"/>
          <p:nvPr/>
        </p:nvSpPr>
        <p:spPr>
          <a:xfrm>
            <a:off x="1707052" y="4826635"/>
            <a:ext cx="437620" cy="215444"/>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Eggs</a:t>
            </a:r>
            <a:endParaRPr lang="en-US" sz="1400" b="1" dirty="0">
              <a:solidFill>
                <a:prstClr val="black"/>
              </a:solidFill>
              <a:latin typeface="Arial" pitchFamily="34" charset="0"/>
              <a:ea typeface="+mn-ea"/>
              <a:cs typeface="Arial" pitchFamily="34" charset="0"/>
            </a:endParaRPr>
          </a:p>
        </p:txBody>
      </p:sp>
      <p:sp>
        <p:nvSpPr>
          <p:cNvPr id="30" name="TextBox 29"/>
          <p:cNvSpPr txBox="1"/>
          <p:nvPr/>
        </p:nvSpPr>
        <p:spPr>
          <a:xfrm>
            <a:off x="4173750" y="4910048"/>
            <a:ext cx="437620" cy="211136"/>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Eggs</a:t>
            </a:r>
            <a:endParaRPr lang="en-US" sz="1400" b="1" dirty="0">
              <a:solidFill>
                <a:prstClr val="black"/>
              </a:solidFill>
              <a:latin typeface="Arial" pitchFamily="34" charset="0"/>
              <a:ea typeface="+mn-ea"/>
              <a:cs typeface="Arial" pitchFamily="34" charset="0"/>
            </a:endParaRPr>
          </a:p>
        </p:txBody>
      </p:sp>
      <p:sp>
        <p:nvSpPr>
          <p:cNvPr id="31" name="TextBox 30"/>
          <p:cNvSpPr txBox="1"/>
          <p:nvPr/>
        </p:nvSpPr>
        <p:spPr>
          <a:xfrm>
            <a:off x="5805328" y="3382203"/>
            <a:ext cx="559449" cy="211136"/>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Sperm</a:t>
            </a:r>
          </a:p>
        </p:txBody>
      </p:sp>
      <p:sp>
        <p:nvSpPr>
          <p:cNvPr id="32" name="TextBox 31"/>
          <p:cNvSpPr txBox="1"/>
          <p:nvPr/>
        </p:nvSpPr>
        <p:spPr>
          <a:xfrm>
            <a:off x="5262157" y="3689350"/>
            <a:ext cx="181139"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a:solidFill>
                  <a:prstClr val="black"/>
                </a:solidFill>
                <a:latin typeface="Arial" pitchFamily="34" charset="0"/>
                <a:ea typeface="+mn-ea"/>
                <a:cs typeface="Arial" pitchFamily="34" charset="0"/>
              </a:rPr>
              <a:t>RY</a:t>
            </a:r>
          </a:p>
        </p:txBody>
      </p:sp>
      <p:sp>
        <p:nvSpPr>
          <p:cNvPr id="33" name="TextBox 32"/>
          <p:cNvSpPr txBox="1"/>
          <p:nvPr/>
        </p:nvSpPr>
        <p:spPr>
          <a:xfrm>
            <a:off x="5804243" y="3692326"/>
            <a:ext cx="137859"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rY</a:t>
            </a:r>
            <a:endParaRPr lang="en-US" sz="1018" b="1" i="1" dirty="0">
              <a:solidFill>
                <a:prstClr val="black"/>
              </a:solidFill>
              <a:latin typeface="Arial" pitchFamily="34" charset="0"/>
              <a:ea typeface="+mn-ea"/>
              <a:cs typeface="Arial" pitchFamily="34" charset="0"/>
            </a:endParaRPr>
          </a:p>
        </p:txBody>
      </p:sp>
      <p:sp>
        <p:nvSpPr>
          <p:cNvPr id="34" name="TextBox 33"/>
          <p:cNvSpPr txBox="1"/>
          <p:nvPr/>
        </p:nvSpPr>
        <p:spPr>
          <a:xfrm>
            <a:off x="6330878" y="3692227"/>
            <a:ext cx="16671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Ry</a:t>
            </a:r>
            <a:endParaRPr lang="en-US" sz="1018" b="1" i="1" dirty="0">
              <a:solidFill>
                <a:prstClr val="black"/>
              </a:solidFill>
              <a:latin typeface="Arial" pitchFamily="34" charset="0"/>
              <a:ea typeface="+mn-ea"/>
              <a:cs typeface="Arial" pitchFamily="34" charset="0"/>
            </a:endParaRPr>
          </a:p>
        </p:txBody>
      </p:sp>
      <p:sp>
        <p:nvSpPr>
          <p:cNvPr id="35" name="TextBox 34"/>
          <p:cNvSpPr txBox="1"/>
          <p:nvPr/>
        </p:nvSpPr>
        <p:spPr>
          <a:xfrm>
            <a:off x="6886057" y="3690123"/>
            <a:ext cx="12343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ry</a:t>
            </a:r>
            <a:endParaRPr lang="en-US" sz="1018" b="1" i="1" dirty="0">
              <a:solidFill>
                <a:prstClr val="black"/>
              </a:solidFill>
              <a:latin typeface="Arial" pitchFamily="34" charset="0"/>
              <a:ea typeface="+mn-ea"/>
              <a:cs typeface="Arial" pitchFamily="34" charset="0"/>
            </a:endParaRPr>
          </a:p>
        </p:txBody>
      </p:sp>
      <p:sp>
        <p:nvSpPr>
          <p:cNvPr id="72" name="TextBox 71"/>
          <p:cNvSpPr txBox="1"/>
          <p:nvPr/>
        </p:nvSpPr>
        <p:spPr>
          <a:xfrm>
            <a:off x="4728271" y="4156716"/>
            <a:ext cx="181139"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a:solidFill>
                  <a:prstClr val="black"/>
                </a:solidFill>
                <a:latin typeface="Arial" pitchFamily="34" charset="0"/>
                <a:ea typeface="+mn-ea"/>
                <a:cs typeface="Arial" pitchFamily="34" charset="0"/>
              </a:rPr>
              <a:t>RY</a:t>
            </a:r>
          </a:p>
        </p:txBody>
      </p:sp>
      <p:sp>
        <p:nvSpPr>
          <p:cNvPr id="73" name="TextBox 72"/>
          <p:cNvSpPr txBox="1"/>
          <p:nvPr/>
        </p:nvSpPr>
        <p:spPr>
          <a:xfrm>
            <a:off x="4754674" y="4674880"/>
            <a:ext cx="137858"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rY</a:t>
            </a:r>
            <a:endParaRPr lang="en-US" sz="1018" b="1" i="1" dirty="0">
              <a:solidFill>
                <a:prstClr val="black"/>
              </a:solidFill>
              <a:latin typeface="Arial" pitchFamily="34" charset="0"/>
              <a:ea typeface="+mn-ea"/>
              <a:cs typeface="Arial" pitchFamily="34" charset="0"/>
            </a:endParaRPr>
          </a:p>
        </p:txBody>
      </p:sp>
      <p:sp>
        <p:nvSpPr>
          <p:cNvPr id="74" name="TextBox 73"/>
          <p:cNvSpPr txBox="1"/>
          <p:nvPr/>
        </p:nvSpPr>
        <p:spPr>
          <a:xfrm>
            <a:off x="4749312" y="5214724"/>
            <a:ext cx="16671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Ry</a:t>
            </a:r>
            <a:endParaRPr lang="en-US" sz="1018" b="1" i="1" dirty="0">
              <a:solidFill>
                <a:prstClr val="black"/>
              </a:solidFill>
              <a:latin typeface="Arial" pitchFamily="34" charset="0"/>
              <a:ea typeface="+mn-ea"/>
              <a:cs typeface="Arial" pitchFamily="34" charset="0"/>
            </a:endParaRPr>
          </a:p>
        </p:txBody>
      </p:sp>
      <p:sp>
        <p:nvSpPr>
          <p:cNvPr id="75" name="TextBox 74"/>
          <p:cNvSpPr txBox="1"/>
          <p:nvPr/>
        </p:nvSpPr>
        <p:spPr>
          <a:xfrm>
            <a:off x="4773809" y="5741564"/>
            <a:ext cx="12343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ry</a:t>
            </a:r>
            <a:endParaRPr lang="en-US" sz="1018" b="1" i="1" dirty="0">
              <a:solidFill>
                <a:prstClr val="black"/>
              </a:solidFill>
              <a:latin typeface="Arial" pitchFamily="34" charset="0"/>
              <a:ea typeface="+mn-ea"/>
              <a:cs typeface="Arial" pitchFamily="34" charset="0"/>
            </a:endParaRPr>
          </a:p>
        </p:txBody>
      </p:sp>
      <p:sp>
        <p:nvSpPr>
          <p:cNvPr id="76" name="TextBox 75"/>
          <p:cNvSpPr txBox="1"/>
          <p:nvPr/>
        </p:nvSpPr>
        <p:spPr>
          <a:xfrm>
            <a:off x="5118738" y="4323622"/>
            <a:ext cx="362279"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77" name="TextBox 76"/>
          <p:cNvSpPr txBox="1"/>
          <p:nvPr/>
        </p:nvSpPr>
        <p:spPr>
          <a:xfrm>
            <a:off x="5126513" y="4854063"/>
            <a:ext cx="318998"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78" name="TextBox 77"/>
          <p:cNvSpPr txBox="1"/>
          <p:nvPr/>
        </p:nvSpPr>
        <p:spPr>
          <a:xfrm>
            <a:off x="5109384" y="5377835"/>
            <a:ext cx="34785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79" name="TextBox 78"/>
          <p:cNvSpPr txBox="1"/>
          <p:nvPr/>
        </p:nvSpPr>
        <p:spPr>
          <a:xfrm>
            <a:off x="5685562" y="4310272"/>
            <a:ext cx="318998"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80" name="TextBox 79"/>
          <p:cNvSpPr txBox="1"/>
          <p:nvPr/>
        </p:nvSpPr>
        <p:spPr>
          <a:xfrm>
            <a:off x="6192466" y="4309184"/>
            <a:ext cx="34785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81" name="TextBox 80"/>
          <p:cNvSpPr txBox="1"/>
          <p:nvPr/>
        </p:nvSpPr>
        <p:spPr>
          <a:xfrm>
            <a:off x="6743700" y="4323320"/>
            <a:ext cx="30457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82" name="TextBox 81"/>
          <p:cNvSpPr txBox="1"/>
          <p:nvPr/>
        </p:nvSpPr>
        <p:spPr>
          <a:xfrm>
            <a:off x="5682435" y="4857807"/>
            <a:ext cx="275718"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83" name="TextBox 82"/>
          <p:cNvSpPr txBox="1"/>
          <p:nvPr/>
        </p:nvSpPr>
        <p:spPr>
          <a:xfrm>
            <a:off x="6222949" y="4854580"/>
            <a:ext cx="304571"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84" name="TextBox 83"/>
          <p:cNvSpPr txBox="1"/>
          <p:nvPr/>
        </p:nvSpPr>
        <p:spPr>
          <a:xfrm>
            <a:off x="6781583" y="4856165"/>
            <a:ext cx="261290"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85" name="TextBox 84"/>
          <p:cNvSpPr txBox="1"/>
          <p:nvPr/>
        </p:nvSpPr>
        <p:spPr>
          <a:xfrm>
            <a:off x="5659966" y="5378908"/>
            <a:ext cx="304571"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86" name="TextBox 85"/>
          <p:cNvSpPr txBox="1"/>
          <p:nvPr/>
        </p:nvSpPr>
        <p:spPr>
          <a:xfrm>
            <a:off x="6198876" y="5377810"/>
            <a:ext cx="333425"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87" name="TextBox 86"/>
          <p:cNvSpPr txBox="1"/>
          <p:nvPr/>
        </p:nvSpPr>
        <p:spPr>
          <a:xfrm>
            <a:off x="6754663" y="5376712"/>
            <a:ext cx="290144"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88" name="TextBox 87"/>
          <p:cNvSpPr txBox="1"/>
          <p:nvPr/>
        </p:nvSpPr>
        <p:spPr>
          <a:xfrm>
            <a:off x="5141264" y="5920678"/>
            <a:ext cx="30457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89" name="TextBox 88"/>
          <p:cNvSpPr txBox="1"/>
          <p:nvPr/>
        </p:nvSpPr>
        <p:spPr>
          <a:xfrm>
            <a:off x="5701666" y="5921211"/>
            <a:ext cx="261290"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90" name="TextBox 89"/>
          <p:cNvSpPr txBox="1"/>
          <p:nvPr/>
        </p:nvSpPr>
        <p:spPr>
          <a:xfrm>
            <a:off x="6226015" y="5922866"/>
            <a:ext cx="290144"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91" name="TextBox 90"/>
          <p:cNvSpPr txBox="1"/>
          <p:nvPr/>
        </p:nvSpPr>
        <p:spPr>
          <a:xfrm>
            <a:off x="6803084" y="5921219"/>
            <a:ext cx="246862" cy="153514"/>
          </a:xfrm>
          <a:prstGeom prst="rect">
            <a:avLst/>
          </a:prstGeom>
          <a:noFill/>
        </p:spPr>
        <p:txBody>
          <a:bodyPr wrap="none" lIns="0" tIns="0" rIns="0" bIns="0" rtlCol="0">
            <a:spAutoFit/>
          </a:bodyPr>
          <a:lstStyle/>
          <a:p>
            <a:pPr algn="ctr" fontAlgn="auto">
              <a:spcBef>
                <a:spcPts val="0"/>
              </a:spcBef>
              <a:spcAft>
                <a:spcPts val="0"/>
              </a:spcAft>
            </a:pPr>
            <a:r>
              <a:rPr lang="en-US" sz="1018" b="1" i="1" dirty="0" err="1" smtClean="0">
                <a:solidFill>
                  <a:prstClr val="black"/>
                </a:solidFill>
                <a:latin typeface="Arial" pitchFamily="34" charset="0"/>
                <a:ea typeface="+mn-ea"/>
                <a:cs typeface="Arial" pitchFamily="34" charset="0"/>
              </a:rPr>
              <a:t>rryy</a:t>
            </a:r>
            <a:endParaRPr lang="en-US" sz="1018" b="1" i="1" dirty="0">
              <a:solidFill>
                <a:prstClr val="black"/>
              </a:solidFill>
              <a:latin typeface="Arial" pitchFamily="34" charset="0"/>
              <a:ea typeface="+mn-ea"/>
              <a:cs typeface="Arial" pitchFamily="34" charset="0"/>
            </a:endParaRPr>
          </a:p>
        </p:txBody>
      </p:sp>
      <p:sp>
        <p:nvSpPr>
          <p:cNvPr id="92" name="TextBox 91"/>
          <p:cNvSpPr txBox="1"/>
          <p:nvPr/>
        </p:nvSpPr>
        <p:spPr>
          <a:xfrm>
            <a:off x="5201164" y="6118861"/>
            <a:ext cx="1776128" cy="422269"/>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400" b="1" dirty="0">
                <a:solidFill>
                  <a:prstClr val="black"/>
                </a:solidFill>
                <a:latin typeface="Arial" pitchFamily="34" charset="0"/>
                <a:ea typeface="+mn-ea"/>
                <a:cs typeface="Arial" pitchFamily="34" charset="0"/>
              </a:rPr>
              <a:t>Actual </a:t>
            </a:r>
            <a:r>
              <a:rPr lang="en-US" sz="1400" b="1" dirty="0" smtClean="0">
                <a:solidFill>
                  <a:prstClr val="black"/>
                </a:solidFill>
                <a:latin typeface="Arial" pitchFamily="34" charset="0"/>
                <a:ea typeface="+mn-ea"/>
                <a:cs typeface="Arial" pitchFamily="34" charset="0"/>
              </a:rPr>
              <a:t>results</a:t>
            </a:r>
          </a:p>
          <a:p>
            <a:pPr algn="ct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a:t>
            </a:r>
            <a:r>
              <a:rPr lang="en-US" sz="1400" b="1" dirty="0">
                <a:solidFill>
                  <a:prstClr val="black"/>
                </a:solidFill>
                <a:latin typeface="Arial" pitchFamily="34" charset="0"/>
                <a:ea typeface="+mn-ea"/>
                <a:cs typeface="Arial" pitchFamily="34" charset="0"/>
              </a:rPr>
              <a:t>support hypothesis)</a:t>
            </a:r>
          </a:p>
        </p:txBody>
      </p:sp>
      <p:grpSp>
        <p:nvGrpSpPr>
          <p:cNvPr id="9219" name="Group 9218"/>
          <p:cNvGrpSpPr/>
          <p:nvPr/>
        </p:nvGrpSpPr>
        <p:grpSpPr>
          <a:xfrm>
            <a:off x="7465058" y="4781548"/>
            <a:ext cx="133990" cy="245822"/>
            <a:chOff x="7533638" y="4819648"/>
            <a:chExt cx="133990" cy="250838"/>
          </a:xfrm>
        </p:grpSpPr>
        <p:sp>
          <p:nvSpPr>
            <p:cNvPr id="94" name="TextBox 93"/>
            <p:cNvSpPr txBox="1"/>
            <p:nvPr/>
          </p:nvSpPr>
          <p:spPr>
            <a:xfrm>
              <a:off x="7533638" y="4819648"/>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9</a:t>
              </a:r>
            </a:p>
            <a:p>
              <a:pPr fontAlgn="auto">
                <a:spcBef>
                  <a:spcPts val="0"/>
                </a:spcBef>
                <a:spcAft>
                  <a:spcPts val="0"/>
                </a:spcAft>
              </a:pPr>
              <a:r>
                <a:rPr lang="en-US" sz="815" b="1" dirty="0" smtClean="0">
                  <a:solidFill>
                    <a:prstClr val="black"/>
                  </a:solidFill>
                  <a:latin typeface="Arial" pitchFamily="34" charset="0"/>
                  <a:ea typeface="+mn-ea"/>
                  <a:cs typeface="Arial" pitchFamily="34" charset="0"/>
                </a:rPr>
                <a:t>16</a:t>
              </a:r>
              <a:endParaRPr lang="en-US" sz="815" b="1" dirty="0">
                <a:solidFill>
                  <a:prstClr val="black"/>
                </a:solidFill>
                <a:latin typeface="Arial" pitchFamily="34" charset="0"/>
                <a:ea typeface="+mn-ea"/>
                <a:cs typeface="Arial" pitchFamily="34" charset="0"/>
              </a:endParaRPr>
            </a:p>
          </p:txBody>
        </p:sp>
        <p:sp>
          <p:nvSpPr>
            <p:cNvPr id="95" name="Freeform 94"/>
            <p:cNvSpPr/>
            <p:nvPr/>
          </p:nvSpPr>
          <p:spPr>
            <a:xfrm>
              <a:off x="7555414" y="4941064"/>
              <a:ext cx="91928" cy="0"/>
            </a:xfrm>
            <a:custGeom>
              <a:avLst/>
              <a:gdLst>
                <a:gd name="connsiteX0" fmla="*/ 0 w 76200"/>
                <a:gd name="connsiteY0" fmla="*/ 0 h 0"/>
                <a:gd name="connsiteX1" fmla="*/ 0 w 76200"/>
                <a:gd name="connsiteY1" fmla="*/ 0 h 0"/>
                <a:gd name="connsiteX2" fmla="*/ 76200 w 76200"/>
                <a:gd name="connsiteY2" fmla="*/ 0 h 0"/>
              </a:gdLst>
              <a:ahLst/>
              <a:cxnLst>
                <a:cxn ang="0">
                  <a:pos x="connsiteX0" y="connsiteY0"/>
                </a:cxn>
                <a:cxn ang="0">
                  <a:pos x="connsiteX1" y="connsiteY1"/>
                </a:cxn>
                <a:cxn ang="0">
                  <a:pos x="connsiteX2" y="connsiteY2"/>
                </a:cxn>
              </a:cxnLst>
              <a:rect l="l" t="t" r="r" b="b"/>
              <a:pathLst>
                <a:path w="76200">
                  <a:moveTo>
                    <a:pt x="0" y="0"/>
                  </a:moveTo>
                  <a:lnTo>
                    <a:pt x="0" y="0"/>
                  </a:lnTo>
                  <a:lnTo>
                    <a:pt x="762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97" name="Group 96"/>
          <p:cNvGrpSpPr/>
          <p:nvPr/>
        </p:nvGrpSpPr>
        <p:grpSpPr>
          <a:xfrm>
            <a:off x="7477917" y="5262281"/>
            <a:ext cx="133990" cy="245822"/>
            <a:chOff x="7533638" y="4819648"/>
            <a:chExt cx="133990" cy="250838"/>
          </a:xfrm>
        </p:grpSpPr>
        <p:sp>
          <p:nvSpPr>
            <p:cNvPr id="98" name="TextBox 97"/>
            <p:cNvSpPr txBox="1"/>
            <p:nvPr/>
          </p:nvSpPr>
          <p:spPr>
            <a:xfrm>
              <a:off x="7533638" y="4819648"/>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3</a:t>
              </a:r>
            </a:p>
            <a:p>
              <a:pPr fontAlgn="auto">
                <a:spcBef>
                  <a:spcPts val="0"/>
                </a:spcBef>
                <a:spcAft>
                  <a:spcPts val="0"/>
                </a:spcAft>
              </a:pPr>
              <a:r>
                <a:rPr lang="en-US" sz="815" b="1" dirty="0" smtClean="0">
                  <a:solidFill>
                    <a:prstClr val="black"/>
                  </a:solidFill>
                  <a:latin typeface="Arial" pitchFamily="34" charset="0"/>
                  <a:ea typeface="+mn-ea"/>
                  <a:cs typeface="Arial" pitchFamily="34" charset="0"/>
                </a:rPr>
                <a:t>16</a:t>
              </a:r>
              <a:endParaRPr lang="en-US" sz="815" b="1" dirty="0">
                <a:solidFill>
                  <a:prstClr val="black"/>
                </a:solidFill>
                <a:latin typeface="Arial" pitchFamily="34" charset="0"/>
                <a:ea typeface="+mn-ea"/>
                <a:cs typeface="Arial" pitchFamily="34" charset="0"/>
              </a:endParaRPr>
            </a:p>
          </p:txBody>
        </p:sp>
        <p:sp>
          <p:nvSpPr>
            <p:cNvPr id="99" name="Freeform 98"/>
            <p:cNvSpPr/>
            <p:nvPr/>
          </p:nvSpPr>
          <p:spPr>
            <a:xfrm>
              <a:off x="7555414" y="4941064"/>
              <a:ext cx="91928" cy="0"/>
            </a:xfrm>
            <a:custGeom>
              <a:avLst/>
              <a:gdLst>
                <a:gd name="connsiteX0" fmla="*/ 0 w 76200"/>
                <a:gd name="connsiteY0" fmla="*/ 0 h 0"/>
                <a:gd name="connsiteX1" fmla="*/ 0 w 76200"/>
                <a:gd name="connsiteY1" fmla="*/ 0 h 0"/>
                <a:gd name="connsiteX2" fmla="*/ 76200 w 76200"/>
                <a:gd name="connsiteY2" fmla="*/ 0 h 0"/>
              </a:gdLst>
              <a:ahLst/>
              <a:cxnLst>
                <a:cxn ang="0">
                  <a:pos x="connsiteX0" y="connsiteY0"/>
                </a:cxn>
                <a:cxn ang="0">
                  <a:pos x="connsiteX1" y="connsiteY1"/>
                </a:cxn>
                <a:cxn ang="0">
                  <a:pos x="connsiteX2" y="connsiteY2"/>
                </a:cxn>
              </a:cxnLst>
              <a:rect l="l" t="t" r="r" b="b"/>
              <a:pathLst>
                <a:path w="76200">
                  <a:moveTo>
                    <a:pt x="0" y="0"/>
                  </a:moveTo>
                  <a:lnTo>
                    <a:pt x="0" y="0"/>
                  </a:lnTo>
                  <a:lnTo>
                    <a:pt x="762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00" name="Group 99"/>
          <p:cNvGrpSpPr/>
          <p:nvPr/>
        </p:nvGrpSpPr>
        <p:grpSpPr>
          <a:xfrm>
            <a:off x="7478662" y="5728336"/>
            <a:ext cx="133990" cy="245822"/>
            <a:chOff x="7533638" y="4819648"/>
            <a:chExt cx="133990" cy="250838"/>
          </a:xfrm>
        </p:grpSpPr>
        <p:sp>
          <p:nvSpPr>
            <p:cNvPr id="101" name="TextBox 100"/>
            <p:cNvSpPr txBox="1"/>
            <p:nvPr/>
          </p:nvSpPr>
          <p:spPr>
            <a:xfrm>
              <a:off x="7533638" y="4819648"/>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3</a:t>
              </a:r>
            </a:p>
            <a:p>
              <a:pPr fontAlgn="auto">
                <a:spcBef>
                  <a:spcPts val="0"/>
                </a:spcBef>
                <a:spcAft>
                  <a:spcPts val="0"/>
                </a:spcAft>
              </a:pPr>
              <a:r>
                <a:rPr lang="en-US" sz="815" b="1" dirty="0" smtClean="0">
                  <a:solidFill>
                    <a:prstClr val="black"/>
                  </a:solidFill>
                  <a:latin typeface="Arial" pitchFamily="34" charset="0"/>
                  <a:ea typeface="+mn-ea"/>
                  <a:cs typeface="Arial" pitchFamily="34" charset="0"/>
                </a:rPr>
                <a:t>16</a:t>
              </a:r>
              <a:endParaRPr lang="en-US" sz="815" b="1" dirty="0">
                <a:solidFill>
                  <a:prstClr val="black"/>
                </a:solidFill>
                <a:latin typeface="Arial" pitchFamily="34" charset="0"/>
                <a:ea typeface="+mn-ea"/>
                <a:cs typeface="Arial" pitchFamily="34" charset="0"/>
              </a:endParaRPr>
            </a:p>
          </p:txBody>
        </p:sp>
        <p:sp>
          <p:nvSpPr>
            <p:cNvPr id="102" name="Freeform 101"/>
            <p:cNvSpPr/>
            <p:nvPr/>
          </p:nvSpPr>
          <p:spPr>
            <a:xfrm>
              <a:off x="7555414" y="4941064"/>
              <a:ext cx="91928" cy="0"/>
            </a:xfrm>
            <a:custGeom>
              <a:avLst/>
              <a:gdLst>
                <a:gd name="connsiteX0" fmla="*/ 0 w 76200"/>
                <a:gd name="connsiteY0" fmla="*/ 0 h 0"/>
                <a:gd name="connsiteX1" fmla="*/ 0 w 76200"/>
                <a:gd name="connsiteY1" fmla="*/ 0 h 0"/>
                <a:gd name="connsiteX2" fmla="*/ 76200 w 76200"/>
                <a:gd name="connsiteY2" fmla="*/ 0 h 0"/>
              </a:gdLst>
              <a:ahLst/>
              <a:cxnLst>
                <a:cxn ang="0">
                  <a:pos x="connsiteX0" y="connsiteY0"/>
                </a:cxn>
                <a:cxn ang="0">
                  <a:pos x="connsiteX1" y="connsiteY1"/>
                </a:cxn>
                <a:cxn ang="0">
                  <a:pos x="connsiteX2" y="connsiteY2"/>
                </a:cxn>
              </a:cxnLst>
              <a:rect l="l" t="t" r="r" b="b"/>
              <a:pathLst>
                <a:path w="76200">
                  <a:moveTo>
                    <a:pt x="0" y="0"/>
                  </a:moveTo>
                  <a:lnTo>
                    <a:pt x="0" y="0"/>
                  </a:lnTo>
                  <a:lnTo>
                    <a:pt x="762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103" name="TextBox 102"/>
          <p:cNvSpPr txBox="1"/>
          <p:nvPr/>
        </p:nvSpPr>
        <p:spPr>
          <a:xfrm>
            <a:off x="8015462" y="4718744"/>
            <a:ext cx="627045" cy="402161"/>
          </a:xfrm>
          <a:prstGeom prst="rect">
            <a:avLst/>
          </a:prstGeom>
          <a:noFill/>
        </p:spPr>
        <p:txBody>
          <a:bodyPr wrap="squar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Yellow</a:t>
            </a:r>
          </a:p>
          <a:p>
            <a:pPr fontAlgn="auto">
              <a:lnSpc>
                <a:spcPts val="1500"/>
              </a:lnSpc>
              <a:spcBef>
                <a:spcPts val="0"/>
              </a:spcBef>
              <a:spcAft>
                <a:spcPts val="0"/>
              </a:spcAft>
            </a:pPr>
            <a:r>
              <a:rPr lang="en-US" sz="1400" b="1" dirty="0" smtClean="0">
                <a:solidFill>
                  <a:prstClr val="black"/>
                </a:solidFill>
                <a:latin typeface="Arial" pitchFamily="34" charset="0"/>
                <a:ea typeface="+mn-ea"/>
                <a:cs typeface="Arial" pitchFamily="34" charset="0"/>
              </a:rPr>
              <a:t>round</a:t>
            </a:r>
            <a:endParaRPr lang="en-US" sz="1400" b="1" dirty="0">
              <a:solidFill>
                <a:prstClr val="black"/>
              </a:solidFill>
              <a:latin typeface="Arial" pitchFamily="34" charset="0"/>
              <a:ea typeface="+mn-ea"/>
              <a:cs typeface="Arial" pitchFamily="34" charset="0"/>
            </a:endParaRPr>
          </a:p>
        </p:txBody>
      </p:sp>
      <p:sp>
        <p:nvSpPr>
          <p:cNvPr id="104" name="TextBox 103"/>
          <p:cNvSpPr txBox="1"/>
          <p:nvPr/>
        </p:nvSpPr>
        <p:spPr>
          <a:xfrm>
            <a:off x="8015461" y="5204570"/>
            <a:ext cx="627045" cy="377027"/>
          </a:xfrm>
          <a:prstGeom prst="rect">
            <a:avLst/>
          </a:prstGeom>
          <a:noFill/>
        </p:spPr>
        <p:txBody>
          <a:bodyPr wrap="square" lIns="0" tIns="0" rIns="0" bIns="0" rtlCol="0">
            <a:spAutoFit/>
          </a:bodyPr>
          <a:lstStyle/>
          <a:p>
            <a:pPr fontAlgn="auto">
              <a:lnSpc>
                <a:spcPts val="1500"/>
              </a:lnSpc>
              <a:spcBef>
                <a:spcPts val="0"/>
              </a:spcBef>
              <a:spcAft>
                <a:spcPts val="0"/>
              </a:spcAft>
            </a:pPr>
            <a:r>
              <a:rPr lang="en-US" sz="1400" b="1" dirty="0" smtClean="0">
                <a:solidFill>
                  <a:prstClr val="black"/>
                </a:solidFill>
                <a:latin typeface="Arial" pitchFamily="34" charset="0"/>
                <a:ea typeface="+mn-ea"/>
                <a:cs typeface="Arial" pitchFamily="34" charset="0"/>
              </a:rPr>
              <a:t>Green</a:t>
            </a:r>
          </a:p>
          <a:p>
            <a:pPr fontAlgn="auto">
              <a:lnSpc>
                <a:spcPts val="1500"/>
              </a:lnSpc>
              <a:spcBef>
                <a:spcPts val="0"/>
              </a:spcBef>
              <a:spcAft>
                <a:spcPts val="0"/>
              </a:spcAft>
            </a:pPr>
            <a:r>
              <a:rPr lang="en-US" sz="1400" b="1" dirty="0" smtClean="0">
                <a:solidFill>
                  <a:prstClr val="black"/>
                </a:solidFill>
                <a:latin typeface="Arial" pitchFamily="34" charset="0"/>
                <a:ea typeface="+mn-ea"/>
                <a:cs typeface="Arial" pitchFamily="34" charset="0"/>
              </a:rPr>
              <a:t>round</a:t>
            </a:r>
            <a:endParaRPr lang="en-US" sz="1400" b="1" dirty="0">
              <a:solidFill>
                <a:prstClr val="black"/>
              </a:solidFill>
              <a:latin typeface="Arial" pitchFamily="34" charset="0"/>
              <a:ea typeface="+mn-ea"/>
              <a:cs typeface="Arial" pitchFamily="34" charset="0"/>
            </a:endParaRPr>
          </a:p>
        </p:txBody>
      </p:sp>
      <p:sp>
        <p:nvSpPr>
          <p:cNvPr id="105" name="TextBox 104"/>
          <p:cNvSpPr txBox="1"/>
          <p:nvPr/>
        </p:nvSpPr>
        <p:spPr>
          <a:xfrm>
            <a:off x="8004984" y="5661662"/>
            <a:ext cx="758016" cy="402161"/>
          </a:xfrm>
          <a:prstGeom prst="rect">
            <a:avLst/>
          </a:prstGeom>
          <a:noFill/>
        </p:spPr>
        <p:txBody>
          <a:bodyPr wrap="squar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Yellow</a:t>
            </a:r>
          </a:p>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wrinkled</a:t>
            </a:r>
          </a:p>
        </p:txBody>
      </p:sp>
      <p:sp>
        <p:nvSpPr>
          <p:cNvPr id="106" name="TextBox 105"/>
          <p:cNvSpPr txBox="1"/>
          <p:nvPr/>
        </p:nvSpPr>
        <p:spPr>
          <a:xfrm>
            <a:off x="7998696" y="6113621"/>
            <a:ext cx="758016" cy="402161"/>
          </a:xfrm>
          <a:prstGeom prst="rect">
            <a:avLst/>
          </a:prstGeom>
          <a:noFill/>
        </p:spPr>
        <p:txBody>
          <a:bodyPr wrap="squar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Green</a:t>
            </a:r>
          </a:p>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wrinkled</a:t>
            </a:r>
          </a:p>
        </p:txBody>
      </p:sp>
      <p:grpSp>
        <p:nvGrpSpPr>
          <p:cNvPr id="107" name="Group 106"/>
          <p:cNvGrpSpPr/>
          <p:nvPr/>
        </p:nvGrpSpPr>
        <p:grpSpPr>
          <a:xfrm>
            <a:off x="7475697" y="6180774"/>
            <a:ext cx="133990" cy="245822"/>
            <a:chOff x="7526495" y="4817267"/>
            <a:chExt cx="133990" cy="250838"/>
          </a:xfrm>
        </p:grpSpPr>
        <p:sp>
          <p:nvSpPr>
            <p:cNvPr id="108" name="TextBox 107"/>
            <p:cNvSpPr txBox="1"/>
            <p:nvPr/>
          </p:nvSpPr>
          <p:spPr>
            <a:xfrm>
              <a:off x="7526495" y="4817267"/>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815" b="1" dirty="0" smtClean="0">
                  <a:solidFill>
                    <a:prstClr val="black"/>
                  </a:solidFill>
                  <a:latin typeface="Arial" pitchFamily="34" charset="0"/>
                  <a:ea typeface="+mn-ea"/>
                  <a:cs typeface="Arial" pitchFamily="34" charset="0"/>
                </a:rPr>
                <a:t>16</a:t>
              </a:r>
              <a:endParaRPr lang="en-US" sz="815" b="1" dirty="0">
                <a:solidFill>
                  <a:prstClr val="black"/>
                </a:solidFill>
                <a:latin typeface="Arial" pitchFamily="34" charset="0"/>
                <a:ea typeface="+mn-ea"/>
                <a:cs typeface="Arial" pitchFamily="34" charset="0"/>
              </a:endParaRPr>
            </a:p>
          </p:txBody>
        </p:sp>
        <p:sp>
          <p:nvSpPr>
            <p:cNvPr id="109" name="Freeform 108"/>
            <p:cNvSpPr/>
            <p:nvPr/>
          </p:nvSpPr>
          <p:spPr>
            <a:xfrm>
              <a:off x="7550818" y="4941064"/>
              <a:ext cx="101121" cy="0"/>
            </a:xfrm>
            <a:custGeom>
              <a:avLst/>
              <a:gdLst>
                <a:gd name="connsiteX0" fmla="*/ 0 w 76200"/>
                <a:gd name="connsiteY0" fmla="*/ 0 h 0"/>
                <a:gd name="connsiteX1" fmla="*/ 0 w 76200"/>
                <a:gd name="connsiteY1" fmla="*/ 0 h 0"/>
                <a:gd name="connsiteX2" fmla="*/ 76200 w 76200"/>
                <a:gd name="connsiteY2" fmla="*/ 0 h 0"/>
              </a:gdLst>
              <a:ahLst/>
              <a:cxnLst>
                <a:cxn ang="0">
                  <a:pos x="connsiteX0" y="connsiteY0"/>
                </a:cxn>
                <a:cxn ang="0">
                  <a:pos x="connsiteX1" y="connsiteY1"/>
                </a:cxn>
                <a:cxn ang="0">
                  <a:pos x="connsiteX2" y="connsiteY2"/>
                </a:cxn>
              </a:cxnLst>
              <a:rect l="l" t="t" r="r" b="b"/>
              <a:pathLst>
                <a:path w="76200">
                  <a:moveTo>
                    <a:pt x="0" y="0"/>
                  </a:moveTo>
                  <a:lnTo>
                    <a:pt x="0" y="0"/>
                  </a:lnTo>
                  <a:lnTo>
                    <a:pt x="762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110" name="TextBox 109"/>
          <p:cNvSpPr txBox="1"/>
          <p:nvPr/>
        </p:nvSpPr>
        <p:spPr>
          <a:xfrm>
            <a:off x="1938898" y="6100761"/>
            <a:ext cx="1567737" cy="422269"/>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srgbClr val="ED1B23"/>
                </a:solidFill>
                <a:latin typeface="Arial" pitchFamily="34" charset="0"/>
                <a:ea typeface="+mn-ea"/>
                <a:cs typeface="Arial" pitchFamily="34" charset="0"/>
              </a:rPr>
              <a:t>Predicted </a:t>
            </a:r>
            <a:r>
              <a:rPr lang="en-US" sz="1400" b="1" dirty="0" smtClean="0">
                <a:solidFill>
                  <a:srgbClr val="ED1B23"/>
                </a:solidFill>
                <a:latin typeface="Arial" pitchFamily="34" charset="0"/>
                <a:ea typeface="+mn-ea"/>
                <a:cs typeface="Arial" pitchFamily="34" charset="0"/>
              </a:rPr>
              <a:t>results</a:t>
            </a:r>
          </a:p>
          <a:p>
            <a:pPr algn="ctr" fontAlgn="auto">
              <a:spcBef>
                <a:spcPts val="0"/>
              </a:spcBef>
              <a:spcAft>
                <a:spcPts val="0"/>
              </a:spcAft>
            </a:pPr>
            <a:r>
              <a:rPr lang="en-US" sz="1400" b="1" dirty="0" smtClean="0">
                <a:solidFill>
                  <a:srgbClr val="ED1B23"/>
                </a:solidFill>
                <a:latin typeface="Arial" pitchFamily="34" charset="0"/>
                <a:ea typeface="+mn-ea"/>
                <a:cs typeface="Arial" pitchFamily="34" charset="0"/>
              </a:rPr>
              <a:t>(</a:t>
            </a:r>
            <a:r>
              <a:rPr lang="en-US" sz="1400" b="1" dirty="0">
                <a:solidFill>
                  <a:srgbClr val="ED1B23"/>
                </a:solidFill>
                <a:latin typeface="Arial" pitchFamily="34" charset="0"/>
                <a:ea typeface="+mn-ea"/>
                <a:cs typeface="Arial" pitchFamily="34" charset="0"/>
              </a:rPr>
              <a:t>not actually seen)</a:t>
            </a:r>
          </a:p>
        </p:txBody>
      </p:sp>
      <p:grpSp>
        <p:nvGrpSpPr>
          <p:cNvPr id="141" name="Group 140"/>
          <p:cNvGrpSpPr/>
          <p:nvPr/>
        </p:nvGrpSpPr>
        <p:grpSpPr>
          <a:xfrm>
            <a:off x="6685906" y="3655219"/>
            <a:ext cx="133990" cy="250838"/>
            <a:chOff x="8508517" y="3996482"/>
            <a:chExt cx="133990" cy="250838"/>
          </a:xfrm>
        </p:grpSpPr>
        <p:sp>
          <p:nvSpPr>
            <p:cNvPr id="142" name="TextBox 141"/>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4</a:t>
              </a:r>
              <a:endParaRPr lang="en-US" sz="815" b="1" dirty="0">
                <a:solidFill>
                  <a:prstClr val="black"/>
                </a:solidFill>
                <a:latin typeface="Arial" pitchFamily="34" charset="0"/>
                <a:ea typeface="+mn-ea"/>
                <a:cs typeface="Arial" pitchFamily="34" charset="0"/>
              </a:endParaRPr>
            </a:p>
          </p:txBody>
        </p:sp>
        <p:cxnSp>
          <p:nvCxnSpPr>
            <p:cNvPr id="143" name="Straight Connector 142"/>
            <p:cNvCxnSpPr/>
            <p:nvPr/>
          </p:nvCxnSpPr>
          <p:spPr>
            <a:xfrm flipH="1">
              <a:off x="8545481"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a:off x="6154887" y="3653283"/>
            <a:ext cx="133990" cy="250838"/>
            <a:chOff x="8508517" y="3996482"/>
            <a:chExt cx="133990" cy="250838"/>
          </a:xfrm>
        </p:grpSpPr>
        <p:sp>
          <p:nvSpPr>
            <p:cNvPr id="148" name="TextBox 147"/>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4</a:t>
              </a:r>
              <a:endParaRPr lang="en-US" sz="815" b="1" dirty="0">
                <a:solidFill>
                  <a:prstClr val="black"/>
                </a:solidFill>
                <a:latin typeface="Arial" pitchFamily="34" charset="0"/>
                <a:ea typeface="+mn-ea"/>
                <a:cs typeface="Arial" pitchFamily="34" charset="0"/>
              </a:endParaRPr>
            </a:p>
          </p:txBody>
        </p:sp>
        <p:cxnSp>
          <p:nvCxnSpPr>
            <p:cNvPr id="149" name="Straight Connector 148"/>
            <p:cNvCxnSpPr/>
            <p:nvPr/>
          </p:nvCxnSpPr>
          <p:spPr>
            <a:xfrm flipH="1">
              <a:off x="8545481"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a:off x="5614352" y="3654527"/>
            <a:ext cx="133990" cy="250838"/>
            <a:chOff x="8508517" y="3996482"/>
            <a:chExt cx="133990" cy="250838"/>
          </a:xfrm>
        </p:grpSpPr>
        <p:sp>
          <p:nvSpPr>
            <p:cNvPr id="154" name="TextBox 153"/>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4</a:t>
              </a:r>
              <a:endParaRPr lang="en-US" sz="815" b="1" dirty="0">
                <a:solidFill>
                  <a:prstClr val="black"/>
                </a:solidFill>
                <a:latin typeface="Arial" pitchFamily="34" charset="0"/>
                <a:ea typeface="+mn-ea"/>
                <a:cs typeface="Arial" pitchFamily="34" charset="0"/>
              </a:endParaRPr>
            </a:p>
          </p:txBody>
        </p:sp>
        <p:cxnSp>
          <p:nvCxnSpPr>
            <p:cNvPr id="155" name="Straight Connector 154"/>
            <p:cNvCxnSpPr/>
            <p:nvPr/>
          </p:nvCxnSpPr>
          <p:spPr>
            <a:xfrm flipH="1">
              <a:off x="8544870"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5090476" y="3648015"/>
            <a:ext cx="133990" cy="250838"/>
            <a:chOff x="8508517" y="3996482"/>
            <a:chExt cx="133990" cy="250838"/>
          </a:xfrm>
        </p:grpSpPr>
        <p:sp>
          <p:nvSpPr>
            <p:cNvPr id="160" name="TextBox 159"/>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4</a:t>
              </a:r>
              <a:endParaRPr lang="en-US" sz="815" b="1" dirty="0">
                <a:solidFill>
                  <a:prstClr val="black"/>
                </a:solidFill>
                <a:latin typeface="Arial" pitchFamily="34" charset="0"/>
                <a:ea typeface="+mn-ea"/>
                <a:cs typeface="Arial" pitchFamily="34" charset="0"/>
              </a:endParaRPr>
            </a:p>
          </p:txBody>
        </p:sp>
        <p:cxnSp>
          <p:nvCxnSpPr>
            <p:cNvPr id="161" name="Straight Connector 160"/>
            <p:cNvCxnSpPr/>
            <p:nvPr/>
          </p:nvCxnSpPr>
          <p:spPr>
            <a:xfrm flipH="1">
              <a:off x="8544870"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4560095" y="4110038"/>
            <a:ext cx="133990" cy="250838"/>
            <a:chOff x="8508517" y="3996482"/>
            <a:chExt cx="133990" cy="250838"/>
          </a:xfrm>
        </p:grpSpPr>
        <p:sp>
          <p:nvSpPr>
            <p:cNvPr id="166" name="TextBox 165"/>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4</a:t>
              </a:r>
              <a:endParaRPr lang="en-US" sz="815" b="1" dirty="0">
                <a:solidFill>
                  <a:prstClr val="black"/>
                </a:solidFill>
                <a:latin typeface="Arial" pitchFamily="34" charset="0"/>
                <a:ea typeface="+mn-ea"/>
                <a:cs typeface="Arial" pitchFamily="34" charset="0"/>
              </a:endParaRPr>
            </a:p>
          </p:txBody>
        </p:sp>
        <p:cxnSp>
          <p:nvCxnSpPr>
            <p:cNvPr id="167" name="Straight Connector 166"/>
            <p:cNvCxnSpPr/>
            <p:nvPr/>
          </p:nvCxnSpPr>
          <p:spPr>
            <a:xfrm flipH="1">
              <a:off x="8544870"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a:off x="4552084" y="4632325"/>
            <a:ext cx="133990" cy="250838"/>
            <a:chOff x="8508517" y="3996482"/>
            <a:chExt cx="133990" cy="250838"/>
          </a:xfrm>
        </p:grpSpPr>
        <p:sp>
          <p:nvSpPr>
            <p:cNvPr id="172" name="TextBox 171"/>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4</a:t>
              </a:r>
              <a:endParaRPr lang="en-US" sz="815" b="1" dirty="0">
                <a:solidFill>
                  <a:prstClr val="black"/>
                </a:solidFill>
                <a:latin typeface="Arial" pitchFamily="34" charset="0"/>
                <a:ea typeface="+mn-ea"/>
                <a:cs typeface="Arial" pitchFamily="34" charset="0"/>
              </a:endParaRPr>
            </a:p>
          </p:txBody>
        </p:sp>
        <p:cxnSp>
          <p:nvCxnSpPr>
            <p:cNvPr id="173" name="Straight Connector 172"/>
            <p:cNvCxnSpPr/>
            <p:nvPr/>
          </p:nvCxnSpPr>
          <p:spPr>
            <a:xfrm flipH="1">
              <a:off x="8544870"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4549135" y="5692775"/>
            <a:ext cx="133990" cy="250838"/>
            <a:chOff x="8508517" y="3996482"/>
            <a:chExt cx="133990" cy="250838"/>
          </a:xfrm>
        </p:grpSpPr>
        <p:sp>
          <p:nvSpPr>
            <p:cNvPr id="181" name="TextBox 180"/>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4</a:t>
              </a:r>
              <a:endParaRPr lang="en-US" sz="815" b="1" dirty="0">
                <a:solidFill>
                  <a:prstClr val="black"/>
                </a:solidFill>
                <a:latin typeface="Arial" pitchFamily="34" charset="0"/>
                <a:ea typeface="+mn-ea"/>
                <a:cs typeface="Arial" pitchFamily="34" charset="0"/>
              </a:endParaRPr>
            </a:p>
          </p:txBody>
        </p:sp>
        <p:cxnSp>
          <p:nvCxnSpPr>
            <p:cNvPr id="182" name="Straight Connector 181"/>
            <p:cNvCxnSpPr/>
            <p:nvPr/>
          </p:nvCxnSpPr>
          <p:spPr>
            <a:xfrm flipH="1">
              <a:off x="8544870"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4545960" y="5184775"/>
            <a:ext cx="133990" cy="250838"/>
            <a:chOff x="8508517" y="3996482"/>
            <a:chExt cx="133990" cy="250838"/>
          </a:xfrm>
        </p:grpSpPr>
        <p:sp>
          <p:nvSpPr>
            <p:cNvPr id="184" name="TextBox 183"/>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4</a:t>
              </a:r>
              <a:endParaRPr lang="en-US" sz="815" b="1" dirty="0">
                <a:solidFill>
                  <a:prstClr val="black"/>
                </a:solidFill>
                <a:latin typeface="Arial" pitchFamily="34" charset="0"/>
                <a:ea typeface="+mn-ea"/>
                <a:cs typeface="Arial" pitchFamily="34" charset="0"/>
              </a:endParaRPr>
            </a:p>
          </p:txBody>
        </p:sp>
        <p:cxnSp>
          <p:nvCxnSpPr>
            <p:cNvPr id="185" name="Straight Connector 184"/>
            <p:cNvCxnSpPr/>
            <p:nvPr/>
          </p:nvCxnSpPr>
          <p:spPr>
            <a:xfrm flipH="1">
              <a:off x="8544870"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p:nvGrpSpPr>
        <p:grpSpPr>
          <a:xfrm>
            <a:off x="2821143" y="4109534"/>
            <a:ext cx="133990" cy="250838"/>
            <a:chOff x="8508517" y="3996482"/>
            <a:chExt cx="133990" cy="250838"/>
          </a:xfrm>
        </p:grpSpPr>
        <p:sp>
          <p:nvSpPr>
            <p:cNvPr id="190" name="TextBox 189"/>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2</a:t>
              </a:r>
              <a:endParaRPr lang="en-US" sz="815" b="1" dirty="0">
                <a:solidFill>
                  <a:prstClr val="black"/>
                </a:solidFill>
                <a:latin typeface="Arial" pitchFamily="34" charset="0"/>
                <a:ea typeface="+mn-ea"/>
                <a:cs typeface="Arial" pitchFamily="34" charset="0"/>
              </a:endParaRPr>
            </a:p>
          </p:txBody>
        </p:sp>
        <p:cxnSp>
          <p:nvCxnSpPr>
            <p:cNvPr id="191" name="Straight Connector 190"/>
            <p:cNvCxnSpPr/>
            <p:nvPr/>
          </p:nvCxnSpPr>
          <p:spPr>
            <a:xfrm flipH="1">
              <a:off x="8544870"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p:nvGrpSpPr>
        <p:grpSpPr>
          <a:xfrm>
            <a:off x="2278857" y="4111916"/>
            <a:ext cx="133990" cy="250838"/>
            <a:chOff x="8508517" y="3996482"/>
            <a:chExt cx="133990" cy="250838"/>
          </a:xfrm>
        </p:grpSpPr>
        <p:sp>
          <p:nvSpPr>
            <p:cNvPr id="196" name="TextBox 195"/>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2</a:t>
              </a:r>
              <a:endParaRPr lang="en-US" sz="815" b="1" dirty="0">
                <a:solidFill>
                  <a:prstClr val="black"/>
                </a:solidFill>
                <a:latin typeface="Arial" pitchFamily="34" charset="0"/>
                <a:ea typeface="+mn-ea"/>
                <a:cs typeface="Arial" pitchFamily="34" charset="0"/>
              </a:endParaRPr>
            </a:p>
          </p:txBody>
        </p:sp>
        <p:cxnSp>
          <p:nvCxnSpPr>
            <p:cNvPr id="197" name="Straight Connector 196"/>
            <p:cNvCxnSpPr/>
            <p:nvPr/>
          </p:nvCxnSpPr>
          <p:spPr>
            <a:xfrm flipH="1">
              <a:off x="8544870"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1785937" y="4578641"/>
            <a:ext cx="133990" cy="250838"/>
            <a:chOff x="8508517" y="3996482"/>
            <a:chExt cx="133990" cy="250838"/>
          </a:xfrm>
        </p:grpSpPr>
        <p:sp>
          <p:nvSpPr>
            <p:cNvPr id="202" name="TextBox 201"/>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2</a:t>
              </a:r>
              <a:endParaRPr lang="en-US" sz="815" b="1" dirty="0">
                <a:solidFill>
                  <a:prstClr val="black"/>
                </a:solidFill>
                <a:latin typeface="Arial" pitchFamily="34" charset="0"/>
                <a:ea typeface="+mn-ea"/>
                <a:cs typeface="Arial" pitchFamily="34" charset="0"/>
              </a:endParaRPr>
            </a:p>
          </p:txBody>
        </p:sp>
        <p:cxnSp>
          <p:nvCxnSpPr>
            <p:cNvPr id="203" name="Straight Connector 202"/>
            <p:cNvCxnSpPr/>
            <p:nvPr/>
          </p:nvCxnSpPr>
          <p:spPr>
            <a:xfrm flipH="1">
              <a:off x="8544870"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p:nvGrpSpPr>
        <p:grpSpPr>
          <a:xfrm>
            <a:off x="1776413" y="5126328"/>
            <a:ext cx="133990" cy="250838"/>
            <a:chOff x="8508517" y="3996482"/>
            <a:chExt cx="133990" cy="250838"/>
          </a:xfrm>
        </p:grpSpPr>
        <p:sp>
          <p:nvSpPr>
            <p:cNvPr id="208" name="TextBox 207"/>
            <p:cNvSpPr txBox="1"/>
            <p:nvPr/>
          </p:nvSpPr>
          <p:spPr>
            <a:xfrm>
              <a:off x="8508517" y="3996482"/>
              <a:ext cx="133990" cy="250838"/>
            </a:xfrm>
            <a:prstGeom prst="rect">
              <a:avLst/>
            </a:prstGeom>
            <a:noFill/>
          </p:spPr>
          <p:txBody>
            <a:bodyPr wrap="square" lIns="0" tIns="0" rIns="0" bIns="0" rtlCol="0">
              <a:spAutoFit/>
            </a:bodyPr>
            <a:lstStyle/>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815" b="1" dirty="0" smtClean="0">
                  <a:solidFill>
                    <a:prstClr val="black"/>
                  </a:solidFill>
                  <a:latin typeface="Arial" pitchFamily="34" charset="0"/>
                  <a:ea typeface="+mn-ea"/>
                  <a:cs typeface="Arial" pitchFamily="34" charset="0"/>
                </a:rPr>
                <a:t>2</a:t>
              </a:r>
              <a:endParaRPr lang="en-US" sz="815" b="1" dirty="0">
                <a:solidFill>
                  <a:prstClr val="black"/>
                </a:solidFill>
                <a:latin typeface="Arial" pitchFamily="34" charset="0"/>
                <a:ea typeface="+mn-ea"/>
                <a:cs typeface="Arial" pitchFamily="34" charset="0"/>
              </a:endParaRPr>
            </a:p>
          </p:txBody>
        </p:sp>
        <p:cxnSp>
          <p:nvCxnSpPr>
            <p:cNvPr id="209" name="Straight Connector 208"/>
            <p:cNvCxnSpPr/>
            <p:nvPr/>
          </p:nvCxnSpPr>
          <p:spPr>
            <a:xfrm flipH="1">
              <a:off x="8544870" y="4121901"/>
              <a:ext cx="648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872" y="137160"/>
            <a:ext cx="5096256" cy="6583680"/>
          </a:xfrm>
          <a:prstGeom prst="rect">
            <a:avLst/>
          </a:prstGeom>
        </p:spPr>
      </p:pic>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6947" y="452118"/>
            <a:ext cx="8358325" cy="958863"/>
          </a:xfrm>
        </p:spPr>
        <p:txBody>
          <a:bodyPr/>
          <a:lstStyle/>
          <a:p>
            <a:r>
              <a:rPr lang="en-US" sz="3600" dirty="0">
                <a:solidFill>
                  <a:srgbClr val="FF0000"/>
                </a:solidFill>
                <a:latin typeface="Cambria" panose="02040503050406030204" pitchFamily="18" charset="0"/>
              </a:rPr>
              <a:t>Mendel’s Law of Independent </a:t>
            </a:r>
            <a:r>
              <a:rPr lang="en-US" sz="3600" dirty="0" smtClean="0">
                <a:solidFill>
                  <a:srgbClr val="FF0000"/>
                </a:solidFill>
                <a:latin typeface="Cambria" panose="02040503050406030204" pitchFamily="18" charset="0"/>
              </a:rPr>
              <a:t>Assortment</a:t>
            </a:r>
            <a:endParaRPr lang="en-US" sz="3600" dirty="0">
              <a:solidFill>
                <a:srgbClr val="FF0000"/>
              </a:solidFill>
              <a:latin typeface="Cambria" panose="02040503050406030204" pitchFamily="18" charset="0"/>
            </a:endParaRPr>
          </a:p>
        </p:txBody>
      </p:sp>
      <p:sp>
        <p:nvSpPr>
          <p:cNvPr id="88066" name="Rectangle 2"/>
          <p:cNvSpPr>
            <a:spLocks noGrp="1" noChangeArrowheads="1"/>
          </p:cNvSpPr>
          <p:nvPr>
            <p:ph idx="1"/>
          </p:nvPr>
        </p:nvSpPr>
        <p:spPr>
          <a:xfrm>
            <a:off x="656948" y="1970842"/>
            <a:ext cx="8173543" cy="4304867"/>
          </a:xfrm>
        </p:spPr>
        <p:txBody>
          <a:bodyPr>
            <a:normAutofit/>
          </a:bodyPr>
          <a:lstStyle/>
          <a:p>
            <a:r>
              <a:rPr lang="en-US" sz="2600" b="1" dirty="0" smtClean="0">
                <a:latin typeface="Cambria" panose="02040503050406030204" pitchFamily="18" charset="0"/>
              </a:rPr>
              <a:t>Mendel’s dihybrid cross supported the hypothesis that </a:t>
            </a:r>
            <a:r>
              <a:rPr lang="en-US" sz="2600" b="1" dirty="0" smtClean="0">
                <a:solidFill>
                  <a:srgbClr val="FF0000"/>
                </a:solidFill>
                <a:latin typeface="Cambria" panose="02040503050406030204" pitchFamily="18" charset="0"/>
              </a:rPr>
              <a:t>each pair of alleles segregates independently of the other pairs during gamete formation</a:t>
            </a:r>
            <a:r>
              <a:rPr lang="en-US" sz="2600" b="1" dirty="0" smtClean="0">
                <a:latin typeface="Cambria" panose="02040503050406030204" pitchFamily="18" charset="0"/>
              </a:rPr>
              <a:t>.</a:t>
            </a:r>
          </a:p>
          <a:p>
            <a:pPr lvl="1"/>
            <a:r>
              <a:rPr lang="en-US" b="1" dirty="0" smtClean="0">
                <a:latin typeface="Cambria" panose="02040503050406030204" pitchFamily="18" charset="0"/>
              </a:rPr>
              <a:t>Thus, the inheritance of one character has no effect on the inheritance of another.</a:t>
            </a:r>
          </a:p>
          <a:p>
            <a:pPr lvl="1"/>
            <a:r>
              <a:rPr lang="en-US" b="1" dirty="0" smtClean="0">
                <a:latin typeface="Cambria" panose="02040503050406030204" pitchFamily="18" charset="0"/>
              </a:rPr>
              <a:t>This is called Mendel’s </a:t>
            </a:r>
            <a:r>
              <a:rPr lang="en-US" b="1" dirty="0" smtClean="0">
                <a:solidFill>
                  <a:srgbClr val="FF0000"/>
                </a:solidFill>
                <a:latin typeface="Cambria" panose="02040503050406030204" pitchFamily="18" charset="0"/>
              </a:rPr>
              <a:t>law of independent assortment</a:t>
            </a:r>
            <a:r>
              <a:rPr lang="zh-CN" altLang="en-US" sz="2000" b="1" dirty="0" smtClean="0">
                <a:solidFill>
                  <a:srgbClr val="FF0000"/>
                </a:solidFill>
                <a:latin typeface="楷体" panose="02010609060101010101" pitchFamily="49" charset="-122"/>
                <a:ea typeface="楷体" panose="02010609060101010101" pitchFamily="49" charset="-122"/>
              </a:rPr>
              <a:t>（自由组合定律）</a:t>
            </a:r>
            <a:r>
              <a:rPr lang="en-US" b="1" dirty="0" smtClean="0">
                <a:latin typeface="Cambria" panose="02040503050406030204" pitchFamily="18" charset="0"/>
              </a:rPr>
              <a:t>.</a:t>
            </a:r>
          </a:p>
          <a:p>
            <a:r>
              <a:rPr lang="en-US" sz="2600" b="1" dirty="0" smtClean="0">
                <a:latin typeface="Cambria" panose="02040503050406030204" pitchFamily="18" charset="0"/>
              </a:rPr>
              <a:t>Independent assortment is seen in the inheritance of two characters in Labrador retrievers</a:t>
            </a:r>
            <a:r>
              <a:rPr lang="zh-CN" altLang="en-US" sz="2000" b="1" dirty="0" smtClean="0">
                <a:latin typeface="楷体" panose="02010609060101010101" pitchFamily="49" charset="-122"/>
                <a:ea typeface="楷体" panose="02010609060101010101" pitchFamily="49" charset="-122"/>
              </a:rPr>
              <a:t>（拉布拉多）</a:t>
            </a:r>
            <a:r>
              <a:rPr lang="en-US" sz="2600" b="1" dirty="0" smtClean="0">
                <a:latin typeface="Cambria" panose="02040503050406030204" pitchFamily="18" charset="0"/>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04216"/>
            <a:ext cx="8546592" cy="6449568"/>
          </a:xfrm>
          <a:prstGeom prst="rect">
            <a:avLst/>
          </a:prstGeom>
        </p:spPr>
      </p:pic>
      <p:sp>
        <p:nvSpPr>
          <p:cNvPr id="3" name="TextBox 2"/>
          <p:cNvSpPr txBox="1"/>
          <p:nvPr/>
        </p:nvSpPr>
        <p:spPr>
          <a:xfrm>
            <a:off x="3848070" y="204216"/>
            <a:ext cx="823944"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Blind dog</a:t>
            </a:r>
          </a:p>
        </p:txBody>
      </p:sp>
      <p:sp>
        <p:nvSpPr>
          <p:cNvPr id="5" name="TextBox 4"/>
          <p:cNvSpPr txBox="1"/>
          <p:nvPr/>
        </p:nvSpPr>
        <p:spPr>
          <a:xfrm>
            <a:off x="7740650" y="204216"/>
            <a:ext cx="823944"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Blind dog</a:t>
            </a:r>
          </a:p>
        </p:txBody>
      </p:sp>
      <p:sp>
        <p:nvSpPr>
          <p:cNvPr id="6" name="TextBox 5"/>
          <p:cNvSpPr txBox="1"/>
          <p:nvPr/>
        </p:nvSpPr>
        <p:spPr>
          <a:xfrm>
            <a:off x="355600" y="2882900"/>
            <a:ext cx="1013098"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Phenotypes</a:t>
            </a:r>
          </a:p>
        </p:txBody>
      </p:sp>
      <p:sp>
        <p:nvSpPr>
          <p:cNvPr id="7" name="TextBox 6"/>
          <p:cNvSpPr txBox="1"/>
          <p:nvPr/>
        </p:nvSpPr>
        <p:spPr>
          <a:xfrm>
            <a:off x="349504" y="3346450"/>
            <a:ext cx="923330"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Genotypes</a:t>
            </a:r>
          </a:p>
        </p:txBody>
      </p:sp>
      <p:sp>
        <p:nvSpPr>
          <p:cNvPr id="8" name="TextBox 7"/>
          <p:cNvSpPr txBox="1"/>
          <p:nvPr/>
        </p:nvSpPr>
        <p:spPr>
          <a:xfrm>
            <a:off x="1930400" y="2876550"/>
            <a:ext cx="1163780" cy="430887"/>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Black coat</a:t>
            </a:r>
            <a:r>
              <a:rPr lang="en-US" sz="1400" b="1" dirty="0" smtClean="0">
                <a:solidFill>
                  <a:prstClr val="black"/>
                </a:solidFill>
                <a:latin typeface="Arial" pitchFamily="34" charset="0"/>
                <a:ea typeface="+mn-ea"/>
                <a:cs typeface="Arial" pitchFamily="34" charset="0"/>
              </a:rPr>
              <a:t>,</a:t>
            </a: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normal </a:t>
            </a:r>
            <a:r>
              <a:rPr lang="en-US" sz="1400" b="1" dirty="0">
                <a:solidFill>
                  <a:prstClr val="black"/>
                </a:solidFill>
                <a:latin typeface="Arial" pitchFamily="34" charset="0"/>
                <a:ea typeface="+mn-ea"/>
                <a:cs typeface="Arial" pitchFamily="34" charset="0"/>
              </a:rPr>
              <a:t>vision</a:t>
            </a:r>
          </a:p>
        </p:txBody>
      </p:sp>
      <p:sp>
        <p:nvSpPr>
          <p:cNvPr id="9" name="TextBox 8"/>
          <p:cNvSpPr txBox="1"/>
          <p:nvPr/>
        </p:nvSpPr>
        <p:spPr>
          <a:xfrm>
            <a:off x="3802978" y="2882900"/>
            <a:ext cx="974626" cy="430887"/>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Black coat</a:t>
            </a:r>
            <a:r>
              <a:rPr lang="en-US" sz="1400" b="1" dirty="0" smtClean="0">
                <a:solidFill>
                  <a:prstClr val="black"/>
                </a:solidFill>
                <a:latin typeface="Arial" pitchFamily="34" charset="0"/>
                <a:ea typeface="+mn-ea"/>
                <a:cs typeface="Arial" pitchFamily="34" charset="0"/>
              </a:rPr>
              <a:t>,</a:t>
            </a: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blind </a:t>
            </a:r>
            <a:r>
              <a:rPr lang="en-US" sz="1400" b="1" dirty="0">
                <a:solidFill>
                  <a:prstClr val="black"/>
                </a:solidFill>
                <a:latin typeface="Arial" pitchFamily="34" charset="0"/>
                <a:ea typeface="+mn-ea"/>
                <a:cs typeface="Arial" pitchFamily="34" charset="0"/>
              </a:rPr>
              <a:t>(</a:t>
            </a:r>
            <a:r>
              <a:rPr lang="en-US" sz="1400" b="1" dirty="0" smtClean="0">
                <a:solidFill>
                  <a:prstClr val="black"/>
                </a:solidFill>
                <a:latin typeface="Arial" pitchFamily="34" charset="0"/>
                <a:ea typeface="+mn-ea"/>
                <a:cs typeface="Arial" pitchFamily="34" charset="0"/>
              </a:rPr>
              <a:t>PRA)</a:t>
            </a:r>
            <a:endParaRPr lang="en-US" sz="1400" b="1" dirty="0">
              <a:solidFill>
                <a:prstClr val="black"/>
              </a:solidFill>
              <a:latin typeface="Arial" pitchFamily="34" charset="0"/>
              <a:ea typeface="+mn-ea"/>
              <a:cs typeface="Arial" pitchFamily="34" charset="0"/>
            </a:endParaRPr>
          </a:p>
        </p:txBody>
      </p:sp>
      <p:sp>
        <p:nvSpPr>
          <p:cNvPr id="10" name="TextBox 9"/>
          <p:cNvSpPr txBox="1"/>
          <p:nvPr/>
        </p:nvSpPr>
        <p:spPr>
          <a:xfrm>
            <a:off x="7272202" y="2876550"/>
            <a:ext cx="1330492" cy="430887"/>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Chocolate coat</a:t>
            </a:r>
            <a:r>
              <a:rPr lang="en-US" sz="1400" b="1" dirty="0" smtClean="0">
                <a:solidFill>
                  <a:prstClr val="black"/>
                </a:solidFill>
                <a:latin typeface="Arial" pitchFamily="34" charset="0"/>
                <a:ea typeface="+mn-ea"/>
                <a:cs typeface="Arial" pitchFamily="34" charset="0"/>
              </a:rPr>
              <a:t>,</a:t>
            </a: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blind </a:t>
            </a:r>
            <a:r>
              <a:rPr lang="en-US" sz="1400" b="1" dirty="0">
                <a:solidFill>
                  <a:prstClr val="black"/>
                </a:solidFill>
                <a:latin typeface="Arial" pitchFamily="34" charset="0"/>
                <a:ea typeface="+mn-ea"/>
                <a:cs typeface="Arial" pitchFamily="34" charset="0"/>
              </a:rPr>
              <a:t>(PRA)</a:t>
            </a:r>
          </a:p>
        </p:txBody>
      </p:sp>
      <p:sp>
        <p:nvSpPr>
          <p:cNvPr id="11" name="TextBox 10"/>
          <p:cNvSpPr txBox="1"/>
          <p:nvPr/>
        </p:nvSpPr>
        <p:spPr>
          <a:xfrm>
            <a:off x="5429250" y="2876550"/>
            <a:ext cx="1330492" cy="430887"/>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Chocolate coat</a:t>
            </a:r>
            <a:r>
              <a:rPr lang="en-US" sz="1400" b="1" dirty="0" smtClean="0">
                <a:solidFill>
                  <a:prstClr val="black"/>
                </a:solidFill>
                <a:latin typeface="Arial" pitchFamily="34" charset="0"/>
                <a:ea typeface="+mn-ea"/>
                <a:cs typeface="Arial" pitchFamily="34" charset="0"/>
              </a:rPr>
              <a:t>,</a:t>
            </a: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normal </a:t>
            </a:r>
            <a:r>
              <a:rPr lang="en-US" sz="1400" b="1" dirty="0">
                <a:solidFill>
                  <a:prstClr val="black"/>
                </a:solidFill>
                <a:latin typeface="Arial" pitchFamily="34" charset="0"/>
                <a:ea typeface="+mn-ea"/>
                <a:cs typeface="Arial" pitchFamily="34" charset="0"/>
              </a:rPr>
              <a:t>vision</a:t>
            </a:r>
          </a:p>
        </p:txBody>
      </p:sp>
      <p:sp>
        <p:nvSpPr>
          <p:cNvPr id="12" name="TextBox 11"/>
          <p:cNvSpPr txBox="1"/>
          <p:nvPr/>
        </p:nvSpPr>
        <p:spPr>
          <a:xfrm>
            <a:off x="2278391" y="3340100"/>
            <a:ext cx="458459"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a:solidFill>
                  <a:prstClr val="black"/>
                </a:solidFill>
                <a:latin typeface="Arial" pitchFamily="34" charset="0"/>
                <a:ea typeface="+mn-ea"/>
                <a:cs typeface="Arial" pitchFamily="34" charset="0"/>
              </a:rPr>
              <a:t>B</a:t>
            </a:r>
            <a:r>
              <a:rPr lang="en-US" sz="1400" b="1" dirty="0">
                <a:solidFill>
                  <a:prstClr val="black"/>
                </a:solidFill>
                <a:latin typeface="Arial" pitchFamily="34" charset="0"/>
                <a:ea typeface="+mn-ea"/>
                <a:cs typeface="Arial" pitchFamily="34" charset="0"/>
              </a:rPr>
              <a:t>_</a:t>
            </a:r>
            <a:r>
              <a:rPr lang="en-US" sz="1400" b="1" i="1" dirty="0">
                <a:solidFill>
                  <a:prstClr val="black"/>
                </a:solidFill>
                <a:latin typeface="Arial" pitchFamily="34" charset="0"/>
                <a:ea typeface="+mn-ea"/>
                <a:cs typeface="Arial" pitchFamily="34" charset="0"/>
              </a:rPr>
              <a:t>N</a:t>
            </a:r>
            <a:r>
              <a:rPr lang="en-US" sz="1400" b="1" dirty="0">
                <a:solidFill>
                  <a:prstClr val="black"/>
                </a:solidFill>
                <a:latin typeface="Arial" pitchFamily="34" charset="0"/>
                <a:ea typeface="+mn-ea"/>
                <a:cs typeface="Arial" pitchFamily="34" charset="0"/>
              </a:rPr>
              <a:t>_</a:t>
            </a:r>
          </a:p>
        </p:txBody>
      </p:sp>
      <p:sp>
        <p:nvSpPr>
          <p:cNvPr id="13" name="TextBox 12"/>
          <p:cNvSpPr txBox="1"/>
          <p:nvPr/>
        </p:nvSpPr>
        <p:spPr>
          <a:xfrm>
            <a:off x="4073020" y="3352800"/>
            <a:ext cx="447238"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B</a:t>
            </a:r>
            <a:r>
              <a:rPr lang="en-US" sz="1400" b="1" dirty="0" err="1" smtClean="0">
                <a:solidFill>
                  <a:prstClr val="black"/>
                </a:solidFill>
                <a:latin typeface="Arial" pitchFamily="34" charset="0"/>
                <a:ea typeface="+mn-ea"/>
                <a:cs typeface="Arial" pitchFamily="34" charset="0"/>
              </a:rPr>
              <a:t>_</a:t>
            </a:r>
            <a:r>
              <a:rPr lang="en-US" sz="1400" b="1" i="1" dirty="0" err="1" smtClean="0">
                <a:solidFill>
                  <a:prstClr val="black"/>
                </a:solidFill>
                <a:latin typeface="Arial" pitchFamily="34" charset="0"/>
                <a:ea typeface="+mn-ea"/>
                <a:cs typeface="Arial" pitchFamily="34" charset="0"/>
              </a:rPr>
              <a:t>nn</a:t>
            </a:r>
            <a:endParaRPr lang="en-US" sz="1400" b="1" dirty="0">
              <a:solidFill>
                <a:prstClr val="black"/>
              </a:solidFill>
              <a:latin typeface="Arial" pitchFamily="34" charset="0"/>
              <a:ea typeface="+mn-ea"/>
              <a:cs typeface="Arial" pitchFamily="34" charset="0"/>
            </a:endParaRPr>
          </a:p>
        </p:txBody>
      </p:sp>
      <p:sp>
        <p:nvSpPr>
          <p:cNvPr id="14" name="TextBox 13"/>
          <p:cNvSpPr txBox="1"/>
          <p:nvPr/>
        </p:nvSpPr>
        <p:spPr>
          <a:xfrm>
            <a:off x="5880348" y="3346450"/>
            <a:ext cx="447238"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bbN</a:t>
            </a:r>
            <a:r>
              <a:rPr lang="en-US" sz="1400" b="1" dirty="0" smtClean="0">
                <a:solidFill>
                  <a:prstClr val="black"/>
                </a:solidFill>
                <a:latin typeface="Arial" pitchFamily="34" charset="0"/>
                <a:ea typeface="+mn-ea"/>
                <a:cs typeface="Arial" pitchFamily="34" charset="0"/>
              </a:rPr>
              <a:t>_</a:t>
            </a:r>
            <a:endParaRPr lang="en-US" sz="1400" b="1" dirty="0">
              <a:solidFill>
                <a:prstClr val="black"/>
              </a:solidFill>
              <a:latin typeface="Arial" pitchFamily="34" charset="0"/>
              <a:ea typeface="+mn-ea"/>
              <a:cs typeface="Arial" pitchFamily="34" charset="0"/>
            </a:endParaRPr>
          </a:p>
        </p:txBody>
      </p:sp>
      <p:sp>
        <p:nvSpPr>
          <p:cNvPr id="15" name="TextBox 14"/>
          <p:cNvSpPr txBox="1"/>
          <p:nvPr/>
        </p:nvSpPr>
        <p:spPr>
          <a:xfrm>
            <a:off x="7712337" y="3340100"/>
            <a:ext cx="436017"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bbnn</a:t>
            </a:r>
            <a:endParaRPr lang="en-US" sz="1400" b="1" i="1" dirty="0">
              <a:solidFill>
                <a:prstClr val="black"/>
              </a:solidFill>
              <a:latin typeface="Arial" pitchFamily="34" charset="0"/>
              <a:ea typeface="+mn-ea"/>
              <a:cs typeface="Arial" pitchFamily="34" charset="0"/>
            </a:endParaRPr>
          </a:p>
        </p:txBody>
      </p:sp>
      <p:sp>
        <p:nvSpPr>
          <p:cNvPr id="16" name="TextBox 15"/>
          <p:cNvSpPr txBox="1"/>
          <p:nvPr/>
        </p:nvSpPr>
        <p:spPr>
          <a:xfrm>
            <a:off x="339638" y="3613150"/>
            <a:ext cx="3965829"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(a) Possible phenotypes of Labrador retrievers</a:t>
            </a:r>
          </a:p>
        </p:txBody>
      </p:sp>
      <p:sp>
        <p:nvSpPr>
          <p:cNvPr id="17" name="TextBox 16"/>
          <p:cNvSpPr txBox="1"/>
          <p:nvPr/>
        </p:nvSpPr>
        <p:spPr>
          <a:xfrm>
            <a:off x="3314337" y="3962400"/>
            <a:ext cx="3622788" cy="430887"/>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Mating of double </a:t>
            </a:r>
            <a:r>
              <a:rPr lang="en-US" sz="1400" b="1" dirty="0" smtClean="0">
                <a:solidFill>
                  <a:prstClr val="black"/>
                </a:solidFill>
                <a:latin typeface="Arial" pitchFamily="34" charset="0"/>
                <a:ea typeface="+mn-ea"/>
                <a:cs typeface="Arial" pitchFamily="34" charset="0"/>
              </a:rPr>
              <a:t>heterozygotes</a:t>
            </a:r>
            <a:r>
              <a:rPr lang="zh-CN" altLang="en-US" sz="1400" b="1" dirty="0" smtClean="0">
                <a:solidFill>
                  <a:prstClr val="black"/>
                </a:solidFill>
                <a:latin typeface="楷体" panose="02010609060101010101" pitchFamily="49" charset="-122"/>
                <a:ea typeface="楷体" panose="02010609060101010101" pitchFamily="49" charset="-122"/>
                <a:cs typeface="Arial" pitchFamily="34" charset="0"/>
              </a:rPr>
              <a:t>（杂合子）</a:t>
            </a:r>
            <a:endParaRPr lang="en-US" sz="1400" b="1" dirty="0" smtClean="0">
              <a:solidFill>
                <a:prstClr val="black"/>
              </a:solidFill>
              <a:latin typeface="楷体" panose="02010609060101010101" pitchFamily="49" charset="-122"/>
              <a:ea typeface="楷体" panose="02010609060101010101" pitchFamily="49" charset="-122"/>
              <a:cs typeface="Arial" pitchFamily="34" charset="0"/>
            </a:endParaRP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a:t>
            </a:r>
            <a:r>
              <a:rPr lang="en-US" sz="1400" b="1" dirty="0">
                <a:solidFill>
                  <a:prstClr val="black"/>
                </a:solidFill>
                <a:latin typeface="Arial" pitchFamily="34" charset="0"/>
                <a:ea typeface="+mn-ea"/>
                <a:cs typeface="Arial" pitchFamily="34" charset="0"/>
              </a:rPr>
              <a:t>black coat, normal vision)</a:t>
            </a:r>
          </a:p>
        </p:txBody>
      </p:sp>
      <p:sp>
        <p:nvSpPr>
          <p:cNvPr id="18" name="TextBox 17"/>
          <p:cNvSpPr txBox="1"/>
          <p:nvPr/>
        </p:nvSpPr>
        <p:spPr>
          <a:xfrm>
            <a:off x="4247342" y="4456102"/>
            <a:ext cx="477696"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BbNn</a:t>
            </a:r>
            <a:endParaRPr lang="en-US" sz="1400" b="1" i="1" dirty="0">
              <a:solidFill>
                <a:prstClr val="black"/>
              </a:solidFill>
              <a:latin typeface="Arial" pitchFamily="34" charset="0"/>
              <a:ea typeface="+mn-ea"/>
              <a:cs typeface="Arial" pitchFamily="34" charset="0"/>
            </a:endParaRPr>
          </a:p>
        </p:txBody>
      </p:sp>
      <p:sp>
        <p:nvSpPr>
          <p:cNvPr id="19" name="TextBox 18"/>
          <p:cNvSpPr txBox="1"/>
          <p:nvPr/>
        </p:nvSpPr>
        <p:spPr>
          <a:xfrm>
            <a:off x="5537200" y="4452906"/>
            <a:ext cx="477696"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BbNn</a:t>
            </a:r>
            <a:endParaRPr lang="en-US" sz="1400" b="1" i="1" dirty="0">
              <a:solidFill>
                <a:prstClr val="black"/>
              </a:solidFill>
              <a:latin typeface="Arial" pitchFamily="34" charset="0"/>
              <a:ea typeface="+mn-ea"/>
              <a:cs typeface="Arial" pitchFamily="34" charset="0"/>
            </a:endParaRPr>
          </a:p>
        </p:txBody>
      </p:sp>
      <p:sp>
        <p:nvSpPr>
          <p:cNvPr id="20" name="TextBox 19"/>
          <p:cNvSpPr txBox="1"/>
          <p:nvPr/>
        </p:nvSpPr>
        <p:spPr>
          <a:xfrm>
            <a:off x="7778750" y="5124450"/>
            <a:ext cx="447238" cy="215444"/>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Blind</a:t>
            </a:r>
          </a:p>
        </p:txBody>
      </p:sp>
      <p:sp>
        <p:nvSpPr>
          <p:cNvPr id="21" name="TextBox 20"/>
          <p:cNvSpPr txBox="1"/>
          <p:nvPr/>
        </p:nvSpPr>
        <p:spPr>
          <a:xfrm>
            <a:off x="3831854" y="5135880"/>
            <a:ext cx="447238" cy="215444"/>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Blind</a:t>
            </a:r>
          </a:p>
        </p:txBody>
      </p:sp>
      <p:sp>
        <p:nvSpPr>
          <p:cNvPr id="22" name="TextBox 21"/>
          <p:cNvSpPr txBox="1"/>
          <p:nvPr/>
        </p:nvSpPr>
        <p:spPr>
          <a:xfrm>
            <a:off x="508000" y="5637016"/>
            <a:ext cx="963405" cy="646331"/>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Phenotypic</a:t>
            </a:r>
          </a:p>
          <a:p>
            <a:pPr fontAlgn="auto">
              <a:spcBef>
                <a:spcPts val="0"/>
              </a:spcBef>
              <a:spcAft>
                <a:spcPts val="0"/>
              </a:spcAft>
            </a:pPr>
            <a:r>
              <a:rPr lang="en-US" sz="1400" b="1" dirty="0" smtClean="0">
                <a:solidFill>
                  <a:prstClr val="black"/>
                </a:solidFill>
                <a:latin typeface="Arial" pitchFamily="34" charset="0"/>
                <a:ea typeface="+mn-ea"/>
                <a:cs typeface="Arial" pitchFamily="34" charset="0"/>
              </a:rPr>
              <a:t>ratio of</a:t>
            </a:r>
          </a:p>
          <a:p>
            <a:pPr fontAlgn="auto">
              <a:spcBef>
                <a:spcPts val="0"/>
              </a:spcBef>
              <a:spcAft>
                <a:spcPts val="0"/>
              </a:spcAft>
            </a:pPr>
            <a:r>
              <a:rPr lang="en-US" sz="1400" b="1" dirty="0" smtClean="0">
                <a:solidFill>
                  <a:prstClr val="black"/>
                </a:solidFill>
                <a:latin typeface="Arial" pitchFamily="34" charset="0"/>
                <a:ea typeface="+mn-ea"/>
                <a:cs typeface="Arial" pitchFamily="34" charset="0"/>
              </a:rPr>
              <a:t>offspring</a:t>
            </a:r>
            <a:endParaRPr lang="en-US" sz="1400" b="1" dirty="0">
              <a:solidFill>
                <a:prstClr val="black"/>
              </a:solidFill>
              <a:latin typeface="Arial" pitchFamily="34" charset="0"/>
              <a:ea typeface="+mn-ea"/>
              <a:cs typeface="Arial" pitchFamily="34" charset="0"/>
            </a:endParaRPr>
          </a:p>
        </p:txBody>
      </p:sp>
      <p:sp>
        <p:nvSpPr>
          <p:cNvPr id="23" name="TextBox 22"/>
          <p:cNvSpPr txBox="1"/>
          <p:nvPr/>
        </p:nvSpPr>
        <p:spPr>
          <a:xfrm>
            <a:off x="1719120" y="5783447"/>
            <a:ext cx="1163780" cy="373063"/>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400" b="1" dirty="0">
                <a:solidFill>
                  <a:prstClr val="white"/>
                </a:solidFill>
                <a:latin typeface="Arial" pitchFamily="34" charset="0"/>
                <a:ea typeface="+mn-ea"/>
                <a:cs typeface="Arial" pitchFamily="34" charset="0"/>
              </a:rPr>
              <a:t>9 black coat</a:t>
            </a:r>
            <a:r>
              <a:rPr lang="en-US" sz="1400" b="1" dirty="0" smtClean="0">
                <a:solidFill>
                  <a:prstClr val="white"/>
                </a:solidFill>
                <a:latin typeface="Arial" pitchFamily="34" charset="0"/>
                <a:ea typeface="+mn-ea"/>
                <a:cs typeface="Arial" pitchFamily="34" charset="0"/>
              </a:rPr>
              <a:t>,</a:t>
            </a:r>
          </a:p>
          <a:p>
            <a:pPr algn="ctr" fontAlgn="auto">
              <a:lnSpc>
                <a:spcPts val="1600"/>
              </a:lnSpc>
              <a:spcBef>
                <a:spcPts val="0"/>
              </a:spcBef>
              <a:spcAft>
                <a:spcPts val="0"/>
              </a:spcAft>
            </a:pPr>
            <a:r>
              <a:rPr lang="en-US" sz="1400" b="1" dirty="0" smtClean="0">
                <a:solidFill>
                  <a:prstClr val="white"/>
                </a:solidFill>
                <a:latin typeface="Arial" pitchFamily="34" charset="0"/>
                <a:ea typeface="+mn-ea"/>
                <a:cs typeface="Arial" pitchFamily="34" charset="0"/>
              </a:rPr>
              <a:t>normal </a:t>
            </a:r>
            <a:r>
              <a:rPr lang="en-US" sz="1400" b="1" dirty="0">
                <a:solidFill>
                  <a:prstClr val="white"/>
                </a:solidFill>
                <a:latin typeface="Arial" pitchFamily="34" charset="0"/>
                <a:ea typeface="+mn-ea"/>
                <a:cs typeface="Arial" pitchFamily="34" charset="0"/>
              </a:rPr>
              <a:t>vision</a:t>
            </a:r>
          </a:p>
        </p:txBody>
      </p:sp>
      <p:sp>
        <p:nvSpPr>
          <p:cNvPr id="24" name="TextBox 23"/>
          <p:cNvSpPr txBox="1"/>
          <p:nvPr/>
        </p:nvSpPr>
        <p:spPr>
          <a:xfrm>
            <a:off x="3447556" y="5783447"/>
            <a:ext cx="1072408" cy="373063"/>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400" b="1" dirty="0">
                <a:solidFill>
                  <a:prstClr val="white"/>
                </a:solidFill>
                <a:latin typeface="Arial" pitchFamily="34" charset="0"/>
                <a:ea typeface="+mn-ea"/>
                <a:cs typeface="Arial" pitchFamily="34" charset="0"/>
              </a:rPr>
              <a:t>3 black coat</a:t>
            </a:r>
            <a:r>
              <a:rPr lang="en-US" sz="1400" b="1" dirty="0" smtClean="0">
                <a:solidFill>
                  <a:prstClr val="white"/>
                </a:solidFill>
                <a:latin typeface="Arial" pitchFamily="34" charset="0"/>
                <a:ea typeface="+mn-ea"/>
                <a:cs typeface="Arial" pitchFamily="34" charset="0"/>
              </a:rPr>
              <a:t>,</a:t>
            </a:r>
          </a:p>
          <a:p>
            <a:pPr algn="ctr" fontAlgn="auto">
              <a:lnSpc>
                <a:spcPts val="1600"/>
              </a:lnSpc>
              <a:spcBef>
                <a:spcPts val="0"/>
              </a:spcBef>
              <a:spcAft>
                <a:spcPts val="0"/>
              </a:spcAft>
            </a:pPr>
            <a:r>
              <a:rPr lang="en-US" sz="1400" b="1" dirty="0" smtClean="0">
                <a:solidFill>
                  <a:prstClr val="white"/>
                </a:solidFill>
                <a:latin typeface="Arial" pitchFamily="34" charset="0"/>
                <a:ea typeface="+mn-ea"/>
                <a:cs typeface="Arial" pitchFamily="34" charset="0"/>
              </a:rPr>
              <a:t>blind </a:t>
            </a:r>
            <a:r>
              <a:rPr lang="en-US" sz="1400" b="1" dirty="0">
                <a:solidFill>
                  <a:prstClr val="white"/>
                </a:solidFill>
                <a:latin typeface="Arial" pitchFamily="34" charset="0"/>
                <a:ea typeface="+mn-ea"/>
                <a:cs typeface="Arial" pitchFamily="34" charset="0"/>
              </a:rPr>
              <a:t>(PRA)</a:t>
            </a:r>
          </a:p>
        </p:txBody>
      </p:sp>
      <p:sp>
        <p:nvSpPr>
          <p:cNvPr id="25" name="TextBox 24"/>
          <p:cNvSpPr txBox="1"/>
          <p:nvPr/>
        </p:nvSpPr>
        <p:spPr>
          <a:xfrm>
            <a:off x="5553940" y="5783447"/>
            <a:ext cx="1449115" cy="373063"/>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400" b="1" dirty="0">
                <a:solidFill>
                  <a:prstClr val="white"/>
                </a:solidFill>
                <a:latin typeface="Arial" pitchFamily="34" charset="0"/>
                <a:ea typeface="+mn-ea"/>
                <a:cs typeface="Arial" pitchFamily="34" charset="0"/>
              </a:rPr>
              <a:t>3 chocolate coat</a:t>
            </a:r>
            <a:r>
              <a:rPr lang="en-US" sz="1400" b="1" dirty="0" smtClean="0">
                <a:solidFill>
                  <a:prstClr val="white"/>
                </a:solidFill>
                <a:latin typeface="Arial" pitchFamily="34" charset="0"/>
                <a:ea typeface="+mn-ea"/>
                <a:cs typeface="Arial" pitchFamily="34" charset="0"/>
              </a:rPr>
              <a:t>,</a:t>
            </a:r>
          </a:p>
          <a:p>
            <a:pPr algn="ctr" fontAlgn="auto">
              <a:lnSpc>
                <a:spcPts val="1600"/>
              </a:lnSpc>
              <a:spcBef>
                <a:spcPts val="0"/>
              </a:spcBef>
              <a:spcAft>
                <a:spcPts val="0"/>
              </a:spcAft>
            </a:pPr>
            <a:r>
              <a:rPr lang="en-US" sz="1400" b="1" dirty="0" smtClean="0">
                <a:solidFill>
                  <a:prstClr val="white"/>
                </a:solidFill>
                <a:latin typeface="Arial" pitchFamily="34" charset="0"/>
                <a:ea typeface="+mn-ea"/>
                <a:cs typeface="Arial" pitchFamily="34" charset="0"/>
              </a:rPr>
              <a:t>normal </a:t>
            </a:r>
            <a:r>
              <a:rPr lang="en-US" sz="1400" b="1" dirty="0">
                <a:solidFill>
                  <a:prstClr val="white"/>
                </a:solidFill>
                <a:latin typeface="Arial" pitchFamily="34" charset="0"/>
                <a:ea typeface="+mn-ea"/>
                <a:cs typeface="Arial" pitchFamily="34" charset="0"/>
              </a:rPr>
              <a:t>vision</a:t>
            </a:r>
          </a:p>
        </p:txBody>
      </p:sp>
      <p:sp>
        <p:nvSpPr>
          <p:cNvPr id="26" name="TextBox 25"/>
          <p:cNvSpPr txBox="1"/>
          <p:nvPr/>
        </p:nvSpPr>
        <p:spPr>
          <a:xfrm>
            <a:off x="7231940" y="5783447"/>
            <a:ext cx="1449115" cy="373063"/>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400" b="1" dirty="0">
                <a:solidFill>
                  <a:prstClr val="white"/>
                </a:solidFill>
                <a:latin typeface="Arial" pitchFamily="34" charset="0"/>
                <a:ea typeface="+mn-ea"/>
                <a:cs typeface="Arial" pitchFamily="34" charset="0"/>
              </a:rPr>
              <a:t>1 chocolate coat</a:t>
            </a:r>
            <a:r>
              <a:rPr lang="en-US" sz="1400" b="1" dirty="0" smtClean="0">
                <a:solidFill>
                  <a:prstClr val="white"/>
                </a:solidFill>
                <a:latin typeface="Arial" pitchFamily="34" charset="0"/>
                <a:ea typeface="+mn-ea"/>
                <a:cs typeface="Arial" pitchFamily="34" charset="0"/>
              </a:rPr>
              <a:t>,</a:t>
            </a:r>
          </a:p>
          <a:p>
            <a:pPr algn="ctr" fontAlgn="auto">
              <a:lnSpc>
                <a:spcPts val="1600"/>
              </a:lnSpc>
              <a:spcBef>
                <a:spcPts val="0"/>
              </a:spcBef>
              <a:spcAft>
                <a:spcPts val="0"/>
              </a:spcAft>
            </a:pPr>
            <a:r>
              <a:rPr lang="en-US" sz="1400" b="1" dirty="0" smtClean="0">
                <a:solidFill>
                  <a:prstClr val="white"/>
                </a:solidFill>
                <a:latin typeface="Arial" pitchFamily="34" charset="0"/>
                <a:ea typeface="+mn-ea"/>
                <a:cs typeface="Arial" pitchFamily="34" charset="0"/>
              </a:rPr>
              <a:t>blind </a:t>
            </a:r>
            <a:r>
              <a:rPr lang="en-US" sz="1400" b="1" dirty="0">
                <a:solidFill>
                  <a:prstClr val="white"/>
                </a:solidFill>
                <a:latin typeface="Arial" pitchFamily="34" charset="0"/>
                <a:ea typeface="+mn-ea"/>
                <a:cs typeface="Arial" pitchFamily="34" charset="0"/>
              </a:rPr>
              <a:t>(PRA)</a:t>
            </a:r>
          </a:p>
        </p:txBody>
      </p:sp>
      <p:sp>
        <p:nvSpPr>
          <p:cNvPr id="28" name="Rectangle 27"/>
          <p:cNvSpPr/>
          <p:nvPr/>
        </p:nvSpPr>
        <p:spPr>
          <a:xfrm>
            <a:off x="354690" y="6371255"/>
            <a:ext cx="2501775" cy="215444"/>
          </a:xfrm>
          <a:prstGeom prst="rect">
            <a:avLst/>
          </a:prstGeom>
        </p:spPr>
        <p:txBody>
          <a:bodyPr wrap="none" lIns="0" tIns="0" rIns="0" bIns="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(b) A Labrador </a:t>
            </a:r>
            <a:r>
              <a:rPr lang="en-US" sz="1400" b="1" dirty="0" err="1">
                <a:solidFill>
                  <a:prstClr val="black"/>
                </a:solidFill>
                <a:latin typeface="Arial" pitchFamily="34" charset="0"/>
                <a:ea typeface="+mn-ea"/>
                <a:cs typeface="Arial" pitchFamily="34" charset="0"/>
              </a:rPr>
              <a:t>dihybrid</a:t>
            </a:r>
            <a:r>
              <a:rPr lang="en-US" sz="1400" b="1" dirty="0">
                <a:solidFill>
                  <a:prstClr val="black"/>
                </a:solidFill>
                <a:latin typeface="Arial" pitchFamily="34" charset="0"/>
                <a:ea typeface="+mn-ea"/>
                <a:cs typeface="Arial" pitchFamily="34" charset="0"/>
              </a:rPr>
              <a:t> cross</a:t>
            </a: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719091" y="559293"/>
            <a:ext cx="7803472" cy="1349406"/>
          </a:xfrm>
        </p:spPr>
        <p:txBody>
          <a:bodyPr/>
          <a:lstStyle/>
          <a:p>
            <a:r>
              <a:rPr lang="en-US" sz="4000" dirty="0" smtClean="0">
                <a:solidFill>
                  <a:srgbClr val="FF0000"/>
                </a:solidFill>
                <a:latin typeface="Cambria" panose="02040503050406030204" pitchFamily="18" charset="0"/>
              </a:rPr>
              <a:t>Using a Testcross to Determine an Unknown Genotype</a:t>
            </a:r>
          </a:p>
        </p:txBody>
      </p:sp>
      <p:sp>
        <p:nvSpPr>
          <p:cNvPr id="96259" name="Rectangle 3"/>
          <p:cNvSpPr>
            <a:spLocks noGrp="1" noChangeArrowheads="1"/>
          </p:cNvSpPr>
          <p:nvPr>
            <p:ph idx="1"/>
          </p:nvPr>
        </p:nvSpPr>
        <p:spPr>
          <a:xfrm>
            <a:off x="719091" y="2175029"/>
            <a:ext cx="8111400" cy="4001933"/>
          </a:xfrm>
        </p:spPr>
        <p:txBody>
          <a:bodyPr>
            <a:normAutofit/>
          </a:bodyPr>
          <a:lstStyle/>
          <a:p>
            <a:r>
              <a:rPr lang="en-US" sz="2600" b="1" dirty="0" smtClean="0">
                <a:latin typeface="Cambria" panose="02040503050406030204" pitchFamily="18" charset="0"/>
              </a:rPr>
              <a:t>A </a:t>
            </a:r>
            <a:r>
              <a:rPr lang="en-US" sz="2600" b="1" dirty="0" smtClean="0">
                <a:solidFill>
                  <a:srgbClr val="FF0000"/>
                </a:solidFill>
                <a:latin typeface="Cambria" panose="02040503050406030204" pitchFamily="18" charset="0"/>
              </a:rPr>
              <a:t>testcross</a:t>
            </a:r>
            <a:r>
              <a:rPr lang="zh-CN" altLang="en-US" sz="2000" b="1" dirty="0" smtClean="0">
                <a:solidFill>
                  <a:srgbClr val="FF0000"/>
                </a:solidFill>
                <a:latin typeface="楷体" panose="02010609060101010101" pitchFamily="49" charset="-122"/>
                <a:ea typeface="楷体" panose="02010609060101010101" pitchFamily="49" charset="-122"/>
              </a:rPr>
              <a:t>（测交）</a:t>
            </a:r>
            <a:r>
              <a:rPr lang="en-US" sz="2600" b="1" dirty="0" smtClean="0">
                <a:latin typeface="Cambria" panose="02040503050406030204" pitchFamily="18" charset="0"/>
              </a:rPr>
              <a:t> is a mating between an individual of dominant phenotype (but unknown genotype) and a homozygous recessive individual.</a:t>
            </a:r>
          </a:p>
          <a:p>
            <a:r>
              <a:rPr lang="en-US" sz="2600" b="1" dirty="0" smtClean="0">
                <a:latin typeface="Cambria" panose="02040503050406030204" pitchFamily="18" charset="0"/>
              </a:rPr>
              <a:t>Next figure shows the offspring that could result from such a mating.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603682" y="318953"/>
            <a:ext cx="8395484" cy="958863"/>
          </a:xfrm>
        </p:spPr>
        <p:txBody>
          <a:bodyPr/>
          <a:lstStyle/>
          <a:p>
            <a:r>
              <a:rPr lang="en-US" sz="4000" dirty="0" smtClean="0">
                <a:solidFill>
                  <a:srgbClr val="C39150"/>
                </a:solidFill>
                <a:latin typeface="Cambria" panose="02040503050406030204" pitchFamily="18" charset="0"/>
              </a:rPr>
              <a:t>Genetics and Heredity</a:t>
            </a:r>
          </a:p>
        </p:txBody>
      </p:sp>
      <p:sp>
        <p:nvSpPr>
          <p:cNvPr id="24578" name="Rectangle 2"/>
          <p:cNvSpPr>
            <a:spLocks noGrp="1" noChangeArrowheads="1"/>
          </p:cNvSpPr>
          <p:nvPr>
            <p:ph idx="1"/>
          </p:nvPr>
        </p:nvSpPr>
        <p:spPr>
          <a:xfrm>
            <a:off x="603682" y="1393795"/>
            <a:ext cx="8052046" cy="4783168"/>
          </a:xfrm>
        </p:spPr>
        <p:txBody>
          <a:bodyPr>
            <a:normAutofit fontScale="92500" lnSpcReduction="10000"/>
          </a:bodyPr>
          <a:lstStyle/>
          <a:p>
            <a:r>
              <a:rPr lang="en-US" b="1" dirty="0" smtClean="0">
                <a:solidFill>
                  <a:srgbClr val="FF0000"/>
                </a:solidFill>
                <a:latin typeface="Cambria" panose="02040503050406030204" pitchFamily="18" charset="0"/>
              </a:rPr>
              <a:t>Heredity</a:t>
            </a:r>
            <a:r>
              <a:rPr lang="zh-CN" altLang="en-US" sz="2200" b="1" dirty="0" smtClean="0">
                <a:solidFill>
                  <a:srgbClr val="FF0000"/>
                </a:solidFill>
                <a:latin typeface="楷体" panose="02010609060101010101" pitchFamily="49" charset="-122"/>
                <a:ea typeface="楷体" panose="02010609060101010101" pitchFamily="49" charset="-122"/>
              </a:rPr>
              <a:t>（遗传）</a:t>
            </a:r>
            <a:r>
              <a:rPr lang="en-US" b="1" dirty="0" smtClean="0">
                <a:solidFill>
                  <a:srgbClr val="FF0000"/>
                </a:solidFill>
                <a:latin typeface="Cambria" panose="02040503050406030204" pitchFamily="18" charset="0"/>
              </a:rPr>
              <a:t> </a:t>
            </a:r>
            <a:r>
              <a:rPr lang="en-US" b="1" dirty="0" smtClean="0">
                <a:latin typeface="Cambria" panose="02040503050406030204" pitchFamily="18" charset="0"/>
              </a:rPr>
              <a:t>is the transmission of traits from one generation to the next.</a:t>
            </a:r>
          </a:p>
          <a:p>
            <a:r>
              <a:rPr lang="en-US" b="1" dirty="0" smtClean="0">
                <a:solidFill>
                  <a:srgbClr val="FF0000"/>
                </a:solidFill>
                <a:latin typeface="Cambria" panose="02040503050406030204" pitchFamily="18" charset="0"/>
              </a:rPr>
              <a:t>Genetics</a:t>
            </a:r>
            <a:r>
              <a:rPr lang="en-US" b="1" dirty="0" smtClean="0">
                <a:latin typeface="Cambria" panose="02040503050406030204" pitchFamily="18" charset="0"/>
              </a:rPr>
              <a:t> is the scientific study of heredity.</a:t>
            </a:r>
          </a:p>
          <a:p>
            <a:r>
              <a:rPr lang="en-US" b="1" dirty="0" err="1" smtClean="0">
                <a:solidFill>
                  <a:srgbClr val="FF0000"/>
                </a:solidFill>
                <a:latin typeface="Cambria" panose="02040503050406030204" pitchFamily="18" charset="0"/>
              </a:rPr>
              <a:t>Gregor</a:t>
            </a:r>
            <a:r>
              <a:rPr lang="en-US" b="1" dirty="0" smtClean="0">
                <a:solidFill>
                  <a:srgbClr val="FF0000"/>
                </a:solidFill>
                <a:latin typeface="Cambria" panose="02040503050406030204" pitchFamily="18" charset="0"/>
              </a:rPr>
              <a:t> Mendel </a:t>
            </a:r>
            <a:r>
              <a:rPr lang="en-US" b="1" dirty="0" smtClean="0">
                <a:latin typeface="Cambria" panose="02040503050406030204" pitchFamily="18" charset="0"/>
              </a:rPr>
              <a:t>worked in the 1860s and argued that </a:t>
            </a:r>
          </a:p>
          <a:p>
            <a:pPr lvl="1"/>
            <a:r>
              <a:rPr lang="en-US" b="1" dirty="0" smtClean="0">
                <a:latin typeface="Cambria" panose="02040503050406030204" pitchFamily="18" charset="0"/>
              </a:rPr>
              <a:t>parents pass on to their offspring discrete genes (which he termed “heritable factors”), </a:t>
            </a:r>
          </a:p>
          <a:p>
            <a:pPr lvl="1"/>
            <a:r>
              <a:rPr lang="en-US" b="1" dirty="0" smtClean="0">
                <a:latin typeface="Cambria" panose="02040503050406030204" pitchFamily="18" charset="0"/>
              </a:rPr>
              <a:t>genes are responsible for inherited traits, and</a:t>
            </a:r>
          </a:p>
          <a:p>
            <a:pPr lvl="1"/>
            <a:r>
              <a:rPr lang="en-US" b="1" dirty="0" smtClean="0">
                <a:latin typeface="Cambria" panose="02040503050406030204" pitchFamily="18" charset="0"/>
              </a:rPr>
              <a:t>genes retain their individual identities generation after generation, no matter how they are mixed up or temporarily masked.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616" y="204216"/>
            <a:ext cx="6144768" cy="6449568"/>
          </a:xfrm>
          <a:prstGeom prst="rect">
            <a:avLst/>
          </a:prstGeom>
        </p:spPr>
      </p:pic>
      <p:sp>
        <p:nvSpPr>
          <p:cNvPr id="9217" name="Rectangle 3"/>
          <p:cNvSpPr>
            <a:spLocks noGrp="1" noChangeArrowheads="1"/>
          </p:cNvSpPr>
          <p:nvPr>
            <p:ph type="ctrTitle" idx="4294967295"/>
          </p:nvPr>
        </p:nvSpPr>
        <p:spPr bwMode="auto">
          <a:xfrm>
            <a:off x="20638" y="0"/>
            <a:ext cx="5648325" cy="3048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sz="1200" dirty="0">
                <a:latin typeface="Arial" pitchFamily="34" charset="0"/>
                <a:cs typeface="Arial" pitchFamily="34" charset="0"/>
              </a:rPr>
              <a:t>Figure 9.10</a:t>
            </a:r>
            <a:endParaRPr lang="en-US" sz="1200" dirty="0">
              <a:latin typeface="Arial" charset="0"/>
            </a:endParaRPr>
          </a:p>
        </p:txBody>
      </p:sp>
      <p:sp>
        <p:nvSpPr>
          <p:cNvPr id="3" name="TextBox 2"/>
          <p:cNvSpPr txBox="1"/>
          <p:nvPr/>
        </p:nvSpPr>
        <p:spPr>
          <a:xfrm>
            <a:off x="1599311" y="1675765"/>
            <a:ext cx="1072922"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Testcross</a:t>
            </a:r>
          </a:p>
        </p:txBody>
      </p:sp>
      <p:sp>
        <p:nvSpPr>
          <p:cNvPr id="6" name="TextBox 5"/>
          <p:cNvSpPr txBox="1"/>
          <p:nvPr/>
        </p:nvSpPr>
        <p:spPr>
          <a:xfrm>
            <a:off x="1606931" y="3215640"/>
            <a:ext cx="1192634"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Genotypes</a:t>
            </a:r>
          </a:p>
        </p:txBody>
      </p:sp>
      <p:sp>
        <p:nvSpPr>
          <p:cNvPr id="7" name="TextBox 6"/>
          <p:cNvSpPr txBox="1"/>
          <p:nvPr/>
        </p:nvSpPr>
        <p:spPr>
          <a:xfrm>
            <a:off x="2705100" y="3970020"/>
            <a:ext cx="4663649"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Two possible genotypes for the black dog:</a:t>
            </a:r>
          </a:p>
        </p:txBody>
      </p:sp>
      <p:sp>
        <p:nvSpPr>
          <p:cNvPr id="8" name="TextBox 7"/>
          <p:cNvSpPr txBox="1"/>
          <p:nvPr/>
        </p:nvSpPr>
        <p:spPr>
          <a:xfrm>
            <a:off x="3545527" y="3208020"/>
            <a:ext cx="294953"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a:t>
            </a:r>
            <a:r>
              <a:rPr lang="en-US" sz="1800" b="1" dirty="0" smtClean="0">
                <a:solidFill>
                  <a:prstClr val="black"/>
                </a:solidFill>
                <a:latin typeface="Arial" pitchFamily="34" charset="0"/>
                <a:ea typeface="+mn-ea"/>
                <a:cs typeface="Arial" pitchFamily="34" charset="0"/>
              </a:rPr>
              <a:t>_</a:t>
            </a:r>
            <a:endParaRPr lang="en-US" sz="1800" b="1" dirty="0">
              <a:solidFill>
                <a:prstClr val="black"/>
              </a:solidFill>
              <a:latin typeface="Arial" pitchFamily="34" charset="0"/>
              <a:ea typeface="+mn-ea"/>
              <a:cs typeface="Arial" pitchFamily="34" charset="0"/>
            </a:endParaRPr>
          </a:p>
        </p:txBody>
      </p:sp>
      <p:sp>
        <p:nvSpPr>
          <p:cNvPr id="9" name="TextBox 8"/>
          <p:cNvSpPr txBox="1"/>
          <p:nvPr/>
        </p:nvSpPr>
        <p:spPr>
          <a:xfrm>
            <a:off x="6019800" y="3208020"/>
            <a:ext cx="282129"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bb</a:t>
            </a:r>
            <a:endParaRPr lang="en-US" sz="1800" b="1" i="1" dirty="0">
              <a:solidFill>
                <a:prstClr val="black"/>
              </a:solidFill>
              <a:latin typeface="Arial" pitchFamily="34" charset="0"/>
              <a:ea typeface="+mn-ea"/>
              <a:cs typeface="Arial" pitchFamily="34" charset="0"/>
            </a:endParaRPr>
          </a:p>
        </p:txBody>
      </p:sp>
      <p:sp>
        <p:nvSpPr>
          <p:cNvPr id="10" name="TextBox 9"/>
          <p:cNvSpPr txBox="1"/>
          <p:nvPr/>
        </p:nvSpPr>
        <p:spPr>
          <a:xfrm>
            <a:off x="3200400" y="4343400"/>
            <a:ext cx="333425"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BB</a:t>
            </a:r>
            <a:endParaRPr lang="en-US" sz="1800" b="1" dirty="0">
              <a:solidFill>
                <a:prstClr val="black"/>
              </a:solidFill>
              <a:latin typeface="Arial" pitchFamily="34" charset="0"/>
              <a:ea typeface="+mn-ea"/>
              <a:cs typeface="Arial" pitchFamily="34" charset="0"/>
            </a:endParaRPr>
          </a:p>
        </p:txBody>
      </p:sp>
      <p:sp>
        <p:nvSpPr>
          <p:cNvPr id="11" name="TextBox 10"/>
          <p:cNvSpPr txBox="1"/>
          <p:nvPr/>
        </p:nvSpPr>
        <p:spPr>
          <a:xfrm>
            <a:off x="4777740" y="4396740"/>
            <a:ext cx="230832" cy="276999"/>
          </a:xfrm>
          <a:prstGeom prst="rect">
            <a:avLst/>
          </a:prstGeom>
          <a:noFill/>
        </p:spPr>
        <p:txBody>
          <a:bodyPr wrap="none" lIns="0" tIns="0" rIns="0" bIns="0" rtlCol="0">
            <a:spAutoFit/>
          </a:bodyPr>
          <a:lstStyle/>
          <a:p>
            <a:pPr fontAlgn="auto">
              <a:spcBef>
                <a:spcPts val="0"/>
              </a:spcBef>
              <a:spcAft>
                <a:spcPts val="0"/>
              </a:spcAft>
            </a:pPr>
            <a:r>
              <a:rPr lang="en-US" sz="1800" b="1" dirty="0" smtClean="0">
                <a:solidFill>
                  <a:prstClr val="black"/>
                </a:solidFill>
                <a:latin typeface="Arial" pitchFamily="34" charset="0"/>
                <a:ea typeface="+mn-ea"/>
                <a:cs typeface="Arial" pitchFamily="34" charset="0"/>
              </a:rPr>
              <a:t>or</a:t>
            </a:r>
            <a:endParaRPr lang="en-US" sz="1800" b="1" dirty="0">
              <a:solidFill>
                <a:prstClr val="black"/>
              </a:solidFill>
              <a:latin typeface="Arial" pitchFamily="34" charset="0"/>
              <a:ea typeface="+mn-ea"/>
              <a:cs typeface="Arial" pitchFamily="34" charset="0"/>
            </a:endParaRPr>
          </a:p>
        </p:txBody>
      </p:sp>
      <p:sp>
        <p:nvSpPr>
          <p:cNvPr id="12" name="TextBox 11"/>
          <p:cNvSpPr txBox="1"/>
          <p:nvPr/>
        </p:nvSpPr>
        <p:spPr>
          <a:xfrm>
            <a:off x="6301740" y="4351020"/>
            <a:ext cx="307777"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Bb</a:t>
            </a:r>
            <a:endParaRPr lang="en-US" sz="1800" b="1" i="1" dirty="0">
              <a:solidFill>
                <a:prstClr val="black"/>
              </a:solidFill>
              <a:latin typeface="Arial" pitchFamily="34" charset="0"/>
              <a:ea typeface="+mn-ea"/>
              <a:cs typeface="Arial" pitchFamily="34" charset="0"/>
            </a:endParaRPr>
          </a:p>
        </p:txBody>
      </p:sp>
      <p:sp>
        <p:nvSpPr>
          <p:cNvPr id="13" name="TextBox 12"/>
          <p:cNvSpPr txBox="1"/>
          <p:nvPr/>
        </p:nvSpPr>
        <p:spPr>
          <a:xfrm>
            <a:off x="1600200" y="5156061"/>
            <a:ext cx="974626"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Gametes</a:t>
            </a:r>
          </a:p>
        </p:txBody>
      </p:sp>
      <p:sp>
        <p:nvSpPr>
          <p:cNvPr id="14" name="TextBox 13"/>
          <p:cNvSpPr txBox="1"/>
          <p:nvPr/>
        </p:nvSpPr>
        <p:spPr>
          <a:xfrm>
            <a:off x="1597774" y="6324600"/>
            <a:ext cx="1038746"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Offspring</a:t>
            </a:r>
          </a:p>
        </p:txBody>
      </p:sp>
      <p:sp>
        <p:nvSpPr>
          <p:cNvPr id="15" name="TextBox 14"/>
          <p:cNvSpPr txBox="1"/>
          <p:nvPr/>
        </p:nvSpPr>
        <p:spPr>
          <a:xfrm>
            <a:off x="6062268" y="5195500"/>
            <a:ext cx="166712"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a:t>
            </a:r>
            <a:endParaRPr lang="en-US" sz="1800" b="1" dirty="0">
              <a:solidFill>
                <a:prstClr val="black"/>
              </a:solidFill>
              <a:latin typeface="Arial" pitchFamily="34" charset="0"/>
              <a:ea typeface="+mn-ea"/>
              <a:cs typeface="Arial" pitchFamily="34" charset="0"/>
            </a:endParaRPr>
          </a:p>
        </p:txBody>
      </p:sp>
      <p:sp>
        <p:nvSpPr>
          <p:cNvPr id="16" name="TextBox 15"/>
          <p:cNvSpPr txBox="1"/>
          <p:nvPr/>
        </p:nvSpPr>
        <p:spPr>
          <a:xfrm>
            <a:off x="2687473" y="5778221"/>
            <a:ext cx="141064"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a:t>
            </a:r>
            <a:endParaRPr lang="en-US" sz="1800" b="1" i="1" dirty="0">
              <a:solidFill>
                <a:prstClr val="black"/>
              </a:solidFill>
              <a:latin typeface="Arial" pitchFamily="34" charset="0"/>
              <a:ea typeface="+mn-ea"/>
              <a:cs typeface="Arial" pitchFamily="34" charset="0"/>
            </a:endParaRPr>
          </a:p>
        </p:txBody>
      </p:sp>
      <p:sp>
        <p:nvSpPr>
          <p:cNvPr id="17" name="TextBox 16"/>
          <p:cNvSpPr txBox="1"/>
          <p:nvPr/>
        </p:nvSpPr>
        <p:spPr>
          <a:xfrm>
            <a:off x="3203188" y="5793042"/>
            <a:ext cx="307777"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white"/>
                </a:solidFill>
                <a:latin typeface="Arial" pitchFamily="34" charset="0"/>
                <a:ea typeface="+mn-ea"/>
                <a:cs typeface="Arial" pitchFamily="34" charset="0"/>
              </a:rPr>
              <a:t>Bb</a:t>
            </a:r>
            <a:endParaRPr lang="en-US" sz="1800" b="1" i="1" dirty="0">
              <a:solidFill>
                <a:prstClr val="white"/>
              </a:solidFill>
              <a:latin typeface="Arial" pitchFamily="34" charset="0"/>
              <a:ea typeface="+mn-ea"/>
              <a:cs typeface="Arial" pitchFamily="34" charset="0"/>
            </a:endParaRPr>
          </a:p>
        </p:txBody>
      </p:sp>
      <p:sp>
        <p:nvSpPr>
          <p:cNvPr id="18" name="TextBox 17"/>
          <p:cNvSpPr txBox="1"/>
          <p:nvPr/>
        </p:nvSpPr>
        <p:spPr>
          <a:xfrm>
            <a:off x="5497736" y="5778221"/>
            <a:ext cx="141064"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a:t>
            </a:r>
            <a:endParaRPr lang="en-US" sz="1800" b="1" i="1" dirty="0">
              <a:solidFill>
                <a:prstClr val="black"/>
              </a:solidFill>
              <a:latin typeface="Arial" pitchFamily="34" charset="0"/>
              <a:ea typeface="+mn-ea"/>
              <a:cs typeface="Arial" pitchFamily="34" charset="0"/>
            </a:endParaRPr>
          </a:p>
        </p:txBody>
      </p:sp>
      <p:sp>
        <p:nvSpPr>
          <p:cNvPr id="19" name="TextBox 18"/>
          <p:cNvSpPr txBox="1"/>
          <p:nvPr/>
        </p:nvSpPr>
        <p:spPr>
          <a:xfrm>
            <a:off x="3262288" y="5187879"/>
            <a:ext cx="166712"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a:t>
            </a:r>
            <a:endParaRPr lang="en-US" sz="1800" b="1" dirty="0">
              <a:solidFill>
                <a:prstClr val="black"/>
              </a:solidFill>
              <a:latin typeface="Arial" pitchFamily="34" charset="0"/>
              <a:ea typeface="+mn-ea"/>
              <a:cs typeface="Arial" pitchFamily="34" charset="0"/>
            </a:endParaRPr>
          </a:p>
        </p:txBody>
      </p:sp>
      <p:sp>
        <p:nvSpPr>
          <p:cNvPr id="20" name="TextBox 19"/>
          <p:cNvSpPr txBox="1"/>
          <p:nvPr/>
        </p:nvSpPr>
        <p:spPr>
          <a:xfrm>
            <a:off x="6720840" y="5187879"/>
            <a:ext cx="141064"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black"/>
                </a:solidFill>
                <a:latin typeface="Arial" pitchFamily="34" charset="0"/>
                <a:ea typeface="+mn-ea"/>
                <a:cs typeface="Arial" pitchFamily="34" charset="0"/>
              </a:rPr>
              <a:t>b</a:t>
            </a:r>
            <a:endParaRPr lang="en-US" sz="1800" b="1" i="1" dirty="0">
              <a:solidFill>
                <a:prstClr val="black"/>
              </a:solidFill>
              <a:latin typeface="Arial" pitchFamily="34" charset="0"/>
              <a:ea typeface="+mn-ea"/>
              <a:cs typeface="Arial" pitchFamily="34" charset="0"/>
            </a:endParaRPr>
          </a:p>
        </p:txBody>
      </p:sp>
      <p:sp>
        <p:nvSpPr>
          <p:cNvPr id="21" name="TextBox 20"/>
          <p:cNvSpPr txBox="1"/>
          <p:nvPr/>
        </p:nvSpPr>
        <p:spPr>
          <a:xfrm>
            <a:off x="5999355" y="5787263"/>
            <a:ext cx="307777"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white"/>
                </a:solidFill>
                <a:latin typeface="Arial" pitchFamily="34" charset="0"/>
                <a:ea typeface="+mn-ea"/>
                <a:cs typeface="Arial" pitchFamily="34" charset="0"/>
              </a:rPr>
              <a:t>Bb</a:t>
            </a:r>
            <a:endParaRPr lang="en-US" sz="1800" b="1" i="1" dirty="0">
              <a:solidFill>
                <a:prstClr val="white"/>
              </a:solidFill>
              <a:latin typeface="Arial" pitchFamily="34" charset="0"/>
              <a:ea typeface="+mn-ea"/>
              <a:cs typeface="Arial" pitchFamily="34" charset="0"/>
            </a:endParaRPr>
          </a:p>
        </p:txBody>
      </p:sp>
      <p:sp>
        <p:nvSpPr>
          <p:cNvPr id="22" name="TextBox 21"/>
          <p:cNvSpPr txBox="1"/>
          <p:nvPr/>
        </p:nvSpPr>
        <p:spPr>
          <a:xfrm>
            <a:off x="6647617" y="5781402"/>
            <a:ext cx="282129" cy="276999"/>
          </a:xfrm>
          <a:prstGeom prst="rect">
            <a:avLst/>
          </a:prstGeom>
          <a:noFill/>
        </p:spPr>
        <p:txBody>
          <a:bodyPr wrap="none" lIns="0" tIns="0" rIns="0" bIns="0" rtlCol="0">
            <a:spAutoFit/>
          </a:bodyPr>
          <a:lstStyle/>
          <a:p>
            <a:pPr fontAlgn="auto">
              <a:spcBef>
                <a:spcPts val="0"/>
              </a:spcBef>
              <a:spcAft>
                <a:spcPts val="0"/>
              </a:spcAft>
            </a:pPr>
            <a:r>
              <a:rPr lang="en-US" sz="1800" b="1" i="1" dirty="0" smtClean="0">
                <a:solidFill>
                  <a:prstClr val="white"/>
                </a:solidFill>
                <a:latin typeface="Arial" pitchFamily="34" charset="0"/>
                <a:ea typeface="+mn-ea"/>
                <a:cs typeface="Arial" pitchFamily="34" charset="0"/>
              </a:rPr>
              <a:t>bb</a:t>
            </a:r>
            <a:endParaRPr lang="en-US" sz="1800" b="1" i="1" dirty="0">
              <a:solidFill>
                <a:prstClr val="white"/>
              </a:solidFill>
              <a:latin typeface="Arial" pitchFamily="34" charset="0"/>
              <a:ea typeface="+mn-ea"/>
              <a:cs typeface="Arial" pitchFamily="34" charset="0"/>
            </a:endParaRPr>
          </a:p>
        </p:txBody>
      </p:sp>
      <p:sp>
        <p:nvSpPr>
          <p:cNvPr id="23" name="TextBox 22"/>
          <p:cNvSpPr txBox="1"/>
          <p:nvPr/>
        </p:nvSpPr>
        <p:spPr>
          <a:xfrm>
            <a:off x="2868642" y="6339839"/>
            <a:ext cx="948978" cy="276999"/>
          </a:xfrm>
          <a:prstGeom prst="rect">
            <a:avLst/>
          </a:prstGeom>
          <a:noFill/>
        </p:spPr>
        <p:txBody>
          <a:bodyPr wrap="none" lIns="0" tIns="0" rIns="0" bIns="0" rtlCol="0">
            <a:spAutoFit/>
          </a:bodyPr>
          <a:lstStyle/>
          <a:p>
            <a:pPr fontAlgn="auto">
              <a:spcBef>
                <a:spcPts val="0"/>
              </a:spcBef>
              <a:spcAft>
                <a:spcPts val="0"/>
              </a:spcAft>
            </a:pPr>
            <a:r>
              <a:rPr lang="en-US" sz="1800" b="1" dirty="0" smtClean="0">
                <a:solidFill>
                  <a:prstClr val="black"/>
                </a:solidFill>
                <a:latin typeface="Arial" pitchFamily="34" charset="0"/>
                <a:ea typeface="+mn-ea"/>
                <a:cs typeface="Arial" pitchFamily="34" charset="0"/>
              </a:rPr>
              <a:t>All black</a:t>
            </a:r>
            <a:endParaRPr lang="en-US" sz="1800" b="1" dirty="0">
              <a:solidFill>
                <a:prstClr val="black"/>
              </a:solidFill>
              <a:latin typeface="Arial" pitchFamily="34" charset="0"/>
              <a:ea typeface="+mn-ea"/>
              <a:cs typeface="Arial" pitchFamily="34" charset="0"/>
            </a:endParaRPr>
          </a:p>
        </p:txBody>
      </p:sp>
      <p:sp>
        <p:nvSpPr>
          <p:cNvPr id="24" name="TextBox 23"/>
          <p:cNvSpPr txBox="1"/>
          <p:nvPr/>
        </p:nvSpPr>
        <p:spPr>
          <a:xfrm>
            <a:off x="5311140" y="6332220"/>
            <a:ext cx="2321148"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1 </a:t>
            </a:r>
            <a:r>
              <a:rPr lang="en-US" sz="1800" b="1" dirty="0" smtClean="0">
                <a:solidFill>
                  <a:prstClr val="black"/>
                </a:solidFill>
                <a:latin typeface="Arial" pitchFamily="34" charset="0"/>
                <a:ea typeface="+mn-ea"/>
                <a:cs typeface="Arial" pitchFamily="34" charset="0"/>
              </a:rPr>
              <a:t>black : </a:t>
            </a:r>
            <a:r>
              <a:rPr lang="en-US" sz="1800" b="1" dirty="0">
                <a:solidFill>
                  <a:prstClr val="black"/>
                </a:solidFill>
                <a:latin typeface="Arial" pitchFamily="34" charset="0"/>
                <a:ea typeface="+mn-ea"/>
                <a:cs typeface="Arial" pitchFamily="34" charset="0"/>
              </a:rPr>
              <a:t>1 chocolate </a:t>
            </a: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12558" y="452118"/>
            <a:ext cx="8359975" cy="958863"/>
          </a:xfrm>
        </p:spPr>
        <p:txBody>
          <a:bodyPr/>
          <a:lstStyle/>
          <a:p>
            <a:r>
              <a:rPr lang="en-US" sz="4000" dirty="0" smtClean="0">
                <a:solidFill>
                  <a:srgbClr val="FF0000"/>
                </a:solidFill>
                <a:latin typeface="Cambria" panose="02040503050406030204" pitchFamily="18" charset="0"/>
              </a:rPr>
              <a:t>The Rules of Probability</a:t>
            </a:r>
          </a:p>
        </p:txBody>
      </p:sp>
      <p:sp>
        <p:nvSpPr>
          <p:cNvPr id="100355" name="Rectangle 3"/>
          <p:cNvSpPr>
            <a:spLocks noGrp="1" noChangeArrowheads="1"/>
          </p:cNvSpPr>
          <p:nvPr>
            <p:ph idx="1"/>
          </p:nvPr>
        </p:nvSpPr>
        <p:spPr>
          <a:xfrm>
            <a:off x="532659" y="1615735"/>
            <a:ext cx="8025415" cy="4561227"/>
          </a:xfrm>
        </p:spPr>
        <p:txBody>
          <a:bodyPr/>
          <a:lstStyle/>
          <a:p>
            <a:r>
              <a:rPr lang="en-US" b="1" dirty="0" smtClean="0">
                <a:latin typeface="Cambria" panose="02040503050406030204" pitchFamily="18" charset="0"/>
              </a:rPr>
              <a:t>Mendel’s strong background in mathematics helped him understand patterns of inheritance.</a:t>
            </a:r>
          </a:p>
          <a:p>
            <a:pPr lvl="1"/>
            <a:r>
              <a:rPr lang="en-US" b="1" dirty="0" smtClean="0">
                <a:latin typeface="Cambria" panose="02040503050406030204" pitchFamily="18" charset="0"/>
              </a:rPr>
              <a:t>For instance, he understood that genetic crosses obey the rules of probability—the same rules that apply when tossing coins, rolling dice, or drawing cards. </a:t>
            </a:r>
          </a:p>
          <a:p>
            <a:pPr lvl="1"/>
            <a:r>
              <a:rPr lang="en-US" b="1" dirty="0" smtClean="0">
                <a:latin typeface="Cambria" panose="02040503050406030204" pitchFamily="18" charset="0"/>
              </a:rPr>
              <a:t>The </a:t>
            </a:r>
            <a:r>
              <a:rPr lang="en-US" b="1" dirty="0" smtClean="0">
                <a:solidFill>
                  <a:srgbClr val="FF0000"/>
                </a:solidFill>
                <a:latin typeface="Cambria" panose="02040503050406030204" pitchFamily="18" charset="0"/>
              </a:rPr>
              <a:t>rule of multiplication </a:t>
            </a:r>
            <a:r>
              <a:rPr lang="en-US" b="1" dirty="0" smtClean="0">
                <a:latin typeface="Cambria" panose="02040503050406030204" pitchFamily="18" charset="0"/>
              </a:rPr>
              <a:t>states that the probability of a compound event is the product of the separate probabilities of the independent events.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04216"/>
            <a:ext cx="6248400" cy="6449568"/>
          </a:xfrm>
          <a:prstGeom prst="rect">
            <a:avLst/>
          </a:prstGeom>
        </p:spPr>
      </p:pic>
      <p:sp>
        <p:nvSpPr>
          <p:cNvPr id="3" name="TextBox 2"/>
          <p:cNvSpPr txBox="1"/>
          <p:nvPr/>
        </p:nvSpPr>
        <p:spPr>
          <a:xfrm>
            <a:off x="1482531" y="314519"/>
            <a:ext cx="1505220" cy="276999"/>
          </a:xfrm>
          <a:prstGeom prst="rect">
            <a:avLst/>
          </a:prstGeom>
          <a:noFill/>
        </p:spPr>
        <p:txBody>
          <a:bodyPr wrap="none" lIns="0" tIns="0" rIns="0" bIns="0" rtlCol="0">
            <a:spAutoFit/>
          </a:bodyPr>
          <a:lstStyle/>
          <a:p>
            <a:pPr fontAlgn="auto">
              <a:spcBef>
                <a:spcPts val="0"/>
              </a:spcBef>
              <a:spcAft>
                <a:spcPts val="0"/>
              </a:spcAft>
            </a:pPr>
            <a:r>
              <a:rPr lang="en-US" sz="1800" b="1" dirty="0" smtClean="0">
                <a:solidFill>
                  <a:prstClr val="black"/>
                </a:solidFill>
                <a:latin typeface="Arial" pitchFamily="34" charset="0"/>
                <a:ea typeface="+mn-ea"/>
                <a:cs typeface="Arial" pitchFamily="34" charset="0"/>
              </a:rPr>
              <a:t>F</a:t>
            </a:r>
            <a:r>
              <a:rPr lang="en-US" sz="1800" b="1" baseline="-25000" dirty="0" smtClean="0">
                <a:solidFill>
                  <a:prstClr val="black"/>
                </a:solidFill>
                <a:latin typeface="Arial" pitchFamily="34" charset="0"/>
                <a:ea typeface="+mn-ea"/>
                <a:cs typeface="Arial" pitchFamily="34" charset="0"/>
              </a:rPr>
              <a:t>1  </a:t>
            </a:r>
            <a:r>
              <a:rPr lang="en-US" sz="1800" b="1" dirty="0" smtClean="0">
                <a:solidFill>
                  <a:prstClr val="black"/>
                </a:solidFill>
                <a:latin typeface="Arial" pitchFamily="34" charset="0"/>
                <a:ea typeface="+mn-ea"/>
                <a:cs typeface="Arial" pitchFamily="34" charset="0"/>
              </a:rPr>
              <a:t>Genotypes</a:t>
            </a:r>
            <a:endParaRPr lang="en-US" sz="1800" b="1" dirty="0">
              <a:solidFill>
                <a:prstClr val="black"/>
              </a:solidFill>
              <a:latin typeface="Arial" pitchFamily="34" charset="0"/>
              <a:ea typeface="+mn-ea"/>
              <a:cs typeface="Arial" pitchFamily="34" charset="0"/>
            </a:endParaRPr>
          </a:p>
        </p:txBody>
      </p:sp>
      <p:sp>
        <p:nvSpPr>
          <p:cNvPr id="5" name="TextBox 4"/>
          <p:cNvSpPr txBox="1"/>
          <p:nvPr/>
        </p:nvSpPr>
        <p:spPr>
          <a:xfrm>
            <a:off x="1492250" y="1714500"/>
            <a:ext cx="1526059"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F</a:t>
            </a:r>
            <a:r>
              <a:rPr lang="en-US" sz="1800" b="1" baseline="-25000" dirty="0">
                <a:solidFill>
                  <a:prstClr val="black"/>
                </a:solidFill>
                <a:latin typeface="Arial" pitchFamily="34" charset="0"/>
                <a:ea typeface="+mn-ea"/>
                <a:cs typeface="Arial" pitchFamily="34" charset="0"/>
              </a:rPr>
              <a:t>2</a:t>
            </a:r>
            <a:r>
              <a:rPr lang="en-US" sz="1800" b="1" dirty="0">
                <a:solidFill>
                  <a:prstClr val="black"/>
                </a:solidFill>
                <a:latin typeface="Arial" pitchFamily="34" charset="0"/>
                <a:ea typeface="+mn-ea"/>
                <a:cs typeface="Arial" pitchFamily="34" charset="0"/>
              </a:rPr>
              <a:t> </a:t>
            </a:r>
            <a:r>
              <a:rPr lang="en-US" sz="1800" b="1" dirty="0" smtClean="0">
                <a:solidFill>
                  <a:prstClr val="black"/>
                </a:solidFill>
                <a:latin typeface="Arial" pitchFamily="34" charset="0"/>
                <a:ea typeface="+mn-ea"/>
                <a:cs typeface="Arial" pitchFamily="34" charset="0"/>
              </a:rPr>
              <a:t>Genotypes</a:t>
            </a:r>
            <a:endParaRPr lang="en-US" sz="1800" b="1" dirty="0">
              <a:solidFill>
                <a:prstClr val="black"/>
              </a:solidFill>
              <a:latin typeface="Arial" pitchFamily="34" charset="0"/>
              <a:ea typeface="+mn-ea"/>
              <a:cs typeface="Arial" pitchFamily="34" charset="0"/>
            </a:endParaRPr>
          </a:p>
        </p:txBody>
      </p:sp>
      <p:sp>
        <p:nvSpPr>
          <p:cNvPr id="6" name="TextBox 5"/>
          <p:cNvSpPr txBox="1"/>
          <p:nvPr/>
        </p:nvSpPr>
        <p:spPr>
          <a:xfrm>
            <a:off x="3556000" y="675501"/>
            <a:ext cx="1102866" cy="276999"/>
          </a:xfrm>
          <a:prstGeom prst="rect">
            <a:avLst/>
          </a:prstGeom>
          <a:noFill/>
        </p:spPr>
        <p:txBody>
          <a:bodyPr wrap="none" lIns="0" tIns="0" rIns="0" bIns="0" rtlCol="0">
            <a:spAutoFit/>
          </a:bodyPr>
          <a:lstStyle/>
          <a:p>
            <a:pPr fontAlgn="auto">
              <a:spcBef>
                <a:spcPts val="0"/>
              </a:spcBef>
              <a:spcAft>
                <a:spcPts val="0"/>
              </a:spcAft>
            </a:pPr>
            <a:r>
              <a:rPr lang="en-US" sz="1800" b="1" i="1" dirty="0">
                <a:solidFill>
                  <a:prstClr val="black"/>
                </a:solidFill>
                <a:latin typeface="Arial" pitchFamily="34" charset="0"/>
                <a:ea typeface="+mn-ea"/>
                <a:cs typeface="Arial" pitchFamily="34" charset="0"/>
              </a:rPr>
              <a:t>Bb</a:t>
            </a:r>
            <a:r>
              <a:rPr lang="en-US" sz="1800" b="1" dirty="0">
                <a:solidFill>
                  <a:prstClr val="black"/>
                </a:solidFill>
                <a:latin typeface="Arial" pitchFamily="34" charset="0"/>
                <a:ea typeface="+mn-ea"/>
                <a:cs typeface="Arial" pitchFamily="34" charset="0"/>
              </a:rPr>
              <a:t> female</a:t>
            </a:r>
          </a:p>
        </p:txBody>
      </p:sp>
      <p:sp>
        <p:nvSpPr>
          <p:cNvPr id="7" name="TextBox 6"/>
          <p:cNvSpPr txBox="1"/>
          <p:nvPr/>
        </p:nvSpPr>
        <p:spPr>
          <a:xfrm>
            <a:off x="3099817" y="1263650"/>
            <a:ext cx="2013372"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Formation of eggs</a:t>
            </a:r>
          </a:p>
        </p:txBody>
      </p:sp>
      <p:sp>
        <p:nvSpPr>
          <p:cNvPr id="8" name="TextBox 7"/>
          <p:cNvSpPr txBox="1"/>
          <p:nvPr/>
        </p:nvSpPr>
        <p:spPr>
          <a:xfrm>
            <a:off x="6096000" y="671551"/>
            <a:ext cx="897682" cy="276999"/>
          </a:xfrm>
          <a:prstGeom prst="rect">
            <a:avLst/>
          </a:prstGeom>
          <a:noFill/>
        </p:spPr>
        <p:txBody>
          <a:bodyPr wrap="none" lIns="0" tIns="0" rIns="0" bIns="0" rtlCol="0">
            <a:spAutoFit/>
          </a:bodyPr>
          <a:lstStyle/>
          <a:p>
            <a:pPr fontAlgn="auto">
              <a:spcBef>
                <a:spcPts val="0"/>
              </a:spcBef>
              <a:spcAft>
                <a:spcPts val="0"/>
              </a:spcAft>
            </a:pPr>
            <a:r>
              <a:rPr lang="en-US" sz="1800" b="1" i="1" dirty="0">
                <a:solidFill>
                  <a:prstClr val="black"/>
                </a:solidFill>
                <a:latin typeface="Arial" pitchFamily="34" charset="0"/>
                <a:ea typeface="+mn-ea"/>
                <a:cs typeface="Arial" pitchFamily="34" charset="0"/>
              </a:rPr>
              <a:t>Bb</a:t>
            </a:r>
            <a:r>
              <a:rPr lang="en-US" sz="1800" b="1" dirty="0">
                <a:solidFill>
                  <a:prstClr val="black"/>
                </a:solidFill>
                <a:latin typeface="Arial" pitchFamily="34" charset="0"/>
                <a:ea typeface="+mn-ea"/>
                <a:cs typeface="Arial" pitchFamily="34" charset="0"/>
              </a:rPr>
              <a:t> </a:t>
            </a:r>
            <a:r>
              <a:rPr lang="en-US" sz="1800" b="1" dirty="0" smtClean="0">
                <a:solidFill>
                  <a:prstClr val="black"/>
                </a:solidFill>
                <a:latin typeface="Arial" pitchFamily="34" charset="0"/>
                <a:ea typeface="+mn-ea"/>
                <a:cs typeface="Arial" pitchFamily="34" charset="0"/>
              </a:rPr>
              <a:t>male</a:t>
            </a:r>
            <a:endParaRPr lang="en-US" sz="1800" b="1" dirty="0">
              <a:solidFill>
                <a:prstClr val="black"/>
              </a:solidFill>
              <a:latin typeface="Arial" pitchFamily="34" charset="0"/>
              <a:ea typeface="+mn-ea"/>
              <a:cs typeface="Arial" pitchFamily="34" charset="0"/>
            </a:endParaRPr>
          </a:p>
        </p:txBody>
      </p:sp>
      <p:sp>
        <p:nvSpPr>
          <p:cNvPr id="9" name="TextBox 8"/>
          <p:cNvSpPr txBox="1"/>
          <p:nvPr/>
        </p:nvSpPr>
        <p:spPr>
          <a:xfrm>
            <a:off x="5467350" y="1259701"/>
            <a:ext cx="2167260"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Formation of sperm</a:t>
            </a:r>
          </a:p>
        </p:txBody>
      </p:sp>
      <p:sp>
        <p:nvSpPr>
          <p:cNvPr id="10" name="TextBox 9"/>
          <p:cNvSpPr txBox="1"/>
          <p:nvPr/>
        </p:nvSpPr>
        <p:spPr>
          <a:xfrm>
            <a:off x="5388446" y="2266950"/>
            <a:ext cx="936154" cy="553998"/>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Male</a:t>
            </a:r>
          </a:p>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gametes</a:t>
            </a:r>
            <a:endParaRPr lang="en-US" sz="1800" b="1" dirty="0">
              <a:solidFill>
                <a:prstClr val="black"/>
              </a:solidFill>
              <a:latin typeface="Arial" pitchFamily="34" charset="0"/>
              <a:ea typeface="+mn-ea"/>
              <a:cs typeface="Arial" pitchFamily="34" charset="0"/>
            </a:endParaRPr>
          </a:p>
        </p:txBody>
      </p:sp>
      <p:grpSp>
        <p:nvGrpSpPr>
          <p:cNvPr id="13" name="Group 12"/>
          <p:cNvGrpSpPr/>
          <p:nvPr/>
        </p:nvGrpSpPr>
        <p:grpSpPr>
          <a:xfrm>
            <a:off x="4658866" y="2973348"/>
            <a:ext cx="101412" cy="430887"/>
            <a:chOff x="4658866" y="2973348"/>
            <a:chExt cx="101412" cy="430887"/>
          </a:xfrm>
        </p:grpSpPr>
        <p:sp>
          <p:nvSpPr>
            <p:cNvPr id="11" name="TextBox 10"/>
            <p:cNvSpPr txBox="1"/>
            <p:nvPr/>
          </p:nvSpPr>
          <p:spPr>
            <a:xfrm>
              <a:off x="4658866" y="2973348"/>
              <a:ext cx="99386" cy="430887"/>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400" b="1" dirty="0">
                  <a:solidFill>
                    <a:prstClr val="black"/>
                  </a:solidFill>
                  <a:latin typeface="Arial" pitchFamily="34" charset="0"/>
                  <a:ea typeface="+mn-ea"/>
                  <a:cs typeface="Arial" pitchFamily="34" charset="0"/>
                </a:rPr>
                <a:t>2</a:t>
              </a:r>
            </a:p>
          </p:txBody>
        </p:sp>
        <p:sp>
          <p:nvSpPr>
            <p:cNvPr id="12" name="Freeform 11"/>
            <p:cNvSpPr/>
            <p:nvPr/>
          </p:nvSpPr>
          <p:spPr>
            <a:xfrm>
              <a:off x="4669473" y="3190875"/>
              <a:ext cx="90805" cy="0"/>
            </a:xfrm>
            <a:custGeom>
              <a:avLst/>
              <a:gdLst>
                <a:gd name="connsiteX0" fmla="*/ 0 w 82550"/>
                <a:gd name="connsiteY0" fmla="*/ 0 h 0"/>
                <a:gd name="connsiteX1" fmla="*/ 82550 w 82550"/>
                <a:gd name="connsiteY1" fmla="*/ 0 h 0"/>
              </a:gdLst>
              <a:ahLst/>
              <a:cxnLst>
                <a:cxn ang="0">
                  <a:pos x="connsiteX0" y="connsiteY0"/>
                </a:cxn>
                <a:cxn ang="0">
                  <a:pos x="connsiteX1" y="connsiteY1"/>
                </a:cxn>
              </a:cxnLst>
              <a:rect l="l" t="t" r="r" b="b"/>
              <a:pathLst>
                <a:path w="82550">
                  <a:moveTo>
                    <a:pt x="0" y="0"/>
                  </a:moveTo>
                  <a:lnTo>
                    <a:pt x="825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5" name="Group 14"/>
          <p:cNvGrpSpPr/>
          <p:nvPr/>
        </p:nvGrpSpPr>
        <p:grpSpPr>
          <a:xfrm>
            <a:off x="5994588" y="2972713"/>
            <a:ext cx="101412" cy="430887"/>
            <a:chOff x="4658866" y="2973348"/>
            <a:chExt cx="101412" cy="430887"/>
          </a:xfrm>
        </p:grpSpPr>
        <p:sp>
          <p:nvSpPr>
            <p:cNvPr id="16" name="TextBox 15"/>
            <p:cNvSpPr txBox="1"/>
            <p:nvPr/>
          </p:nvSpPr>
          <p:spPr>
            <a:xfrm>
              <a:off x="4658866" y="2973348"/>
              <a:ext cx="99386" cy="430887"/>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400" b="1" dirty="0">
                  <a:solidFill>
                    <a:prstClr val="black"/>
                  </a:solidFill>
                  <a:latin typeface="Arial" pitchFamily="34" charset="0"/>
                  <a:ea typeface="+mn-ea"/>
                  <a:cs typeface="Arial" pitchFamily="34" charset="0"/>
                </a:rPr>
                <a:t>2</a:t>
              </a:r>
            </a:p>
          </p:txBody>
        </p:sp>
        <p:sp>
          <p:nvSpPr>
            <p:cNvPr id="17" name="Freeform 16"/>
            <p:cNvSpPr/>
            <p:nvPr/>
          </p:nvSpPr>
          <p:spPr>
            <a:xfrm>
              <a:off x="4669473" y="3190875"/>
              <a:ext cx="90805" cy="0"/>
            </a:xfrm>
            <a:custGeom>
              <a:avLst/>
              <a:gdLst>
                <a:gd name="connsiteX0" fmla="*/ 0 w 82550"/>
                <a:gd name="connsiteY0" fmla="*/ 0 h 0"/>
                <a:gd name="connsiteX1" fmla="*/ 82550 w 82550"/>
                <a:gd name="connsiteY1" fmla="*/ 0 h 0"/>
              </a:gdLst>
              <a:ahLst/>
              <a:cxnLst>
                <a:cxn ang="0">
                  <a:pos x="connsiteX0" y="connsiteY0"/>
                </a:cxn>
                <a:cxn ang="0">
                  <a:pos x="connsiteX1" y="connsiteY1"/>
                </a:cxn>
              </a:cxnLst>
              <a:rect l="l" t="t" r="r" b="b"/>
              <a:pathLst>
                <a:path w="82550">
                  <a:moveTo>
                    <a:pt x="0" y="0"/>
                  </a:moveTo>
                  <a:lnTo>
                    <a:pt x="825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18" name="TextBox 17"/>
          <p:cNvSpPr txBox="1"/>
          <p:nvPr/>
        </p:nvSpPr>
        <p:spPr>
          <a:xfrm>
            <a:off x="5138136" y="3040130"/>
            <a:ext cx="147476"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sp>
        <p:nvSpPr>
          <p:cNvPr id="19" name="TextBox 18"/>
          <p:cNvSpPr txBox="1"/>
          <p:nvPr/>
        </p:nvSpPr>
        <p:spPr>
          <a:xfrm>
            <a:off x="6487087" y="3040130"/>
            <a:ext cx="125034"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sp>
        <p:nvSpPr>
          <p:cNvPr id="20" name="TextBox 19"/>
          <p:cNvSpPr txBox="1"/>
          <p:nvPr/>
        </p:nvSpPr>
        <p:spPr>
          <a:xfrm>
            <a:off x="3848196" y="4367215"/>
            <a:ext cx="147476"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sp>
        <p:nvSpPr>
          <p:cNvPr id="21" name="TextBox 20"/>
          <p:cNvSpPr txBox="1"/>
          <p:nvPr/>
        </p:nvSpPr>
        <p:spPr>
          <a:xfrm>
            <a:off x="4758556" y="4000504"/>
            <a:ext cx="147476"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sp>
        <p:nvSpPr>
          <p:cNvPr id="22" name="TextBox 21"/>
          <p:cNvSpPr txBox="1"/>
          <p:nvPr/>
        </p:nvSpPr>
        <p:spPr>
          <a:xfrm>
            <a:off x="5266561" y="4034558"/>
            <a:ext cx="147476"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sp>
        <p:nvSpPr>
          <p:cNvPr id="23" name="TextBox 22"/>
          <p:cNvSpPr txBox="1"/>
          <p:nvPr/>
        </p:nvSpPr>
        <p:spPr>
          <a:xfrm>
            <a:off x="6135796" y="4124334"/>
            <a:ext cx="147476"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sp>
        <p:nvSpPr>
          <p:cNvPr id="24" name="TextBox 23"/>
          <p:cNvSpPr txBox="1"/>
          <p:nvPr/>
        </p:nvSpPr>
        <p:spPr>
          <a:xfrm>
            <a:off x="6687715" y="4129097"/>
            <a:ext cx="125034"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grpSp>
        <p:nvGrpSpPr>
          <p:cNvPr id="25" name="Group 24"/>
          <p:cNvGrpSpPr/>
          <p:nvPr/>
        </p:nvGrpSpPr>
        <p:grpSpPr>
          <a:xfrm>
            <a:off x="3389499" y="4252210"/>
            <a:ext cx="101412" cy="430887"/>
            <a:chOff x="4658866" y="2973348"/>
            <a:chExt cx="101412" cy="430887"/>
          </a:xfrm>
        </p:grpSpPr>
        <p:sp>
          <p:nvSpPr>
            <p:cNvPr id="26" name="TextBox 25"/>
            <p:cNvSpPr txBox="1"/>
            <p:nvPr/>
          </p:nvSpPr>
          <p:spPr>
            <a:xfrm>
              <a:off x="4658866" y="2973348"/>
              <a:ext cx="99386" cy="430887"/>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400" b="1" dirty="0">
                  <a:solidFill>
                    <a:prstClr val="black"/>
                  </a:solidFill>
                  <a:latin typeface="Arial" pitchFamily="34" charset="0"/>
                  <a:ea typeface="+mn-ea"/>
                  <a:cs typeface="Arial" pitchFamily="34" charset="0"/>
                </a:rPr>
                <a:t>2</a:t>
              </a:r>
            </a:p>
          </p:txBody>
        </p:sp>
        <p:sp>
          <p:nvSpPr>
            <p:cNvPr id="27" name="Freeform 26"/>
            <p:cNvSpPr/>
            <p:nvPr/>
          </p:nvSpPr>
          <p:spPr>
            <a:xfrm>
              <a:off x="4669473" y="3190875"/>
              <a:ext cx="90805" cy="0"/>
            </a:xfrm>
            <a:custGeom>
              <a:avLst/>
              <a:gdLst>
                <a:gd name="connsiteX0" fmla="*/ 0 w 82550"/>
                <a:gd name="connsiteY0" fmla="*/ 0 h 0"/>
                <a:gd name="connsiteX1" fmla="*/ 82550 w 82550"/>
                <a:gd name="connsiteY1" fmla="*/ 0 h 0"/>
              </a:gdLst>
              <a:ahLst/>
              <a:cxnLst>
                <a:cxn ang="0">
                  <a:pos x="connsiteX0" y="connsiteY0"/>
                </a:cxn>
                <a:cxn ang="0">
                  <a:pos x="connsiteX1" y="connsiteY1"/>
                </a:cxn>
              </a:cxnLst>
              <a:rect l="l" t="t" r="r" b="b"/>
              <a:pathLst>
                <a:path w="82550">
                  <a:moveTo>
                    <a:pt x="0" y="0"/>
                  </a:moveTo>
                  <a:lnTo>
                    <a:pt x="825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28" name="Group 27"/>
          <p:cNvGrpSpPr/>
          <p:nvPr/>
        </p:nvGrpSpPr>
        <p:grpSpPr>
          <a:xfrm>
            <a:off x="3389375" y="5529267"/>
            <a:ext cx="101412" cy="430887"/>
            <a:chOff x="4658866" y="2973348"/>
            <a:chExt cx="101412" cy="430887"/>
          </a:xfrm>
        </p:grpSpPr>
        <p:sp>
          <p:nvSpPr>
            <p:cNvPr id="29" name="TextBox 28"/>
            <p:cNvSpPr txBox="1"/>
            <p:nvPr/>
          </p:nvSpPr>
          <p:spPr>
            <a:xfrm>
              <a:off x="4658866" y="2973348"/>
              <a:ext cx="99386" cy="430887"/>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400" b="1" dirty="0">
                  <a:solidFill>
                    <a:prstClr val="black"/>
                  </a:solidFill>
                  <a:latin typeface="Arial" pitchFamily="34" charset="0"/>
                  <a:ea typeface="+mn-ea"/>
                  <a:cs typeface="Arial" pitchFamily="34" charset="0"/>
                </a:rPr>
                <a:t>2</a:t>
              </a:r>
            </a:p>
          </p:txBody>
        </p:sp>
        <p:sp>
          <p:nvSpPr>
            <p:cNvPr id="30" name="Freeform 29"/>
            <p:cNvSpPr/>
            <p:nvPr/>
          </p:nvSpPr>
          <p:spPr>
            <a:xfrm>
              <a:off x="4669473" y="3190875"/>
              <a:ext cx="90805" cy="0"/>
            </a:xfrm>
            <a:custGeom>
              <a:avLst/>
              <a:gdLst>
                <a:gd name="connsiteX0" fmla="*/ 0 w 82550"/>
                <a:gd name="connsiteY0" fmla="*/ 0 h 0"/>
                <a:gd name="connsiteX1" fmla="*/ 82550 w 82550"/>
                <a:gd name="connsiteY1" fmla="*/ 0 h 0"/>
              </a:gdLst>
              <a:ahLst/>
              <a:cxnLst>
                <a:cxn ang="0">
                  <a:pos x="connsiteX0" y="connsiteY0"/>
                </a:cxn>
                <a:cxn ang="0">
                  <a:pos x="connsiteX1" y="connsiteY1"/>
                </a:cxn>
              </a:cxnLst>
              <a:rect l="l" t="t" r="r" b="b"/>
              <a:pathLst>
                <a:path w="82550">
                  <a:moveTo>
                    <a:pt x="0" y="0"/>
                  </a:moveTo>
                  <a:lnTo>
                    <a:pt x="825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31" name="TextBox 30"/>
          <p:cNvSpPr txBox="1"/>
          <p:nvPr/>
        </p:nvSpPr>
        <p:spPr>
          <a:xfrm>
            <a:off x="3848595" y="5599868"/>
            <a:ext cx="125034"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sp>
        <p:nvSpPr>
          <p:cNvPr id="32" name="TextBox 31"/>
          <p:cNvSpPr txBox="1"/>
          <p:nvPr/>
        </p:nvSpPr>
        <p:spPr>
          <a:xfrm>
            <a:off x="4769804" y="5642735"/>
            <a:ext cx="125034"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sp>
        <p:nvSpPr>
          <p:cNvPr id="33" name="TextBox 32"/>
          <p:cNvSpPr txBox="1"/>
          <p:nvPr/>
        </p:nvSpPr>
        <p:spPr>
          <a:xfrm>
            <a:off x="5257035" y="5661787"/>
            <a:ext cx="147476"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sp>
        <p:nvSpPr>
          <p:cNvPr id="34" name="TextBox 33"/>
          <p:cNvSpPr txBox="1"/>
          <p:nvPr/>
        </p:nvSpPr>
        <p:spPr>
          <a:xfrm>
            <a:off x="6187049" y="5637972"/>
            <a:ext cx="125034"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sp>
        <p:nvSpPr>
          <p:cNvPr id="35" name="TextBox 34"/>
          <p:cNvSpPr txBox="1"/>
          <p:nvPr/>
        </p:nvSpPr>
        <p:spPr>
          <a:xfrm>
            <a:off x="6668663" y="5604630"/>
            <a:ext cx="125034" cy="246221"/>
          </a:xfrm>
          <a:prstGeom prst="rect">
            <a:avLst/>
          </a:prstGeom>
          <a:noFill/>
        </p:spPr>
        <p:txBody>
          <a:bodyPr wrap="none" lIns="0" tIns="0" rIns="0" bIns="0" rtlCol="0">
            <a:spAutoFit/>
          </a:bodyPr>
          <a:lstStyle/>
          <a:p>
            <a:pPr algn="ctr" fontAlgn="auto">
              <a:spcBef>
                <a:spcPts val="0"/>
              </a:spcBef>
              <a:spcAft>
                <a:spcPts val="0"/>
              </a:spcAft>
            </a:pPr>
            <a:r>
              <a:rPr lang="en-US" sz="1600" b="1" i="1" dirty="0" smtClean="0">
                <a:solidFill>
                  <a:prstClr val="black"/>
                </a:solidFill>
                <a:latin typeface="Arial" pitchFamily="34" charset="0"/>
                <a:ea typeface="+mn-ea"/>
                <a:cs typeface="Arial" pitchFamily="34" charset="0"/>
              </a:rPr>
              <a:t>b</a:t>
            </a:r>
            <a:endParaRPr lang="en-US" sz="1600" b="1" i="1" dirty="0">
              <a:solidFill>
                <a:prstClr val="black"/>
              </a:solidFill>
              <a:latin typeface="Arial" pitchFamily="34" charset="0"/>
              <a:ea typeface="+mn-ea"/>
              <a:cs typeface="Arial" pitchFamily="34" charset="0"/>
            </a:endParaRPr>
          </a:p>
        </p:txBody>
      </p:sp>
      <p:grpSp>
        <p:nvGrpSpPr>
          <p:cNvPr id="36" name="Group 35"/>
          <p:cNvGrpSpPr/>
          <p:nvPr/>
        </p:nvGrpSpPr>
        <p:grpSpPr>
          <a:xfrm>
            <a:off x="5027199" y="4488789"/>
            <a:ext cx="101412" cy="430887"/>
            <a:chOff x="4658866" y="2973348"/>
            <a:chExt cx="101412" cy="430887"/>
          </a:xfrm>
        </p:grpSpPr>
        <p:sp>
          <p:nvSpPr>
            <p:cNvPr id="37" name="TextBox 36"/>
            <p:cNvSpPr txBox="1"/>
            <p:nvPr/>
          </p:nvSpPr>
          <p:spPr>
            <a:xfrm>
              <a:off x="4658866" y="2973348"/>
              <a:ext cx="99386" cy="430887"/>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4</a:t>
              </a:r>
              <a:endParaRPr lang="en-US" sz="1400" b="1" dirty="0">
                <a:solidFill>
                  <a:prstClr val="black"/>
                </a:solidFill>
                <a:latin typeface="Arial" pitchFamily="34" charset="0"/>
                <a:ea typeface="+mn-ea"/>
                <a:cs typeface="Arial" pitchFamily="34" charset="0"/>
              </a:endParaRPr>
            </a:p>
          </p:txBody>
        </p:sp>
        <p:sp>
          <p:nvSpPr>
            <p:cNvPr id="38" name="Freeform 37"/>
            <p:cNvSpPr/>
            <p:nvPr/>
          </p:nvSpPr>
          <p:spPr>
            <a:xfrm>
              <a:off x="4669473" y="3190875"/>
              <a:ext cx="90805" cy="0"/>
            </a:xfrm>
            <a:custGeom>
              <a:avLst/>
              <a:gdLst>
                <a:gd name="connsiteX0" fmla="*/ 0 w 82550"/>
                <a:gd name="connsiteY0" fmla="*/ 0 h 0"/>
                <a:gd name="connsiteX1" fmla="*/ 82550 w 82550"/>
                <a:gd name="connsiteY1" fmla="*/ 0 h 0"/>
              </a:gdLst>
              <a:ahLst/>
              <a:cxnLst>
                <a:cxn ang="0">
                  <a:pos x="connsiteX0" y="connsiteY0"/>
                </a:cxn>
                <a:cxn ang="0">
                  <a:pos x="connsiteX1" y="connsiteY1"/>
                </a:cxn>
              </a:cxnLst>
              <a:rect l="l" t="t" r="r" b="b"/>
              <a:pathLst>
                <a:path w="82550">
                  <a:moveTo>
                    <a:pt x="0" y="0"/>
                  </a:moveTo>
                  <a:lnTo>
                    <a:pt x="825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39" name="Group 38"/>
          <p:cNvGrpSpPr/>
          <p:nvPr/>
        </p:nvGrpSpPr>
        <p:grpSpPr>
          <a:xfrm>
            <a:off x="6438666" y="4592957"/>
            <a:ext cx="101412" cy="430887"/>
            <a:chOff x="4658866" y="2973348"/>
            <a:chExt cx="101412" cy="430887"/>
          </a:xfrm>
        </p:grpSpPr>
        <p:sp>
          <p:nvSpPr>
            <p:cNvPr id="40" name="TextBox 39"/>
            <p:cNvSpPr txBox="1"/>
            <p:nvPr/>
          </p:nvSpPr>
          <p:spPr>
            <a:xfrm>
              <a:off x="4658866" y="2973348"/>
              <a:ext cx="99386" cy="430887"/>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4</a:t>
              </a:r>
              <a:endParaRPr lang="en-US" sz="1400" b="1" dirty="0">
                <a:solidFill>
                  <a:prstClr val="black"/>
                </a:solidFill>
                <a:latin typeface="Arial" pitchFamily="34" charset="0"/>
                <a:ea typeface="+mn-ea"/>
                <a:cs typeface="Arial" pitchFamily="34" charset="0"/>
              </a:endParaRPr>
            </a:p>
          </p:txBody>
        </p:sp>
        <p:sp>
          <p:nvSpPr>
            <p:cNvPr id="41" name="Freeform 40"/>
            <p:cNvSpPr/>
            <p:nvPr/>
          </p:nvSpPr>
          <p:spPr>
            <a:xfrm>
              <a:off x="4669473" y="3190875"/>
              <a:ext cx="90805" cy="0"/>
            </a:xfrm>
            <a:custGeom>
              <a:avLst/>
              <a:gdLst>
                <a:gd name="connsiteX0" fmla="*/ 0 w 82550"/>
                <a:gd name="connsiteY0" fmla="*/ 0 h 0"/>
                <a:gd name="connsiteX1" fmla="*/ 82550 w 82550"/>
                <a:gd name="connsiteY1" fmla="*/ 0 h 0"/>
              </a:gdLst>
              <a:ahLst/>
              <a:cxnLst>
                <a:cxn ang="0">
                  <a:pos x="connsiteX0" y="connsiteY0"/>
                </a:cxn>
                <a:cxn ang="0">
                  <a:pos x="connsiteX1" y="connsiteY1"/>
                </a:cxn>
              </a:cxnLst>
              <a:rect l="l" t="t" r="r" b="b"/>
              <a:pathLst>
                <a:path w="82550">
                  <a:moveTo>
                    <a:pt x="0" y="0"/>
                  </a:moveTo>
                  <a:lnTo>
                    <a:pt x="825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42" name="Group 41"/>
          <p:cNvGrpSpPr/>
          <p:nvPr/>
        </p:nvGrpSpPr>
        <p:grpSpPr>
          <a:xfrm>
            <a:off x="4842486" y="4859313"/>
            <a:ext cx="101412" cy="430887"/>
            <a:chOff x="4658866" y="2973348"/>
            <a:chExt cx="101412" cy="430887"/>
          </a:xfrm>
        </p:grpSpPr>
        <p:sp>
          <p:nvSpPr>
            <p:cNvPr id="43" name="TextBox 42"/>
            <p:cNvSpPr txBox="1"/>
            <p:nvPr/>
          </p:nvSpPr>
          <p:spPr>
            <a:xfrm>
              <a:off x="4658866" y="2973348"/>
              <a:ext cx="99386" cy="430887"/>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400" b="1" dirty="0">
                  <a:solidFill>
                    <a:prstClr val="black"/>
                  </a:solidFill>
                  <a:latin typeface="Arial" pitchFamily="34" charset="0"/>
                  <a:ea typeface="+mn-ea"/>
                  <a:cs typeface="Arial" pitchFamily="34" charset="0"/>
                </a:rPr>
                <a:t>2</a:t>
              </a:r>
            </a:p>
          </p:txBody>
        </p:sp>
        <p:sp>
          <p:nvSpPr>
            <p:cNvPr id="44" name="Freeform 43"/>
            <p:cNvSpPr/>
            <p:nvPr/>
          </p:nvSpPr>
          <p:spPr>
            <a:xfrm>
              <a:off x="4669473" y="3190875"/>
              <a:ext cx="90805" cy="0"/>
            </a:xfrm>
            <a:custGeom>
              <a:avLst/>
              <a:gdLst>
                <a:gd name="connsiteX0" fmla="*/ 0 w 82550"/>
                <a:gd name="connsiteY0" fmla="*/ 0 h 0"/>
                <a:gd name="connsiteX1" fmla="*/ 82550 w 82550"/>
                <a:gd name="connsiteY1" fmla="*/ 0 h 0"/>
              </a:gdLst>
              <a:ahLst/>
              <a:cxnLst>
                <a:cxn ang="0">
                  <a:pos x="connsiteX0" y="connsiteY0"/>
                </a:cxn>
                <a:cxn ang="0">
                  <a:pos x="connsiteX1" y="connsiteY1"/>
                </a:cxn>
              </a:cxnLst>
              <a:rect l="l" t="t" r="r" b="b"/>
              <a:pathLst>
                <a:path w="82550">
                  <a:moveTo>
                    <a:pt x="0" y="0"/>
                  </a:moveTo>
                  <a:lnTo>
                    <a:pt x="825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45" name="Group 44"/>
          <p:cNvGrpSpPr/>
          <p:nvPr/>
        </p:nvGrpSpPr>
        <p:grpSpPr>
          <a:xfrm>
            <a:off x="5220365" y="4861396"/>
            <a:ext cx="101412" cy="430887"/>
            <a:chOff x="4658866" y="2973348"/>
            <a:chExt cx="101412" cy="430887"/>
          </a:xfrm>
        </p:grpSpPr>
        <p:sp>
          <p:nvSpPr>
            <p:cNvPr id="46" name="TextBox 45"/>
            <p:cNvSpPr txBox="1"/>
            <p:nvPr/>
          </p:nvSpPr>
          <p:spPr>
            <a:xfrm>
              <a:off x="4658866" y="2973348"/>
              <a:ext cx="99386" cy="430887"/>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400" b="1" dirty="0">
                  <a:solidFill>
                    <a:prstClr val="black"/>
                  </a:solidFill>
                  <a:latin typeface="Arial" pitchFamily="34" charset="0"/>
                  <a:ea typeface="+mn-ea"/>
                  <a:cs typeface="Arial" pitchFamily="34" charset="0"/>
                </a:rPr>
                <a:t>2</a:t>
              </a:r>
            </a:p>
          </p:txBody>
        </p:sp>
        <p:sp>
          <p:nvSpPr>
            <p:cNvPr id="47" name="Freeform 46"/>
            <p:cNvSpPr/>
            <p:nvPr/>
          </p:nvSpPr>
          <p:spPr>
            <a:xfrm>
              <a:off x="4669473" y="3190875"/>
              <a:ext cx="90805" cy="0"/>
            </a:xfrm>
            <a:custGeom>
              <a:avLst/>
              <a:gdLst>
                <a:gd name="connsiteX0" fmla="*/ 0 w 82550"/>
                <a:gd name="connsiteY0" fmla="*/ 0 h 0"/>
                <a:gd name="connsiteX1" fmla="*/ 82550 w 82550"/>
                <a:gd name="connsiteY1" fmla="*/ 0 h 0"/>
              </a:gdLst>
              <a:ahLst/>
              <a:cxnLst>
                <a:cxn ang="0">
                  <a:pos x="connsiteX0" y="connsiteY0"/>
                </a:cxn>
                <a:cxn ang="0">
                  <a:pos x="connsiteX1" y="connsiteY1"/>
                </a:cxn>
              </a:cxnLst>
              <a:rect l="l" t="t" r="r" b="b"/>
              <a:pathLst>
                <a:path w="82550">
                  <a:moveTo>
                    <a:pt x="0" y="0"/>
                  </a:moveTo>
                  <a:lnTo>
                    <a:pt x="825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49" name="TextBox 48"/>
          <p:cNvSpPr txBox="1"/>
          <p:nvPr/>
        </p:nvSpPr>
        <p:spPr>
          <a:xfrm>
            <a:off x="4741613" y="4886444"/>
            <a:ext cx="84960" cy="307777"/>
          </a:xfrm>
          <a:prstGeom prst="rect">
            <a:avLst/>
          </a:prstGeom>
          <a:noFill/>
        </p:spPr>
        <p:txBody>
          <a:bodyPr wrap="none" lIns="0" tIns="0" rIns="0" bIns="0" rtlCol="0">
            <a:spAutoFit/>
          </a:bodyPr>
          <a:lstStyle/>
          <a:p>
            <a:pPr algn="ctr" fontAlgn="auto">
              <a:spcBef>
                <a:spcPts val="0"/>
              </a:spcBef>
              <a:spcAft>
                <a:spcPts val="0"/>
              </a:spcAft>
            </a:pPr>
            <a:r>
              <a:rPr lang="en-US" sz="2000" b="1" dirty="0" smtClean="0">
                <a:solidFill>
                  <a:prstClr val="black"/>
                </a:solidFill>
                <a:latin typeface="Arial" pitchFamily="34" charset="0"/>
                <a:ea typeface="+mn-ea"/>
                <a:cs typeface="Arial" pitchFamily="34" charset="0"/>
              </a:rPr>
              <a:t>(</a:t>
            </a:r>
            <a:endParaRPr lang="en-US" sz="2000" b="1" dirty="0">
              <a:solidFill>
                <a:prstClr val="black"/>
              </a:solidFill>
              <a:latin typeface="Arial" pitchFamily="34" charset="0"/>
              <a:ea typeface="+mn-ea"/>
              <a:cs typeface="Arial" pitchFamily="34" charset="0"/>
            </a:endParaRPr>
          </a:p>
        </p:txBody>
      </p:sp>
      <p:sp>
        <p:nvSpPr>
          <p:cNvPr id="50" name="TextBox 49"/>
          <p:cNvSpPr txBox="1"/>
          <p:nvPr/>
        </p:nvSpPr>
        <p:spPr>
          <a:xfrm>
            <a:off x="5342979" y="4879598"/>
            <a:ext cx="84960" cy="307777"/>
          </a:xfrm>
          <a:prstGeom prst="rect">
            <a:avLst/>
          </a:prstGeom>
          <a:noFill/>
        </p:spPr>
        <p:txBody>
          <a:bodyPr wrap="none" lIns="0" tIns="0" rIns="0" bIns="0" rtlCol="0">
            <a:spAutoFit/>
          </a:bodyPr>
          <a:lstStyle/>
          <a:p>
            <a:pPr algn="ctr" fontAlgn="auto">
              <a:spcBef>
                <a:spcPts val="0"/>
              </a:spcBef>
              <a:spcAft>
                <a:spcPts val="0"/>
              </a:spcAft>
            </a:pPr>
            <a:r>
              <a:rPr lang="en-US" sz="2000" b="1" dirty="0" smtClean="0">
                <a:solidFill>
                  <a:prstClr val="black"/>
                </a:solidFill>
                <a:latin typeface="Arial" pitchFamily="34" charset="0"/>
                <a:ea typeface="+mn-ea"/>
                <a:cs typeface="Arial" pitchFamily="34" charset="0"/>
              </a:rPr>
              <a:t>)</a:t>
            </a:r>
            <a:endParaRPr lang="en-US" sz="2000" b="1" dirty="0">
              <a:solidFill>
                <a:prstClr val="black"/>
              </a:solidFill>
              <a:latin typeface="Arial" pitchFamily="34" charset="0"/>
              <a:ea typeface="+mn-ea"/>
              <a:cs typeface="Arial" pitchFamily="34" charset="0"/>
            </a:endParaRPr>
          </a:p>
        </p:txBody>
      </p:sp>
      <p:grpSp>
        <p:nvGrpSpPr>
          <p:cNvPr id="51" name="Group 50"/>
          <p:cNvGrpSpPr/>
          <p:nvPr/>
        </p:nvGrpSpPr>
        <p:grpSpPr>
          <a:xfrm>
            <a:off x="5043733" y="6124570"/>
            <a:ext cx="101412" cy="430887"/>
            <a:chOff x="4658866" y="2973348"/>
            <a:chExt cx="101412" cy="430887"/>
          </a:xfrm>
        </p:grpSpPr>
        <p:sp>
          <p:nvSpPr>
            <p:cNvPr id="52" name="TextBox 51"/>
            <p:cNvSpPr txBox="1"/>
            <p:nvPr/>
          </p:nvSpPr>
          <p:spPr>
            <a:xfrm>
              <a:off x="4658866" y="2973348"/>
              <a:ext cx="99386" cy="430887"/>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4</a:t>
              </a:r>
              <a:endParaRPr lang="en-US" sz="1400" b="1" dirty="0">
                <a:solidFill>
                  <a:prstClr val="black"/>
                </a:solidFill>
                <a:latin typeface="Arial" pitchFamily="34" charset="0"/>
                <a:ea typeface="+mn-ea"/>
                <a:cs typeface="Arial" pitchFamily="34" charset="0"/>
              </a:endParaRPr>
            </a:p>
          </p:txBody>
        </p:sp>
        <p:sp>
          <p:nvSpPr>
            <p:cNvPr id="53" name="Freeform 52"/>
            <p:cNvSpPr/>
            <p:nvPr/>
          </p:nvSpPr>
          <p:spPr>
            <a:xfrm>
              <a:off x="4669473" y="3190875"/>
              <a:ext cx="90805" cy="0"/>
            </a:xfrm>
            <a:custGeom>
              <a:avLst/>
              <a:gdLst>
                <a:gd name="connsiteX0" fmla="*/ 0 w 82550"/>
                <a:gd name="connsiteY0" fmla="*/ 0 h 0"/>
                <a:gd name="connsiteX1" fmla="*/ 82550 w 82550"/>
                <a:gd name="connsiteY1" fmla="*/ 0 h 0"/>
              </a:gdLst>
              <a:ahLst/>
              <a:cxnLst>
                <a:cxn ang="0">
                  <a:pos x="connsiteX0" y="connsiteY0"/>
                </a:cxn>
                <a:cxn ang="0">
                  <a:pos x="connsiteX1" y="connsiteY1"/>
                </a:cxn>
              </a:cxnLst>
              <a:rect l="l" t="t" r="r" b="b"/>
              <a:pathLst>
                <a:path w="82550">
                  <a:moveTo>
                    <a:pt x="0" y="0"/>
                  </a:moveTo>
                  <a:lnTo>
                    <a:pt x="825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54" name="Group 53"/>
          <p:cNvGrpSpPr/>
          <p:nvPr/>
        </p:nvGrpSpPr>
        <p:grpSpPr>
          <a:xfrm>
            <a:off x="6459380" y="6129331"/>
            <a:ext cx="101412" cy="430887"/>
            <a:chOff x="4658866" y="2973348"/>
            <a:chExt cx="101412" cy="430887"/>
          </a:xfrm>
        </p:grpSpPr>
        <p:sp>
          <p:nvSpPr>
            <p:cNvPr id="55" name="TextBox 54"/>
            <p:cNvSpPr txBox="1"/>
            <p:nvPr/>
          </p:nvSpPr>
          <p:spPr>
            <a:xfrm>
              <a:off x="4658866" y="2973348"/>
              <a:ext cx="99386" cy="430887"/>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4</a:t>
              </a:r>
              <a:endParaRPr lang="en-US" sz="1400" b="1" dirty="0">
                <a:solidFill>
                  <a:prstClr val="black"/>
                </a:solidFill>
                <a:latin typeface="Arial" pitchFamily="34" charset="0"/>
                <a:ea typeface="+mn-ea"/>
                <a:cs typeface="Arial" pitchFamily="34" charset="0"/>
              </a:endParaRPr>
            </a:p>
          </p:txBody>
        </p:sp>
        <p:sp>
          <p:nvSpPr>
            <p:cNvPr id="56" name="Freeform 55"/>
            <p:cNvSpPr/>
            <p:nvPr/>
          </p:nvSpPr>
          <p:spPr>
            <a:xfrm>
              <a:off x="4669473" y="3190875"/>
              <a:ext cx="90805" cy="0"/>
            </a:xfrm>
            <a:custGeom>
              <a:avLst/>
              <a:gdLst>
                <a:gd name="connsiteX0" fmla="*/ 0 w 82550"/>
                <a:gd name="connsiteY0" fmla="*/ 0 h 0"/>
                <a:gd name="connsiteX1" fmla="*/ 82550 w 82550"/>
                <a:gd name="connsiteY1" fmla="*/ 0 h 0"/>
              </a:gdLst>
              <a:ahLst/>
              <a:cxnLst>
                <a:cxn ang="0">
                  <a:pos x="connsiteX0" y="connsiteY0"/>
                </a:cxn>
                <a:cxn ang="0">
                  <a:pos x="connsiteX1" y="connsiteY1"/>
                </a:cxn>
              </a:cxnLst>
              <a:rect l="l" t="t" r="r" b="b"/>
              <a:pathLst>
                <a:path w="82550">
                  <a:moveTo>
                    <a:pt x="0" y="0"/>
                  </a:moveTo>
                  <a:lnTo>
                    <a:pt x="825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57" name="TextBox 56"/>
          <p:cNvSpPr txBox="1"/>
          <p:nvPr/>
        </p:nvSpPr>
        <p:spPr>
          <a:xfrm>
            <a:off x="5014311" y="4941097"/>
            <a:ext cx="131446" cy="269304"/>
          </a:xfrm>
          <a:prstGeom prst="rect">
            <a:avLst/>
          </a:prstGeom>
          <a:noFill/>
        </p:spPr>
        <p:txBody>
          <a:bodyPr wrap="none" lIns="0" tIns="0" rIns="0" bIns="0" rtlCol="0">
            <a:spAutoFit/>
          </a:bodyPr>
          <a:lstStyle/>
          <a:p>
            <a:pPr algn="ctr" fontAlgn="auto">
              <a:spcBef>
                <a:spcPts val="0"/>
              </a:spcBef>
              <a:spcAft>
                <a:spcPts val="0"/>
              </a:spcAft>
            </a:pPr>
            <a:r>
              <a:rPr lang="en-US" sz="1750" b="1" dirty="0" smtClean="0">
                <a:solidFill>
                  <a:prstClr val="black"/>
                </a:solidFill>
                <a:latin typeface="Symbol" pitchFamily="18" charset="2"/>
                <a:ea typeface="+mn-ea"/>
                <a:cs typeface="Arial" pitchFamily="34" charset="0"/>
              </a:rPr>
              <a:t>×</a:t>
            </a:r>
            <a:endParaRPr lang="en-US" sz="1750" b="1" dirty="0">
              <a:solidFill>
                <a:prstClr val="black"/>
              </a:solidFill>
              <a:latin typeface="Symbol" pitchFamily="18" charset="2"/>
              <a:ea typeface="+mn-ea"/>
              <a:cs typeface="Arial" pitchFamily="34" charset="0"/>
            </a:endParaRPr>
          </a:p>
        </p:txBody>
      </p:sp>
      <p:sp>
        <p:nvSpPr>
          <p:cNvPr id="58" name="TextBox 57"/>
          <p:cNvSpPr txBox="1"/>
          <p:nvPr/>
        </p:nvSpPr>
        <p:spPr>
          <a:xfrm>
            <a:off x="5226544" y="712175"/>
            <a:ext cx="131446" cy="269304"/>
          </a:xfrm>
          <a:prstGeom prst="rect">
            <a:avLst/>
          </a:prstGeom>
          <a:noFill/>
        </p:spPr>
        <p:txBody>
          <a:bodyPr wrap="none" lIns="0" tIns="0" rIns="0" bIns="0" rtlCol="0">
            <a:spAutoFit/>
          </a:bodyPr>
          <a:lstStyle/>
          <a:p>
            <a:pPr algn="ctr" fontAlgn="auto">
              <a:spcBef>
                <a:spcPts val="0"/>
              </a:spcBef>
              <a:spcAft>
                <a:spcPts val="0"/>
              </a:spcAft>
            </a:pPr>
            <a:r>
              <a:rPr lang="en-US" sz="1750" b="1" dirty="0" smtClean="0">
                <a:solidFill>
                  <a:prstClr val="black"/>
                </a:solidFill>
                <a:latin typeface="Symbol" pitchFamily="18" charset="2"/>
                <a:ea typeface="+mn-ea"/>
                <a:cs typeface="Arial" pitchFamily="34" charset="0"/>
              </a:rPr>
              <a:t>×</a:t>
            </a:r>
            <a:endParaRPr lang="en-US" sz="1750" b="1" dirty="0">
              <a:solidFill>
                <a:prstClr val="black"/>
              </a:solidFill>
              <a:latin typeface="Symbol" pitchFamily="18" charset="2"/>
              <a:ea typeface="+mn-ea"/>
              <a:cs typeface="Arial" pitchFamily="34" charset="0"/>
            </a:endParaRPr>
          </a:p>
        </p:txBody>
      </p:sp>
      <p:sp>
        <p:nvSpPr>
          <p:cNvPr id="59" name="TextBox 58"/>
          <p:cNvSpPr txBox="1"/>
          <p:nvPr/>
        </p:nvSpPr>
        <p:spPr>
          <a:xfrm rot="16200000">
            <a:off x="2258886" y="4993050"/>
            <a:ext cx="1795363"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Female gametes</a:t>
            </a: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83580" y="416608"/>
            <a:ext cx="8345009" cy="958863"/>
          </a:xfrm>
        </p:spPr>
        <p:txBody>
          <a:bodyPr/>
          <a:lstStyle/>
          <a:p>
            <a:r>
              <a:rPr lang="en-US" sz="4000" dirty="0" smtClean="0">
                <a:solidFill>
                  <a:srgbClr val="FF0000"/>
                </a:solidFill>
                <a:latin typeface="Cambria" panose="02040503050406030204" pitchFamily="18" charset="0"/>
              </a:rPr>
              <a:t>Family Pedigrees</a:t>
            </a:r>
            <a:r>
              <a:rPr lang="zh-CN" altLang="en-US" sz="2000" dirty="0" smtClean="0">
                <a:solidFill>
                  <a:srgbClr val="FF0000"/>
                </a:solidFill>
                <a:latin typeface="楷体"/>
                <a:ea typeface="楷体"/>
                <a:cs typeface="楷体"/>
              </a:rPr>
              <a:t>（家谱）</a:t>
            </a:r>
            <a:endParaRPr lang="en-US" sz="4000" dirty="0" smtClean="0">
              <a:solidFill>
                <a:srgbClr val="FF0000"/>
              </a:solidFill>
              <a:latin typeface="楷体"/>
              <a:ea typeface="楷体"/>
              <a:cs typeface="楷体"/>
            </a:endParaRPr>
          </a:p>
        </p:txBody>
      </p:sp>
      <p:sp>
        <p:nvSpPr>
          <p:cNvPr id="104451" name="Rectangle 3"/>
          <p:cNvSpPr>
            <a:spLocks noGrp="1" noChangeArrowheads="1"/>
          </p:cNvSpPr>
          <p:nvPr>
            <p:ph idx="1"/>
          </p:nvPr>
        </p:nvSpPr>
        <p:spPr>
          <a:xfrm>
            <a:off x="683581" y="1464815"/>
            <a:ext cx="8146910" cy="4712147"/>
          </a:xfrm>
        </p:spPr>
        <p:txBody>
          <a:bodyPr/>
          <a:lstStyle/>
          <a:p>
            <a:r>
              <a:rPr lang="en-US" b="1" dirty="0" smtClean="0">
                <a:latin typeface="Cambria" panose="02040503050406030204" pitchFamily="18" charset="0"/>
              </a:rPr>
              <a:t>Mendel’s principles apply to the inheritance of many human traits.</a:t>
            </a:r>
          </a:p>
          <a:p>
            <a:r>
              <a:rPr lang="en-US" b="1" dirty="0" smtClean="0">
                <a:latin typeface="Cambria" panose="02040503050406030204" pitchFamily="18" charset="0"/>
              </a:rPr>
              <a:t>Next figure illustrates alternative forms of three human characters that are each thought to be determined by simple dominant-recessive inheritance of one gene.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518160"/>
            <a:ext cx="8546592" cy="5821680"/>
          </a:xfrm>
          <a:prstGeom prst="rect">
            <a:avLst/>
          </a:prstGeom>
        </p:spPr>
      </p:pic>
      <p:sp>
        <p:nvSpPr>
          <p:cNvPr id="4" name="TextBox 3"/>
          <p:cNvSpPr txBox="1"/>
          <p:nvPr/>
        </p:nvSpPr>
        <p:spPr>
          <a:xfrm>
            <a:off x="1066800" y="3048000"/>
            <a:ext cx="936154"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Freckles</a:t>
            </a:r>
          </a:p>
        </p:txBody>
      </p:sp>
      <p:sp>
        <p:nvSpPr>
          <p:cNvPr id="6" name="TextBox 5"/>
          <p:cNvSpPr txBox="1"/>
          <p:nvPr/>
        </p:nvSpPr>
        <p:spPr>
          <a:xfrm>
            <a:off x="3524250" y="3048000"/>
            <a:ext cx="1515415"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Widow’s peak</a:t>
            </a:r>
          </a:p>
        </p:txBody>
      </p:sp>
      <p:sp>
        <p:nvSpPr>
          <p:cNvPr id="7" name="TextBox 6"/>
          <p:cNvSpPr txBox="1"/>
          <p:nvPr/>
        </p:nvSpPr>
        <p:spPr>
          <a:xfrm>
            <a:off x="6038850" y="3048000"/>
            <a:ext cx="1372171"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Free earlobe</a:t>
            </a:r>
          </a:p>
        </p:txBody>
      </p:sp>
      <p:sp>
        <p:nvSpPr>
          <p:cNvPr id="8" name="TextBox 7"/>
          <p:cNvSpPr txBox="1"/>
          <p:nvPr/>
        </p:nvSpPr>
        <p:spPr>
          <a:xfrm>
            <a:off x="1079029" y="6009501"/>
            <a:ext cx="1243930"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No freckles</a:t>
            </a:r>
          </a:p>
        </p:txBody>
      </p:sp>
      <p:sp>
        <p:nvSpPr>
          <p:cNvPr id="9" name="TextBox 8"/>
          <p:cNvSpPr txBox="1"/>
          <p:nvPr/>
        </p:nvSpPr>
        <p:spPr>
          <a:xfrm>
            <a:off x="3529484" y="6010275"/>
            <a:ext cx="1756891"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Straight hairline</a:t>
            </a:r>
          </a:p>
        </p:txBody>
      </p:sp>
      <p:sp>
        <p:nvSpPr>
          <p:cNvPr id="10" name="TextBox 9"/>
          <p:cNvSpPr txBox="1"/>
          <p:nvPr/>
        </p:nvSpPr>
        <p:spPr>
          <a:xfrm>
            <a:off x="6027564" y="6011049"/>
            <a:ext cx="1872307"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Attached earlobe</a:t>
            </a:r>
          </a:p>
        </p:txBody>
      </p:sp>
      <p:sp>
        <p:nvSpPr>
          <p:cNvPr id="11" name="TextBox 10"/>
          <p:cNvSpPr txBox="1"/>
          <p:nvPr/>
        </p:nvSpPr>
        <p:spPr>
          <a:xfrm rot="16200000">
            <a:off x="-603832" y="4742678"/>
            <a:ext cx="2218556"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RECESSIVE TRAITS</a:t>
            </a:r>
          </a:p>
        </p:txBody>
      </p:sp>
      <p:sp>
        <p:nvSpPr>
          <p:cNvPr id="12" name="TextBox 11"/>
          <p:cNvSpPr txBox="1"/>
          <p:nvPr/>
        </p:nvSpPr>
        <p:spPr>
          <a:xfrm rot="16200000">
            <a:off x="-599303" y="1742304"/>
            <a:ext cx="2218556"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DOMINANT TRAITS</a:t>
            </a:r>
          </a:p>
        </p:txBody>
      </p:sp>
    </p:spTree>
    <p:extLst>
      <p:ext uri="{BB962C8B-B14F-4D97-AF65-F5344CB8AC3E}">
        <p14:creationId xmlns:p14="http://schemas.microsoft.com/office/powerpoint/2010/main" val="7885797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719090" y="553132"/>
            <a:ext cx="8424909" cy="958863"/>
          </a:xfrm>
        </p:spPr>
        <p:txBody>
          <a:bodyPr/>
          <a:lstStyle/>
          <a:p>
            <a:r>
              <a:rPr lang="en-US" sz="4000" dirty="0" smtClean="0">
                <a:solidFill>
                  <a:srgbClr val="FF0000"/>
                </a:solidFill>
                <a:latin typeface="Cambria" panose="02040503050406030204" pitchFamily="18" charset="0"/>
              </a:rPr>
              <a:t>Family Pedigrees</a:t>
            </a:r>
          </a:p>
        </p:txBody>
      </p:sp>
      <p:sp>
        <p:nvSpPr>
          <p:cNvPr id="104451" name="Rectangle 3"/>
          <p:cNvSpPr>
            <a:spLocks noGrp="1" noChangeArrowheads="1"/>
          </p:cNvSpPr>
          <p:nvPr>
            <p:ph idx="1"/>
          </p:nvPr>
        </p:nvSpPr>
        <p:spPr>
          <a:xfrm>
            <a:off x="719089" y="1511995"/>
            <a:ext cx="8111401" cy="4949054"/>
          </a:xfrm>
        </p:spPr>
        <p:txBody>
          <a:bodyPr/>
          <a:lstStyle/>
          <a:p>
            <a:r>
              <a:rPr lang="en-US" b="1" dirty="0" smtClean="0">
                <a:latin typeface="Cambria" panose="02040503050406030204" pitchFamily="18" charset="0"/>
              </a:rPr>
              <a:t>A trait that is dominant does not imply that it is either normal or more common than a recessive phenotype.</a:t>
            </a:r>
          </a:p>
          <a:p>
            <a:r>
              <a:rPr lang="en-US" b="1" dirty="0" smtClean="0">
                <a:solidFill>
                  <a:srgbClr val="FF0000"/>
                </a:solidFill>
                <a:latin typeface="Cambria" panose="02040503050406030204" pitchFamily="18" charset="0"/>
              </a:rPr>
              <a:t>Wild-type traits </a:t>
            </a:r>
            <a:r>
              <a:rPr lang="en-US" b="1" dirty="0" smtClean="0">
                <a:latin typeface="Cambria" panose="02040503050406030204" pitchFamily="18" charset="0"/>
              </a:rPr>
              <a:t>(those seen most often in nature) are not necessarily specified by dominant alleles.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idx="1"/>
          </p:nvPr>
        </p:nvSpPr>
        <p:spPr>
          <a:xfrm>
            <a:off x="719090" y="1669001"/>
            <a:ext cx="8111400" cy="4507961"/>
          </a:xfrm>
        </p:spPr>
        <p:txBody>
          <a:bodyPr>
            <a:normAutofit fontScale="92500" lnSpcReduction="10000"/>
          </a:bodyPr>
          <a:lstStyle/>
          <a:p>
            <a:r>
              <a:rPr lang="en-US" b="1" dirty="0" smtClean="0">
                <a:latin typeface="Cambria" panose="02040503050406030204" pitchFamily="18" charset="0"/>
              </a:rPr>
              <a:t>How can human genetics be studied? </a:t>
            </a:r>
          </a:p>
          <a:p>
            <a:r>
              <a:rPr lang="en-US" b="1" dirty="0" smtClean="0">
                <a:latin typeface="Cambria" panose="02040503050406030204" pitchFamily="18" charset="0"/>
              </a:rPr>
              <a:t>Geneticists </a:t>
            </a:r>
          </a:p>
          <a:p>
            <a:pPr lvl="1"/>
            <a:r>
              <a:rPr lang="en-US" b="1" dirty="0" smtClean="0">
                <a:latin typeface="Cambria" panose="02040503050406030204" pitchFamily="18" charset="0"/>
              </a:rPr>
              <a:t>analyze the results of </a:t>
            </a:r>
            <a:r>
              <a:rPr lang="en-US" b="1" dirty="0" err="1" smtClean="0">
                <a:latin typeface="Cambria" panose="02040503050406030204" pitchFamily="18" charset="0"/>
              </a:rPr>
              <a:t>matings</a:t>
            </a:r>
            <a:r>
              <a:rPr lang="en-US" b="1" dirty="0" smtClean="0">
                <a:latin typeface="Cambria" panose="02040503050406030204" pitchFamily="18" charset="0"/>
              </a:rPr>
              <a:t> that have already occurred and </a:t>
            </a:r>
          </a:p>
          <a:p>
            <a:pPr lvl="1"/>
            <a:r>
              <a:rPr lang="en-US" b="1" dirty="0" smtClean="0">
                <a:latin typeface="Cambria" panose="02040503050406030204" pitchFamily="18" charset="0"/>
              </a:rPr>
              <a:t>assemble this information into a family tree, called a </a:t>
            </a:r>
            <a:r>
              <a:rPr lang="en-US" b="1" dirty="0" smtClean="0">
                <a:solidFill>
                  <a:srgbClr val="FF0000"/>
                </a:solidFill>
                <a:latin typeface="Cambria" panose="02040503050406030204" pitchFamily="18" charset="0"/>
              </a:rPr>
              <a:t>pedigree</a:t>
            </a:r>
            <a:r>
              <a:rPr lang="en-US" b="1" dirty="0" smtClean="0">
                <a:latin typeface="Cambria" panose="02040503050406030204" pitchFamily="18" charset="0"/>
              </a:rPr>
              <a:t>. </a:t>
            </a:r>
          </a:p>
          <a:p>
            <a:r>
              <a:rPr lang="en-US" b="1" dirty="0" smtClean="0">
                <a:latin typeface="Cambria" panose="02040503050406030204" pitchFamily="18" charset="0"/>
              </a:rPr>
              <a:t>Next figure shows a pedigree tracing the incidence of free versus attached earlobes. </a:t>
            </a:r>
          </a:p>
          <a:p>
            <a:r>
              <a:rPr lang="en-US" b="1" dirty="0" smtClean="0">
                <a:latin typeface="Cambria" panose="02040503050406030204" pitchFamily="18" charset="0"/>
              </a:rPr>
              <a:t>Mendel’s laws enable us to deduce the genotypes for most of the people in the pedigree. </a:t>
            </a:r>
          </a:p>
        </p:txBody>
      </p:sp>
      <p:sp>
        <p:nvSpPr>
          <p:cNvPr id="6" name="Rectangle 2"/>
          <p:cNvSpPr>
            <a:spLocks noGrp="1" noChangeArrowheads="1"/>
          </p:cNvSpPr>
          <p:nvPr>
            <p:ph type="title"/>
          </p:nvPr>
        </p:nvSpPr>
        <p:spPr>
          <a:xfrm>
            <a:off x="719090" y="553132"/>
            <a:ext cx="8424909" cy="958863"/>
          </a:xfrm>
        </p:spPr>
        <p:txBody>
          <a:bodyPr/>
          <a:lstStyle/>
          <a:p>
            <a:r>
              <a:rPr lang="en-US" sz="4000" dirty="0" smtClean="0">
                <a:solidFill>
                  <a:srgbClr val="FF0000"/>
                </a:solidFill>
                <a:latin typeface="Cambria" panose="02040503050406030204" pitchFamily="18" charset="0"/>
              </a:rPr>
              <a:t>Family Pedigrees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04216"/>
            <a:ext cx="8546592" cy="6449568"/>
          </a:xfrm>
          <a:prstGeom prst="rect">
            <a:avLst/>
          </a:prstGeom>
        </p:spPr>
      </p:pic>
      <p:sp>
        <p:nvSpPr>
          <p:cNvPr id="26" name="TextBox 25"/>
          <p:cNvSpPr txBox="1"/>
          <p:nvPr/>
        </p:nvSpPr>
        <p:spPr>
          <a:xfrm>
            <a:off x="329018" y="251100"/>
            <a:ext cx="1893595" cy="553998"/>
          </a:xfrm>
          <a:prstGeom prst="rect">
            <a:avLst/>
          </a:prstGeom>
          <a:noFill/>
        </p:spPr>
        <p:txBody>
          <a:bodyPr wrap="none" lIns="0" tIns="0" rIns="0" bIns="0" rtlCol="0">
            <a:spAutoFit/>
          </a:bodyPr>
          <a:lstStyle/>
          <a:p>
            <a:pPr fontAlgn="auto">
              <a:spcBef>
                <a:spcPts val="0"/>
              </a:spcBef>
              <a:spcAft>
                <a:spcPts val="0"/>
              </a:spcAft>
            </a:pPr>
            <a:r>
              <a:rPr lang="en-US" sz="2000" b="1" dirty="0">
                <a:solidFill>
                  <a:srgbClr val="FF0000"/>
                </a:solidFill>
                <a:latin typeface="Cambria" panose="02040503050406030204" pitchFamily="18" charset="0"/>
                <a:ea typeface="+mn-ea"/>
                <a:cs typeface="Arial" pitchFamily="34" charset="0"/>
              </a:rPr>
              <a:t>First </a:t>
            </a:r>
            <a:r>
              <a:rPr lang="en-US" sz="2000" b="1" dirty="0" smtClean="0">
                <a:solidFill>
                  <a:srgbClr val="FF0000"/>
                </a:solidFill>
                <a:latin typeface="Cambria" panose="02040503050406030204" pitchFamily="18" charset="0"/>
                <a:ea typeface="+mn-ea"/>
                <a:cs typeface="Arial" pitchFamily="34" charset="0"/>
              </a:rPr>
              <a:t>generation</a:t>
            </a:r>
          </a:p>
          <a:p>
            <a:pPr fontAlgn="auto">
              <a:spcBef>
                <a:spcPts val="0"/>
              </a:spcBef>
              <a:spcAft>
                <a:spcPts val="0"/>
              </a:spcAft>
            </a:pPr>
            <a:r>
              <a:rPr lang="en-US" sz="1600" b="1" dirty="0" smtClean="0">
                <a:solidFill>
                  <a:srgbClr val="FF0000"/>
                </a:solidFill>
                <a:latin typeface="Cambria" panose="02040503050406030204" pitchFamily="18" charset="0"/>
                <a:ea typeface="+mn-ea"/>
                <a:cs typeface="Arial" pitchFamily="34" charset="0"/>
              </a:rPr>
              <a:t>(</a:t>
            </a:r>
            <a:r>
              <a:rPr lang="en-US" sz="1600" b="1" dirty="0">
                <a:solidFill>
                  <a:srgbClr val="FF0000"/>
                </a:solidFill>
                <a:latin typeface="Cambria" panose="02040503050406030204" pitchFamily="18" charset="0"/>
                <a:ea typeface="+mn-ea"/>
                <a:cs typeface="Arial" pitchFamily="34" charset="0"/>
              </a:rPr>
              <a:t>grandparents)</a:t>
            </a:r>
          </a:p>
        </p:txBody>
      </p:sp>
      <p:sp>
        <p:nvSpPr>
          <p:cNvPr id="27" name="TextBox 26"/>
          <p:cNvSpPr txBox="1"/>
          <p:nvPr/>
        </p:nvSpPr>
        <p:spPr>
          <a:xfrm>
            <a:off x="254723" y="1647097"/>
            <a:ext cx="2371868" cy="861774"/>
          </a:xfrm>
          <a:prstGeom prst="rect">
            <a:avLst/>
          </a:prstGeom>
          <a:noFill/>
        </p:spPr>
        <p:txBody>
          <a:bodyPr wrap="none" rtlCol="0">
            <a:spAutoFit/>
          </a:bodyPr>
          <a:lstStyle/>
          <a:p>
            <a:pPr fontAlgn="auto">
              <a:lnSpc>
                <a:spcPts val="2000"/>
              </a:lnSpc>
              <a:spcBef>
                <a:spcPts val="0"/>
              </a:spcBef>
              <a:spcAft>
                <a:spcPts val="0"/>
              </a:spcAft>
            </a:pPr>
            <a:r>
              <a:rPr lang="en-US" sz="2000" b="1" dirty="0">
                <a:solidFill>
                  <a:srgbClr val="FF0000"/>
                </a:solidFill>
                <a:latin typeface="Cambria" panose="02040503050406030204" pitchFamily="18" charset="0"/>
                <a:ea typeface="+mn-ea"/>
                <a:cs typeface="Arial" pitchFamily="34" charset="0"/>
              </a:rPr>
              <a:t>Second </a:t>
            </a:r>
            <a:r>
              <a:rPr lang="en-US" sz="2000" b="1" dirty="0" smtClean="0">
                <a:solidFill>
                  <a:srgbClr val="FF0000"/>
                </a:solidFill>
                <a:latin typeface="Cambria" panose="02040503050406030204" pitchFamily="18" charset="0"/>
                <a:ea typeface="+mn-ea"/>
                <a:cs typeface="Arial" pitchFamily="34" charset="0"/>
              </a:rPr>
              <a:t>generation</a:t>
            </a:r>
          </a:p>
          <a:p>
            <a:pPr fontAlgn="auto">
              <a:lnSpc>
                <a:spcPts val="2000"/>
              </a:lnSpc>
              <a:spcBef>
                <a:spcPts val="0"/>
              </a:spcBef>
              <a:spcAft>
                <a:spcPts val="0"/>
              </a:spcAft>
            </a:pPr>
            <a:r>
              <a:rPr lang="en-US" sz="1600" b="1" dirty="0" smtClean="0">
                <a:solidFill>
                  <a:srgbClr val="FF0000"/>
                </a:solidFill>
                <a:latin typeface="Cambria" panose="02040503050406030204" pitchFamily="18" charset="0"/>
                <a:ea typeface="+mn-ea"/>
                <a:cs typeface="Arial" pitchFamily="34" charset="0"/>
              </a:rPr>
              <a:t>(</a:t>
            </a:r>
            <a:r>
              <a:rPr lang="en-US" sz="1600" b="1" dirty="0">
                <a:solidFill>
                  <a:srgbClr val="FF0000"/>
                </a:solidFill>
                <a:latin typeface="Cambria" panose="02040503050406030204" pitchFamily="18" charset="0"/>
                <a:ea typeface="+mn-ea"/>
                <a:cs typeface="Arial" pitchFamily="34" charset="0"/>
              </a:rPr>
              <a:t>parents, aunts, </a:t>
            </a:r>
            <a:r>
              <a:rPr lang="en-US" sz="1600" b="1" dirty="0" smtClean="0">
                <a:solidFill>
                  <a:srgbClr val="FF0000"/>
                </a:solidFill>
                <a:latin typeface="Cambria" panose="02040503050406030204" pitchFamily="18" charset="0"/>
                <a:ea typeface="+mn-ea"/>
                <a:cs typeface="Arial" pitchFamily="34" charset="0"/>
              </a:rPr>
              <a:t>and</a:t>
            </a:r>
          </a:p>
          <a:p>
            <a:pPr fontAlgn="auto">
              <a:lnSpc>
                <a:spcPts val="2000"/>
              </a:lnSpc>
              <a:spcBef>
                <a:spcPts val="0"/>
              </a:spcBef>
              <a:spcAft>
                <a:spcPts val="0"/>
              </a:spcAft>
            </a:pPr>
            <a:r>
              <a:rPr lang="en-US" sz="1600" b="1" dirty="0" smtClean="0">
                <a:solidFill>
                  <a:srgbClr val="FF0000"/>
                </a:solidFill>
                <a:latin typeface="Cambria" panose="02040503050406030204" pitchFamily="18" charset="0"/>
                <a:ea typeface="+mn-ea"/>
                <a:cs typeface="Arial" pitchFamily="34" charset="0"/>
              </a:rPr>
              <a:t>uncles</a:t>
            </a:r>
            <a:r>
              <a:rPr lang="en-US" sz="1600" b="1" dirty="0">
                <a:solidFill>
                  <a:srgbClr val="FF0000"/>
                </a:solidFill>
                <a:latin typeface="Cambria" panose="02040503050406030204" pitchFamily="18" charset="0"/>
                <a:ea typeface="+mn-ea"/>
                <a:cs typeface="Arial" pitchFamily="34" charset="0"/>
              </a:rPr>
              <a:t>)</a:t>
            </a:r>
          </a:p>
        </p:txBody>
      </p:sp>
      <p:sp>
        <p:nvSpPr>
          <p:cNvPr id="28" name="TextBox 27"/>
          <p:cNvSpPr txBox="1"/>
          <p:nvPr/>
        </p:nvSpPr>
        <p:spPr>
          <a:xfrm>
            <a:off x="247491" y="2958853"/>
            <a:ext cx="2207656" cy="861774"/>
          </a:xfrm>
          <a:prstGeom prst="rect">
            <a:avLst/>
          </a:prstGeom>
          <a:noFill/>
        </p:spPr>
        <p:txBody>
          <a:bodyPr wrap="none" rtlCol="0">
            <a:spAutoFit/>
          </a:bodyPr>
          <a:lstStyle/>
          <a:p>
            <a:pPr fontAlgn="auto">
              <a:lnSpc>
                <a:spcPts val="2000"/>
              </a:lnSpc>
              <a:spcBef>
                <a:spcPts val="0"/>
              </a:spcBef>
              <a:spcAft>
                <a:spcPts val="0"/>
              </a:spcAft>
            </a:pPr>
            <a:r>
              <a:rPr lang="en-US" sz="2000" b="1" dirty="0">
                <a:solidFill>
                  <a:srgbClr val="FF0000"/>
                </a:solidFill>
                <a:latin typeface="Cambria" panose="02040503050406030204" pitchFamily="18" charset="0"/>
                <a:ea typeface="+mn-ea"/>
                <a:cs typeface="Arial" pitchFamily="34" charset="0"/>
              </a:rPr>
              <a:t>Third </a:t>
            </a:r>
            <a:r>
              <a:rPr lang="en-US" sz="2000" b="1" dirty="0" smtClean="0">
                <a:solidFill>
                  <a:srgbClr val="FF0000"/>
                </a:solidFill>
                <a:latin typeface="Cambria" panose="02040503050406030204" pitchFamily="18" charset="0"/>
                <a:ea typeface="+mn-ea"/>
                <a:cs typeface="Arial" pitchFamily="34" charset="0"/>
              </a:rPr>
              <a:t>generation</a:t>
            </a:r>
          </a:p>
          <a:p>
            <a:pPr fontAlgn="auto">
              <a:lnSpc>
                <a:spcPts val="2000"/>
              </a:lnSpc>
              <a:spcBef>
                <a:spcPts val="0"/>
              </a:spcBef>
              <a:spcAft>
                <a:spcPts val="0"/>
              </a:spcAft>
            </a:pPr>
            <a:r>
              <a:rPr lang="en-US" sz="1600" b="1" dirty="0" smtClean="0">
                <a:solidFill>
                  <a:srgbClr val="FF0000"/>
                </a:solidFill>
                <a:latin typeface="Cambria" panose="02040503050406030204" pitchFamily="18" charset="0"/>
                <a:ea typeface="+mn-ea"/>
                <a:cs typeface="Arial" pitchFamily="34" charset="0"/>
              </a:rPr>
              <a:t>(</a:t>
            </a:r>
            <a:r>
              <a:rPr lang="en-US" sz="1600" b="1" dirty="0">
                <a:solidFill>
                  <a:srgbClr val="FF0000"/>
                </a:solidFill>
                <a:latin typeface="Cambria" panose="02040503050406030204" pitchFamily="18" charset="0"/>
                <a:ea typeface="+mn-ea"/>
                <a:cs typeface="Arial" pitchFamily="34" charset="0"/>
              </a:rPr>
              <a:t>brother </a:t>
            </a:r>
            <a:r>
              <a:rPr lang="en-US" sz="1600" b="1" dirty="0" smtClean="0">
                <a:solidFill>
                  <a:srgbClr val="FF0000"/>
                </a:solidFill>
                <a:latin typeface="Cambria" panose="02040503050406030204" pitchFamily="18" charset="0"/>
                <a:ea typeface="+mn-ea"/>
                <a:cs typeface="Arial" pitchFamily="34" charset="0"/>
              </a:rPr>
              <a:t>and</a:t>
            </a:r>
          </a:p>
          <a:p>
            <a:pPr fontAlgn="auto">
              <a:lnSpc>
                <a:spcPts val="2000"/>
              </a:lnSpc>
              <a:spcBef>
                <a:spcPts val="0"/>
              </a:spcBef>
              <a:spcAft>
                <a:spcPts val="0"/>
              </a:spcAft>
            </a:pPr>
            <a:r>
              <a:rPr lang="en-US" sz="1600" b="1" dirty="0" smtClean="0">
                <a:solidFill>
                  <a:srgbClr val="FF0000"/>
                </a:solidFill>
                <a:latin typeface="Cambria" panose="02040503050406030204" pitchFamily="18" charset="0"/>
                <a:ea typeface="+mn-ea"/>
                <a:cs typeface="Arial" pitchFamily="34" charset="0"/>
              </a:rPr>
              <a:t>sister</a:t>
            </a:r>
            <a:r>
              <a:rPr lang="en-US" sz="1600" b="1" dirty="0">
                <a:solidFill>
                  <a:srgbClr val="FF0000"/>
                </a:solidFill>
                <a:latin typeface="Cambria" panose="02040503050406030204" pitchFamily="18" charset="0"/>
                <a:ea typeface="+mn-ea"/>
                <a:cs typeface="Arial" pitchFamily="34" charset="0"/>
              </a:rPr>
              <a:t>)</a:t>
            </a:r>
          </a:p>
        </p:txBody>
      </p:sp>
      <p:sp>
        <p:nvSpPr>
          <p:cNvPr id="29" name="TextBox 28"/>
          <p:cNvSpPr txBox="1"/>
          <p:nvPr/>
        </p:nvSpPr>
        <p:spPr>
          <a:xfrm>
            <a:off x="3330328" y="614953"/>
            <a:ext cx="666849" cy="553998"/>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Aaron</a:t>
            </a:r>
          </a:p>
          <a:p>
            <a:pPr algn="ctr" fontAlgn="auto">
              <a:lnSpc>
                <a:spcPts val="2100"/>
              </a:lnSpc>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30" name="TextBox 29"/>
          <p:cNvSpPr txBox="1"/>
          <p:nvPr/>
        </p:nvSpPr>
        <p:spPr>
          <a:xfrm>
            <a:off x="4320540" y="615147"/>
            <a:ext cx="577082" cy="553998"/>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Betty</a:t>
            </a:r>
          </a:p>
          <a:p>
            <a:pPr algn="ctr" fontAlgn="auto">
              <a:lnSpc>
                <a:spcPts val="2100"/>
              </a:lnSpc>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31" name="TextBox 30"/>
          <p:cNvSpPr txBox="1"/>
          <p:nvPr/>
        </p:nvSpPr>
        <p:spPr>
          <a:xfrm>
            <a:off x="5628804" y="616858"/>
            <a:ext cx="705321" cy="553998"/>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Cletus</a:t>
            </a:r>
          </a:p>
          <a:p>
            <a:pPr algn="ctr" fontAlgn="auto">
              <a:lnSpc>
                <a:spcPts val="2100"/>
              </a:lnSpc>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32" name="TextBox 31"/>
          <p:cNvSpPr txBox="1"/>
          <p:nvPr/>
        </p:nvSpPr>
        <p:spPr>
          <a:xfrm>
            <a:off x="6564013" y="605622"/>
            <a:ext cx="769441" cy="553998"/>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Debbie</a:t>
            </a:r>
          </a:p>
          <a:p>
            <a:pPr algn="ctr" fontAlgn="auto">
              <a:lnSpc>
                <a:spcPts val="2100"/>
              </a:lnSpc>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33" name="TextBox 32"/>
          <p:cNvSpPr txBox="1"/>
          <p:nvPr/>
        </p:nvSpPr>
        <p:spPr>
          <a:xfrm>
            <a:off x="2755708" y="2231440"/>
            <a:ext cx="743793" cy="1041311"/>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Evelyn</a:t>
            </a:r>
          </a:p>
          <a:p>
            <a:pPr algn="ctr" fontAlgn="auto">
              <a:spcBef>
                <a:spcPts val="0"/>
              </a:spcBef>
              <a:spcAft>
                <a:spcPts val="0"/>
              </a:spcAft>
            </a:pPr>
            <a:r>
              <a:rPr lang="en-US" sz="1800" b="1" i="1" dirty="0" smtClean="0">
                <a:solidFill>
                  <a:prstClr val="black"/>
                </a:solidFill>
                <a:latin typeface="Arial" pitchFamily="34" charset="0"/>
                <a:ea typeface="+mn-ea"/>
                <a:cs typeface="Arial" pitchFamily="34" charset="0"/>
              </a:rPr>
              <a:t>FF</a:t>
            </a:r>
          </a:p>
          <a:p>
            <a:pPr algn="ctr" fontAlgn="auto">
              <a:lnSpc>
                <a:spcPts val="1900"/>
              </a:lnSpc>
              <a:spcBef>
                <a:spcPts val="0"/>
              </a:spcBef>
              <a:spcAft>
                <a:spcPts val="0"/>
              </a:spcAft>
            </a:pPr>
            <a:r>
              <a:rPr lang="en-US" sz="1800" b="1" dirty="0" smtClean="0">
                <a:solidFill>
                  <a:prstClr val="black"/>
                </a:solidFill>
                <a:latin typeface="Arial" pitchFamily="34" charset="0"/>
                <a:ea typeface="+mn-ea"/>
                <a:cs typeface="Arial" pitchFamily="34" charset="0"/>
              </a:rPr>
              <a:t>or</a:t>
            </a:r>
          </a:p>
          <a:p>
            <a:pPr algn="ctr" fontAlgn="auto">
              <a:lnSpc>
                <a:spcPts val="1900"/>
              </a:lnSpc>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34" name="TextBox 33"/>
          <p:cNvSpPr txBox="1"/>
          <p:nvPr/>
        </p:nvSpPr>
        <p:spPr>
          <a:xfrm>
            <a:off x="3566354" y="2242573"/>
            <a:ext cx="500137" cy="553998"/>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Fred</a:t>
            </a:r>
          </a:p>
          <a:p>
            <a:pPr algn="ctr" fontAlgn="auto">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35" name="TextBox 34"/>
          <p:cNvSpPr txBox="1"/>
          <p:nvPr/>
        </p:nvSpPr>
        <p:spPr>
          <a:xfrm>
            <a:off x="4196715" y="2236197"/>
            <a:ext cx="577082" cy="553998"/>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Gabe</a:t>
            </a:r>
          </a:p>
          <a:p>
            <a:pPr algn="ctr" fontAlgn="auto">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36" name="TextBox 35"/>
          <p:cNvSpPr txBox="1"/>
          <p:nvPr/>
        </p:nvSpPr>
        <p:spPr>
          <a:xfrm>
            <a:off x="5007857" y="2234292"/>
            <a:ext cx="359074" cy="553998"/>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Hal</a:t>
            </a:r>
          </a:p>
          <a:p>
            <a:pPr algn="ctr" fontAlgn="auto">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37" name="TextBox 36"/>
          <p:cNvSpPr txBox="1"/>
          <p:nvPr/>
        </p:nvSpPr>
        <p:spPr>
          <a:xfrm>
            <a:off x="5923457" y="2245528"/>
            <a:ext cx="333426" cy="553998"/>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Ina</a:t>
            </a:r>
          </a:p>
          <a:p>
            <a:pPr algn="ctr" fontAlgn="auto">
              <a:lnSpc>
                <a:spcPts val="2100"/>
              </a:lnSpc>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38" name="TextBox 37"/>
          <p:cNvSpPr txBox="1"/>
          <p:nvPr/>
        </p:nvSpPr>
        <p:spPr>
          <a:xfrm>
            <a:off x="6619828" y="2228771"/>
            <a:ext cx="525786" cy="553998"/>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Julia</a:t>
            </a:r>
          </a:p>
          <a:p>
            <a:pPr algn="ctr" fontAlgn="auto">
              <a:lnSpc>
                <a:spcPts val="2100"/>
              </a:lnSpc>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39" name="TextBox 38"/>
          <p:cNvSpPr txBox="1"/>
          <p:nvPr/>
        </p:nvSpPr>
        <p:spPr>
          <a:xfrm>
            <a:off x="4907883" y="3802737"/>
            <a:ext cx="628378" cy="553998"/>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Kevin</a:t>
            </a:r>
          </a:p>
          <a:p>
            <a:pPr algn="ctr" fontAlgn="auto">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40" name="TextBox 39"/>
          <p:cNvSpPr txBox="1"/>
          <p:nvPr/>
        </p:nvSpPr>
        <p:spPr>
          <a:xfrm>
            <a:off x="5815896" y="3817779"/>
            <a:ext cx="461665" cy="1051570"/>
          </a:xfrm>
          <a:prstGeom prst="rect">
            <a:avLst/>
          </a:prstGeom>
          <a:noFill/>
        </p:spPr>
        <p:txBody>
          <a:bodyPr wrap="none" lIns="0" tIns="0" rIns="0" bIns="0" rtlCol="0">
            <a:spAutoFit/>
          </a:bodyPr>
          <a:lstStyle/>
          <a:p>
            <a:pPr algn="ctr" fontAlgn="auto">
              <a:lnSpc>
                <a:spcPts val="2100"/>
              </a:lnSpc>
              <a:spcBef>
                <a:spcPts val="0"/>
              </a:spcBef>
              <a:spcAft>
                <a:spcPts val="0"/>
              </a:spcAft>
            </a:pPr>
            <a:r>
              <a:rPr lang="en-US" sz="1800" b="1" dirty="0" smtClean="0">
                <a:solidFill>
                  <a:prstClr val="black"/>
                </a:solidFill>
                <a:latin typeface="Arial" pitchFamily="34" charset="0"/>
                <a:ea typeface="+mn-ea"/>
                <a:cs typeface="Arial" pitchFamily="34" charset="0"/>
              </a:rPr>
              <a:t>Lisa</a:t>
            </a:r>
          </a:p>
          <a:p>
            <a:pPr algn="ctr" fontAlgn="auto">
              <a:lnSpc>
                <a:spcPts val="2100"/>
              </a:lnSpc>
              <a:spcBef>
                <a:spcPts val="0"/>
              </a:spcBef>
              <a:spcAft>
                <a:spcPts val="0"/>
              </a:spcAft>
            </a:pPr>
            <a:r>
              <a:rPr lang="en-US" sz="1800" b="1" i="1" dirty="0" smtClean="0">
                <a:solidFill>
                  <a:prstClr val="black"/>
                </a:solidFill>
                <a:latin typeface="Arial" pitchFamily="34" charset="0"/>
                <a:ea typeface="+mn-ea"/>
                <a:cs typeface="Arial" pitchFamily="34" charset="0"/>
              </a:rPr>
              <a:t>FF</a:t>
            </a:r>
          </a:p>
          <a:p>
            <a:pPr algn="ctr" fontAlgn="auto">
              <a:lnSpc>
                <a:spcPts val="2000"/>
              </a:lnSpc>
              <a:spcBef>
                <a:spcPts val="0"/>
              </a:spcBef>
              <a:spcAft>
                <a:spcPts val="0"/>
              </a:spcAft>
            </a:pPr>
            <a:r>
              <a:rPr lang="en-US" sz="1800" b="1" dirty="0" smtClean="0">
                <a:solidFill>
                  <a:prstClr val="black"/>
                </a:solidFill>
                <a:latin typeface="Arial" pitchFamily="34" charset="0"/>
                <a:ea typeface="+mn-ea"/>
                <a:cs typeface="Arial" pitchFamily="34" charset="0"/>
              </a:rPr>
              <a:t>or</a:t>
            </a:r>
          </a:p>
          <a:p>
            <a:pPr algn="ctr" fontAlgn="auto">
              <a:lnSpc>
                <a:spcPts val="2000"/>
              </a:lnSpc>
              <a:spcBef>
                <a:spcPts val="0"/>
              </a:spcBef>
              <a:spcAft>
                <a:spcPts val="0"/>
              </a:spcAft>
            </a:pPr>
            <a:r>
              <a:rPr lang="en-US" sz="1800" b="1" i="1" dirty="0" err="1" smtClean="0">
                <a:solidFill>
                  <a:prstClr val="black"/>
                </a:solidFill>
                <a:latin typeface="Arial" pitchFamily="34" charset="0"/>
                <a:ea typeface="+mn-ea"/>
                <a:cs typeface="Arial" pitchFamily="34" charset="0"/>
              </a:rPr>
              <a:t>Ff</a:t>
            </a:r>
            <a:endParaRPr lang="en-US" sz="1800" b="1" i="1" dirty="0">
              <a:solidFill>
                <a:prstClr val="black"/>
              </a:solidFill>
              <a:latin typeface="Arial" pitchFamily="34" charset="0"/>
              <a:ea typeface="+mn-ea"/>
              <a:cs typeface="Arial" pitchFamily="34" charset="0"/>
            </a:endParaRPr>
          </a:p>
        </p:txBody>
      </p:sp>
      <p:sp>
        <p:nvSpPr>
          <p:cNvPr id="41" name="TextBox 40"/>
          <p:cNvSpPr txBox="1"/>
          <p:nvPr/>
        </p:nvSpPr>
        <p:spPr>
          <a:xfrm>
            <a:off x="324698" y="5939951"/>
            <a:ext cx="795089" cy="276999"/>
          </a:xfrm>
          <a:prstGeom prst="rect">
            <a:avLst/>
          </a:prstGeom>
          <a:noFill/>
        </p:spPr>
        <p:txBody>
          <a:bodyPr wrap="none" lIns="0" tIns="0" rIns="0" bIns="0" rtlCol="0">
            <a:spAutoFit/>
          </a:bodyPr>
          <a:lstStyle/>
          <a:p>
            <a:pPr algn="ctr" fontAlgn="auto">
              <a:spcBef>
                <a:spcPts val="0"/>
              </a:spcBef>
              <a:spcAft>
                <a:spcPts val="0"/>
              </a:spcAft>
            </a:pPr>
            <a:r>
              <a:rPr lang="en-US" sz="1800" b="1" dirty="0">
                <a:solidFill>
                  <a:prstClr val="black"/>
                </a:solidFill>
                <a:latin typeface="Arial" pitchFamily="34" charset="0"/>
                <a:ea typeface="+mn-ea"/>
                <a:cs typeface="Arial" pitchFamily="34" charset="0"/>
              </a:rPr>
              <a:t>Female</a:t>
            </a:r>
            <a:endParaRPr lang="en-US" sz="1800" b="1" i="1" dirty="0">
              <a:solidFill>
                <a:prstClr val="black"/>
              </a:solidFill>
              <a:latin typeface="Arial" pitchFamily="34" charset="0"/>
              <a:ea typeface="+mn-ea"/>
              <a:cs typeface="Arial" pitchFamily="34" charset="0"/>
            </a:endParaRPr>
          </a:p>
        </p:txBody>
      </p:sp>
      <p:sp>
        <p:nvSpPr>
          <p:cNvPr id="42" name="TextBox 41"/>
          <p:cNvSpPr txBox="1"/>
          <p:nvPr/>
        </p:nvSpPr>
        <p:spPr>
          <a:xfrm>
            <a:off x="3868245" y="5932330"/>
            <a:ext cx="512961" cy="276999"/>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Male</a:t>
            </a:r>
            <a:endParaRPr lang="en-US" sz="1800" b="1" i="1" dirty="0">
              <a:solidFill>
                <a:prstClr val="black"/>
              </a:solidFill>
              <a:latin typeface="Arial" pitchFamily="34" charset="0"/>
              <a:ea typeface="+mn-ea"/>
              <a:cs typeface="Arial" pitchFamily="34" charset="0"/>
            </a:endParaRPr>
          </a:p>
        </p:txBody>
      </p:sp>
      <p:sp>
        <p:nvSpPr>
          <p:cNvPr id="43" name="TextBox 42"/>
          <p:cNvSpPr txBox="1"/>
          <p:nvPr/>
        </p:nvSpPr>
        <p:spPr>
          <a:xfrm>
            <a:off x="2942502" y="5941856"/>
            <a:ext cx="795089" cy="276999"/>
          </a:xfrm>
          <a:prstGeom prst="rect">
            <a:avLst/>
          </a:prstGeom>
          <a:noFill/>
        </p:spPr>
        <p:txBody>
          <a:bodyPr wrap="none" lIns="0" tIns="0" rIns="0" bIns="0" rtlCol="0">
            <a:spAutoFit/>
          </a:bodyPr>
          <a:lstStyle/>
          <a:p>
            <a:pPr algn="ctr" fontAlgn="auto">
              <a:spcBef>
                <a:spcPts val="0"/>
              </a:spcBef>
              <a:spcAft>
                <a:spcPts val="0"/>
              </a:spcAft>
            </a:pPr>
            <a:r>
              <a:rPr lang="en-US" sz="1800" b="1" dirty="0">
                <a:solidFill>
                  <a:prstClr val="black"/>
                </a:solidFill>
                <a:latin typeface="Arial" pitchFamily="34" charset="0"/>
                <a:ea typeface="+mn-ea"/>
                <a:cs typeface="Arial" pitchFamily="34" charset="0"/>
              </a:rPr>
              <a:t>Female</a:t>
            </a:r>
            <a:endParaRPr lang="en-US" sz="1800" b="1" i="1" dirty="0">
              <a:solidFill>
                <a:prstClr val="black"/>
              </a:solidFill>
              <a:latin typeface="Arial" pitchFamily="34" charset="0"/>
              <a:ea typeface="+mn-ea"/>
              <a:cs typeface="Arial" pitchFamily="34" charset="0"/>
            </a:endParaRPr>
          </a:p>
        </p:txBody>
      </p:sp>
      <p:sp>
        <p:nvSpPr>
          <p:cNvPr id="44" name="TextBox 43"/>
          <p:cNvSpPr txBox="1"/>
          <p:nvPr/>
        </p:nvSpPr>
        <p:spPr>
          <a:xfrm>
            <a:off x="1279654" y="5932330"/>
            <a:ext cx="512961" cy="276999"/>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Male</a:t>
            </a:r>
            <a:endParaRPr lang="en-US" sz="1800" b="1" i="1" dirty="0">
              <a:solidFill>
                <a:prstClr val="black"/>
              </a:solidFill>
              <a:latin typeface="Arial" pitchFamily="34" charset="0"/>
              <a:ea typeface="+mn-ea"/>
              <a:cs typeface="Arial" pitchFamily="34" charset="0"/>
            </a:endParaRPr>
          </a:p>
        </p:txBody>
      </p:sp>
      <p:sp>
        <p:nvSpPr>
          <p:cNvPr id="45" name="TextBox 44"/>
          <p:cNvSpPr txBox="1"/>
          <p:nvPr/>
        </p:nvSpPr>
        <p:spPr>
          <a:xfrm>
            <a:off x="1764384" y="6320563"/>
            <a:ext cx="987451" cy="276999"/>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Attached</a:t>
            </a:r>
            <a:endParaRPr lang="en-US" sz="1800" b="1" dirty="0">
              <a:solidFill>
                <a:prstClr val="black"/>
              </a:solidFill>
              <a:latin typeface="Arial" pitchFamily="34" charset="0"/>
              <a:ea typeface="+mn-ea"/>
              <a:cs typeface="Arial" pitchFamily="34" charset="0"/>
            </a:endParaRPr>
          </a:p>
        </p:txBody>
      </p:sp>
      <p:sp>
        <p:nvSpPr>
          <p:cNvPr id="46" name="TextBox 45"/>
          <p:cNvSpPr txBox="1"/>
          <p:nvPr/>
        </p:nvSpPr>
        <p:spPr>
          <a:xfrm>
            <a:off x="4375273" y="6311991"/>
            <a:ext cx="487314" cy="276999"/>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Free</a:t>
            </a:r>
            <a:endParaRPr lang="en-US" sz="1800" b="1" i="1" dirty="0">
              <a:solidFill>
                <a:prstClr val="black"/>
              </a:solidFill>
              <a:latin typeface="Arial" pitchFamily="34" charset="0"/>
              <a:ea typeface="+mn-ea"/>
              <a:cs typeface="Arial" pitchFamily="34" charset="0"/>
            </a:endParaRPr>
          </a:p>
        </p:txBody>
      </p:sp>
      <p:pic>
        <p:nvPicPr>
          <p:cNvPr id="1026" name="Picture 2" descr="Image result for attached earlob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24" y="4044334"/>
            <a:ext cx="2200424" cy="144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86" y="301752"/>
            <a:ext cx="7615428" cy="6254496"/>
          </a:xfrm>
          <a:prstGeom prst="rect">
            <a:avLst/>
          </a:prstGeom>
        </p:spPr>
      </p:pic>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39190" y="390542"/>
            <a:ext cx="8367203" cy="1207439"/>
          </a:xfrm>
        </p:spPr>
        <p:txBody>
          <a:bodyPr/>
          <a:lstStyle/>
          <a:p>
            <a:r>
              <a:rPr lang="en-US" sz="4000" dirty="0" smtClean="0">
                <a:solidFill>
                  <a:srgbClr val="FF0000"/>
                </a:solidFill>
                <a:latin typeface="Cambria" panose="02040503050406030204" pitchFamily="18" charset="0"/>
              </a:rPr>
              <a:t>Human Disorders Controlled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by a Single Gene</a:t>
            </a:r>
          </a:p>
        </p:txBody>
      </p:sp>
      <p:sp>
        <p:nvSpPr>
          <p:cNvPr id="126979" name="Rectangle 3"/>
          <p:cNvSpPr>
            <a:spLocks noGrp="1" noChangeArrowheads="1"/>
          </p:cNvSpPr>
          <p:nvPr>
            <p:ph idx="1"/>
          </p:nvPr>
        </p:nvSpPr>
        <p:spPr>
          <a:xfrm>
            <a:off x="639191" y="2157274"/>
            <a:ext cx="8191299" cy="4019688"/>
          </a:xfrm>
        </p:spPr>
        <p:txBody>
          <a:bodyPr/>
          <a:lstStyle/>
          <a:p>
            <a:r>
              <a:rPr lang="en-US" b="1" dirty="0" smtClean="0">
                <a:latin typeface="Cambria" panose="02040503050406030204" pitchFamily="18" charset="0"/>
              </a:rPr>
              <a:t>Some human genetic disorders are known to be inherited as dominant or recessive traits controlled by a single gene, all located on autosomes</a:t>
            </a:r>
            <a:r>
              <a:rPr lang="zh-CN" altLang="en-US" sz="2000" b="1" dirty="0" smtClean="0">
                <a:latin typeface="楷体"/>
                <a:ea typeface="楷体"/>
                <a:cs typeface="楷体"/>
              </a:rPr>
              <a:t>（常染色体）</a:t>
            </a:r>
            <a:r>
              <a:rPr lang="en-US" b="1" dirty="0" smtClean="0">
                <a:latin typeface="Cambria" panose="02040503050406030204" pitchFamily="18" charset="0"/>
              </a:rPr>
              <a:t>, chromosomes other than the sex chromosomes X and Y.</a:t>
            </a:r>
          </a:p>
          <a:p>
            <a:r>
              <a:rPr lang="en-US" b="1" dirty="0" smtClean="0">
                <a:latin typeface="Cambria" panose="02040503050406030204" pitchFamily="18" charset="0"/>
              </a:rPr>
              <a:t>These disorders are listed in next Table.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89" y="1418533"/>
            <a:ext cx="4243230" cy="4907736"/>
          </a:xfrm>
          <a:prstGeom prst="rect">
            <a:avLst/>
          </a:prstGeom>
        </p:spPr>
      </p:pic>
      <p:sp>
        <p:nvSpPr>
          <p:cNvPr id="4" name="TextBox 3"/>
          <p:cNvSpPr txBox="1"/>
          <p:nvPr/>
        </p:nvSpPr>
        <p:spPr>
          <a:xfrm>
            <a:off x="1038688" y="470516"/>
            <a:ext cx="2720617" cy="523220"/>
          </a:xfrm>
          <a:prstGeom prst="rect">
            <a:avLst/>
          </a:prstGeom>
          <a:noFill/>
        </p:spPr>
        <p:txBody>
          <a:bodyPr wrap="none" rtlCol="0">
            <a:spAutoFit/>
          </a:bodyPr>
          <a:lstStyle/>
          <a:p>
            <a:r>
              <a:rPr lang="en-US" altLang="zh-CN" sz="2800" b="1" dirty="0" err="1" smtClean="0">
                <a:solidFill>
                  <a:srgbClr val="FF0000"/>
                </a:solidFill>
                <a:latin typeface="Cambria" panose="02040503050406030204" pitchFamily="18" charset="0"/>
              </a:rPr>
              <a:t>Gregor</a:t>
            </a:r>
            <a:r>
              <a:rPr lang="en-US" altLang="zh-CN" sz="2800" b="1" dirty="0" smtClean="0">
                <a:solidFill>
                  <a:srgbClr val="FF0000"/>
                </a:solidFill>
                <a:latin typeface="Cambria" panose="02040503050406030204" pitchFamily="18" charset="0"/>
              </a:rPr>
              <a:t> Mendel</a:t>
            </a:r>
            <a:endParaRPr lang="zh-CN" altLang="en-US" sz="2800"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768" y="213181"/>
            <a:ext cx="6760464" cy="6449568"/>
          </a:xfrm>
          <a:prstGeom prst="rect">
            <a:avLst/>
          </a:prstGeom>
        </p:spPr>
      </p:pic>
      <p:sp>
        <p:nvSpPr>
          <p:cNvPr id="2" name="文本框 1"/>
          <p:cNvSpPr txBox="1"/>
          <p:nvPr/>
        </p:nvSpPr>
        <p:spPr>
          <a:xfrm>
            <a:off x="0" y="1886857"/>
            <a:ext cx="1245810" cy="707886"/>
          </a:xfrm>
          <a:prstGeom prst="rect">
            <a:avLst/>
          </a:prstGeom>
          <a:noFill/>
        </p:spPr>
        <p:txBody>
          <a:bodyPr wrap="square" rtlCol="0">
            <a:spAutoFit/>
          </a:bodyPr>
          <a:lstStyle/>
          <a:p>
            <a:r>
              <a:rPr lang="zh-CN" altLang="en-US" sz="2000" dirty="0">
                <a:latin typeface="楷体"/>
                <a:ea typeface="楷体"/>
                <a:cs typeface="楷体"/>
              </a:rPr>
              <a:t>囊胞性纤维症</a:t>
            </a:r>
            <a:endParaRPr kumimoji="1" lang="zh-CN" altLang="en-US" sz="2000" dirty="0">
              <a:latin typeface="楷体"/>
              <a:ea typeface="楷体"/>
              <a:cs typeface="楷体"/>
            </a:endParaRPr>
          </a:p>
        </p:txBody>
      </p:sp>
      <p:sp>
        <p:nvSpPr>
          <p:cNvPr id="4" name="文本框 3"/>
          <p:cNvSpPr txBox="1"/>
          <p:nvPr/>
        </p:nvSpPr>
        <p:spPr>
          <a:xfrm>
            <a:off x="0" y="1386115"/>
            <a:ext cx="1245810" cy="400110"/>
          </a:xfrm>
          <a:prstGeom prst="rect">
            <a:avLst/>
          </a:prstGeom>
          <a:noFill/>
        </p:spPr>
        <p:txBody>
          <a:bodyPr wrap="square" rtlCol="0">
            <a:spAutoFit/>
          </a:bodyPr>
          <a:lstStyle/>
          <a:p>
            <a:r>
              <a:rPr lang="zh-CN" altLang="en-US" sz="2000" dirty="0" smtClean="0">
                <a:latin typeface="楷体"/>
                <a:ea typeface="楷体"/>
                <a:cs typeface="楷体"/>
              </a:rPr>
              <a:t>白化病</a:t>
            </a:r>
            <a:endParaRPr kumimoji="1" lang="zh-CN" altLang="en-US" sz="2000" dirty="0">
              <a:latin typeface="楷体"/>
              <a:ea typeface="楷体"/>
              <a:cs typeface="楷体"/>
            </a:endParaRPr>
          </a:p>
        </p:txBody>
      </p:sp>
      <p:sp>
        <p:nvSpPr>
          <p:cNvPr id="5" name="文本框 4"/>
          <p:cNvSpPr txBox="1"/>
          <p:nvPr/>
        </p:nvSpPr>
        <p:spPr>
          <a:xfrm>
            <a:off x="0" y="2820610"/>
            <a:ext cx="1245810" cy="400110"/>
          </a:xfrm>
          <a:prstGeom prst="rect">
            <a:avLst/>
          </a:prstGeom>
          <a:noFill/>
        </p:spPr>
        <p:txBody>
          <a:bodyPr wrap="square" rtlCol="0">
            <a:spAutoFit/>
          </a:bodyPr>
          <a:lstStyle/>
          <a:p>
            <a:r>
              <a:rPr lang="zh-CN" altLang="en-US" sz="2000" dirty="0" smtClean="0">
                <a:latin typeface="楷体"/>
                <a:ea typeface="楷体"/>
                <a:cs typeface="楷体"/>
              </a:rPr>
              <a:t>苯酮尿症</a:t>
            </a:r>
            <a:endParaRPr kumimoji="1" lang="zh-CN" altLang="en-US" sz="2000" dirty="0">
              <a:latin typeface="楷体"/>
              <a:ea typeface="楷体"/>
              <a:cs typeface="楷体"/>
            </a:endParaRPr>
          </a:p>
        </p:txBody>
      </p:sp>
      <p:sp>
        <p:nvSpPr>
          <p:cNvPr id="6" name="文本框 5"/>
          <p:cNvSpPr txBox="1"/>
          <p:nvPr/>
        </p:nvSpPr>
        <p:spPr>
          <a:xfrm>
            <a:off x="0" y="3345543"/>
            <a:ext cx="1245810" cy="707886"/>
          </a:xfrm>
          <a:prstGeom prst="rect">
            <a:avLst/>
          </a:prstGeom>
          <a:noFill/>
        </p:spPr>
        <p:txBody>
          <a:bodyPr wrap="square" rtlCol="0">
            <a:spAutoFit/>
          </a:bodyPr>
          <a:lstStyle/>
          <a:p>
            <a:r>
              <a:rPr lang="zh-CN" altLang="en-US" sz="2000" dirty="0" smtClean="0">
                <a:latin typeface="楷体"/>
                <a:ea typeface="楷体"/>
                <a:cs typeface="楷体"/>
              </a:rPr>
              <a:t>镰刀形细胞贫血症</a:t>
            </a:r>
            <a:endParaRPr kumimoji="1" lang="zh-CN" altLang="en-US" sz="2000" dirty="0">
              <a:latin typeface="楷体"/>
              <a:ea typeface="楷体"/>
              <a:cs typeface="楷体"/>
            </a:endParaRPr>
          </a:p>
        </p:txBody>
      </p:sp>
      <p:sp>
        <p:nvSpPr>
          <p:cNvPr id="7" name="文本框 6"/>
          <p:cNvSpPr txBox="1"/>
          <p:nvPr/>
        </p:nvSpPr>
        <p:spPr>
          <a:xfrm>
            <a:off x="0" y="4635343"/>
            <a:ext cx="1245810" cy="707886"/>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1pPr>
            <a:lvl2pPr marL="4572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2pPr>
            <a:lvl3pPr marL="9144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3pPr>
            <a:lvl4pPr marL="13716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4pPr>
            <a:lvl5pPr marL="18288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5pPr>
            <a:lvl6pPr marL="2286000" algn="l" defTabSz="457200" rtl="0" eaLnBrk="1" latinLnBrk="0" hangingPunct="1">
              <a:defRPr sz="2400" kern="1200">
                <a:solidFill>
                  <a:schemeClr val="tx1"/>
                </a:solidFill>
                <a:latin typeface="Arial" pitchFamily="-108" charset="0"/>
                <a:ea typeface="Arial" pitchFamily="-108" charset="0"/>
                <a:cs typeface="Arial" pitchFamily="-108" charset="0"/>
              </a:defRPr>
            </a:lvl6pPr>
            <a:lvl7pPr marL="2743200" algn="l" defTabSz="457200" rtl="0" eaLnBrk="1" latinLnBrk="0" hangingPunct="1">
              <a:defRPr sz="2400" kern="1200">
                <a:solidFill>
                  <a:schemeClr val="tx1"/>
                </a:solidFill>
                <a:latin typeface="Arial" pitchFamily="-108" charset="0"/>
                <a:ea typeface="Arial" pitchFamily="-108" charset="0"/>
                <a:cs typeface="Arial" pitchFamily="-108" charset="0"/>
              </a:defRPr>
            </a:lvl7pPr>
            <a:lvl8pPr marL="3200400" algn="l" defTabSz="457200" rtl="0" eaLnBrk="1" latinLnBrk="0" hangingPunct="1">
              <a:defRPr sz="2400" kern="1200">
                <a:solidFill>
                  <a:schemeClr val="tx1"/>
                </a:solidFill>
                <a:latin typeface="Arial" pitchFamily="-108" charset="0"/>
                <a:ea typeface="Arial" pitchFamily="-108" charset="0"/>
                <a:cs typeface="Arial" pitchFamily="-108" charset="0"/>
              </a:defRPr>
            </a:lvl8pPr>
            <a:lvl9pPr marL="3657600" algn="l" defTabSz="457200" rtl="0" eaLnBrk="1" latinLnBrk="0" hangingPunct="1">
              <a:defRPr sz="2400" kern="1200">
                <a:solidFill>
                  <a:schemeClr val="tx1"/>
                </a:solidFill>
                <a:latin typeface="Arial" pitchFamily="-108" charset="0"/>
                <a:ea typeface="Arial" pitchFamily="-108" charset="0"/>
                <a:cs typeface="Arial" pitchFamily="-108" charset="0"/>
              </a:defRPr>
            </a:lvl9pPr>
          </a:lstStyle>
          <a:p>
            <a:r>
              <a:rPr lang="zh-CN" altLang="en-US" sz="2000" dirty="0" smtClean="0">
                <a:latin typeface="楷体"/>
                <a:ea typeface="楷体"/>
                <a:cs typeface="楷体"/>
              </a:rPr>
              <a:t>软骨发育不全</a:t>
            </a:r>
            <a:endParaRPr kumimoji="1" lang="zh-CN" altLang="en-US" sz="2000" dirty="0">
              <a:latin typeface="楷体"/>
              <a:ea typeface="楷体"/>
              <a:cs typeface="楷体"/>
            </a:endParaRPr>
          </a:p>
        </p:txBody>
      </p:sp>
      <p:sp>
        <p:nvSpPr>
          <p:cNvPr id="8" name="文本框 7"/>
          <p:cNvSpPr txBox="1"/>
          <p:nvPr/>
        </p:nvSpPr>
        <p:spPr>
          <a:xfrm>
            <a:off x="0" y="5283200"/>
            <a:ext cx="1245810" cy="400110"/>
          </a:xfrm>
          <a:prstGeom prst="rect">
            <a:avLst/>
          </a:prstGeom>
          <a:noFill/>
        </p:spPr>
        <p:txBody>
          <a:bodyPr wrap="square" rtlCol="0">
            <a:spAutoFit/>
          </a:bodyPr>
          <a:lstStyle/>
          <a:p>
            <a:r>
              <a:rPr lang="zh-CN" altLang="en-US" sz="2000" dirty="0" smtClean="0">
                <a:latin typeface="楷体"/>
                <a:ea typeface="楷体"/>
                <a:cs typeface="楷体"/>
              </a:rPr>
              <a:t>老年痴呆</a:t>
            </a:r>
            <a:endParaRPr kumimoji="1" lang="zh-CN" altLang="en-US" sz="2000" dirty="0">
              <a:latin typeface="楷体"/>
              <a:ea typeface="楷体"/>
              <a:cs typeface="楷体"/>
            </a:endParaRPr>
          </a:p>
        </p:txBody>
      </p:sp>
      <p:sp>
        <p:nvSpPr>
          <p:cNvPr id="9" name="文本框 8"/>
          <p:cNvSpPr txBox="1"/>
          <p:nvPr/>
        </p:nvSpPr>
        <p:spPr>
          <a:xfrm>
            <a:off x="0" y="6251268"/>
            <a:ext cx="1245810" cy="307777"/>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1pPr>
            <a:lvl2pPr marL="4572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2pPr>
            <a:lvl3pPr marL="9144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3pPr>
            <a:lvl4pPr marL="13716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4pPr>
            <a:lvl5pPr marL="18288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5pPr>
            <a:lvl6pPr marL="2286000" algn="l" defTabSz="457200" rtl="0" eaLnBrk="1" latinLnBrk="0" hangingPunct="1">
              <a:defRPr sz="2400" kern="1200">
                <a:solidFill>
                  <a:schemeClr val="tx1"/>
                </a:solidFill>
                <a:latin typeface="Arial" pitchFamily="-108" charset="0"/>
                <a:ea typeface="Arial" pitchFamily="-108" charset="0"/>
                <a:cs typeface="Arial" pitchFamily="-108" charset="0"/>
              </a:defRPr>
            </a:lvl6pPr>
            <a:lvl7pPr marL="2743200" algn="l" defTabSz="457200" rtl="0" eaLnBrk="1" latinLnBrk="0" hangingPunct="1">
              <a:defRPr sz="2400" kern="1200">
                <a:solidFill>
                  <a:schemeClr val="tx1"/>
                </a:solidFill>
                <a:latin typeface="Arial" pitchFamily="-108" charset="0"/>
                <a:ea typeface="Arial" pitchFamily="-108" charset="0"/>
                <a:cs typeface="Arial" pitchFamily="-108" charset="0"/>
              </a:defRPr>
            </a:lvl7pPr>
            <a:lvl8pPr marL="3200400" algn="l" defTabSz="457200" rtl="0" eaLnBrk="1" latinLnBrk="0" hangingPunct="1">
              <a:defRPr sz="2400" kern="1200">
                <a:solidFill>
                  <a:schemeClr val="tx1"/>
                </a:solidFill>
                <a:latin typeface="Arial" pitchFamily="-108" charset="0"/>
                <a:ea typeface="Arial" pitchFamily="-108" charset="0"/>
                <a:cs typeface="Arial" pitchFamily="-108" charset="0"/>
              </a:defRPr>
            </a:lvl8pPr>
            <a:lvl9pPr marL="3657600" algn="l" defTabSz="457200" rtl="0" eaLnBrk="1" latinLnBrk="0" hangingPunct="1">
              <a:defRPr sz="2400" kern="1200">
                <a:solidFill>
                  <a:schemeClr val="tx1"/>
                </a:solidFill>
                <a:latin typeface="Arial" pitchFamily="-108" charset="0"/>
                <a:ea typeface="Arial" pitchFamily="-108" charset="0"/>
                <a:cs typeface="Arial" pitchFamily="-108" charset="0"/>
              </a:defRPr>
            </a:lvl9pPr>
          </a:lstStyle>
          <a:p>
            <a:r>
              <a:rPr kumimoji="1" lang="zh-CN" altLang="en-US" sz="1400" dirty="0" smtClean="0">
                <a:latin typeface="楷体"/>
                <a:ea typeface="楷体"/>
                <a:cs typeface="楷体"/>
              </a:rPr>
              <a:t>高胆固醇血症</a:t>
            </a:r>
            <a:endParaRPr kumimoji="1" lang="zh-CN" altLang="en-US" sz="1400" dirty="0">
              <a:latin typeface="楷体"/>
              <a:ea typeface="楷体"/>
              <a:cs typeface="楷体"/>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00892" y="478751"/>
            <a:ext cx="8543108" cy="958863"/>
          </a:xfrm>
        </p:spPr>
        <p:txBody>
          <a:bodyPr/>
          <a:lstStyle/>
          <a:p>
            <a:r>
              <a:rPr lang="en-US" sz="4000" dirty="0" smtClean="0">
                <a:solidFill>
                  <a:srgbClr val="FF0000"/>
                </a:solidFill>
                <a:latin typeface="Cambria" panose="02040503050406030204" pitchFamily="18" charset="0"/>
              </a:rPr>
              <a:t>Recessive Disorders</a:t>
            </a:r>
          </a:p>
        </p:txBody>
      </p:sp>
      <p:sp>
        <p:nvSpPr>
          <p:cNvPr id="131075" name="Rectangle 3"/>
          <p:cNvSpPr>
            <a:spLocks noGrp="1" noChangeArrowheads="1"/>
          </p:cNvSpPr>
          <p:nvPr>
            <p:ph idx="1"/>
          </p:nvPr>
        </p:nvSpPr>
        <p:spPr>
          <a:xfrm>
            <a:off x="648070" y="1775533"/>
            <a:ext cx="7874494" cy="4401429"/>
          </a:xfrm>
        </p:spPr>
        <p:txBody>
          <a:bodyPr/>
          <a:lstStyle/>
          <a:p>
            <a:r>
              <a:rPr lang="en-US" b="1" dirty="0" smtClean="0">
                <a:latin typeface="Cambria" panose="02040503050406030204" pitchFamily="18" charset="0"/>
              </a:rPr>
              <a:t>Most human genetic disorders are recessive.</a:t>
            </a:r>
          </a:p>
          <a:p>
            <a:r>
              <a:rPr lang="en-US" b="1" dirty="0" smtClean="0">
                <a:latin typeface="Cambria" panose="02040503050406030204" pitchFamily="18" charset="0"/>
              </a:rPr>
              <a:t>Individuals who have the recessive allele but appear normal are </a:t>
            </a:r>
            <a:r>
              <a:rPr lang="en-US" b="1" dirty="0" smtClean="0">
                <a:solidFill>
                  <a:srgbClr val="FF0000"/>
                </a:solidFill>
                <a:latin typeface="Cambria" panose="02040503050406030204" pitchFamily="18" charset="0"/>
              </a:rPr>
              <a:t>carriers</a:t>
            </a:r>
            <a:r>
              <a:rPr lang="en-US" b="1" dirty="0" smtClean="0">
                <a:latin typeface="Cambria" panose="02040503050406030204" pitchFamily="18" charset="0"/>
              </a:rPr>
              <a:t> of the disorder.</a:t>
            </a:r>
          </a:p>
          <a:p>
            <a:r>
              <a:rPr lang="en-US" b="1" dirty="0" smtClean="0">
                <a:latin typeface="Cambria" panose="02040503050406030204" pitchFamily="18" charset="0"/>
              </a:rPr>
              <a:t>Using Mendel’s laws, we can predict the fraction of affected offspring that is likely to result from a marriage between two carriers.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04" y="460248"/>
            <a:ext cx="8546592" cy="5937504"/>
          </a:xfrm>
          <a:prstGeom prst="rect">
            <a:avLst/>
          </a:prstGeom>
        </p:spPr>
      </p:pic>
      <p:sp>
        <p:nvSpPr>
          <p:cNvPr id="3" name="TextBox 2"/>
          <p:cNvSpPr txBox="1"/>
          <p:nvPr/>
        </p:nvSpPr>
        <p:spPr>
          <a:xfrm>
            <a:off x="346329" y="742950"/>
            <a:ext cx="995465" cy="326115"/>
          </a:xfrm>
          <a:prstGeom prst="rect">
            <a:avLst/>
          </a:prstGeom>
          <a:noFill/>
        </p:spPr>
        <p:txBody>
          <a:bodyPr wrap="none" lIns="0" tIns="0" rIns="0" bIns="0" rtlCol="0">
            <a:spAutoFit/>
          </a:bodyPr>
          <a:lstStyle/>
          <a:p>
            <a:pPr fontAlgn="auto">
              <a:spcBef>
                <a:spcPts val="0"/>
              </a:spcBef>
              <a:spcAft>
                <a:spcPts val="0"/>
              </a:spcAft>
            </a:pPr>
            <a:r>
              <a:rPr lang="en-US" sz="2119" b="1" dirty="0">
                <a:solidFill>
                  <a:prstClr val="black"/>
                </a:solidFill>
                <a:latin typeface="Arial" pitchFamily="34" charset="0"/>
                <a:ea typeface="+mn-ea"/>
                <a:cs typeface="Arial" pitchFamily="34" charset="0"/>
              </a:rPr>
              <a:t>Parents</a:t>
            </a:r>
          </a:p>
        </p:txBody>
      </p:sp>
      <p:sp>
        <p:nvSpPr>
          <p:cNvPr id="5" name="TextBox 4"/>
          <p:cNvSpPr txBox="1"/>
          <p:nvPr/>
        </p:nvSpPr>
        <p:spPr>
          <a:xfrm>
            <a:off x="355854" y="2495550"/>
            <a:ext cx="1223092" cy="326115"/>
          </a:xfrm>
          <a:prstGeom prst="rect">
            <a:avLst/>
          </a:prstGeom>
          <a:noFill/>
        </p:spPr>
        <p:txBody>
          <a:bodyPr wrap="none" lIns="0" tIns="0" rIns="0" bIns="0" rtlCol="0">
            <a:spAutoFit/>
          </a:bodyPr>
          <a:lstStyle/>
          <a:p>
            <a:pPr fontAlgn="auto">
              <a:spcBef>
                <a:spcPts val="0"/>
              </a:spcBef>
              <a:spcAft>
                <a:spcPts val="0"/>
              </a:spcAft>
            </a:pPr>
            <a:r>
              <a:rPr lang="en-US" sz="2119" b="1" dirty="0">
                <a:solidFill>
                  <a:prstClr val="black"/>
                </a:solidFill>
                <a:latin typeface="Arial" pitchFamily="34" charset="0"/>
                <a:ea typeface="+mn-ea"/>
                <a:cs typeface="Arial" pitchFamily="34" charset="0"/>
              </a:rPr>
              <a:t>Offspring</a:t>
            </a:r>
          </a:p>
        </p:txBody>
      </p:sp>
      <p:sp>
        <p:nvSpPr>
          <p:cNvPr id="6" name="TextBox 5"/>
          <p:cNvSpPr txBox="1"/>
          <p:nvPr/>
        </p:nvSpPr>
        <p:spPr>
          <a:xfrm>
            <a:off x="3838575" y="867907"/>
            <a:ext cx="1011495" cy="652230"/>
          </a:xfrm>
          <a:prstGeom prst="rect">
            <a:avLst/>
          </a:prstGeom>
          <a:noFill/>
        </p:spPr>
        <p:txBody>
          <a:bodyPr wrap="none" lIns="0" tIns="0" rIns="0" bIns="0" rtlCol="0">
            <a:spAutoFit/>
          </a:bodyPr>
          <a:lstStyle/>
          <a:p>
            <a:pPr algn="ctr" fontAlgn="auto">
              <a:spcBef>
                <a:spcPts val="0"/>
              </a:spcBef>
              <a:spcAft>
                <a:spcPts val="0"/>
              </a:spcAft>
            </a:pPr>
            <a:r>
              <a:rPr lang="en-US" sz="2119" b="1" dirty="0" smtClean="0">
                <a:solidFill>
                  <a:prstClr val="black"/>
                </a:solidFill>
                <a:latin typeface="Arial" pitchFamily="34" charset="0"/>
                <a:ea typeface="+mn-ea"/>
                <a:cs typeface="Arial" pitchFamily="34" charset="0"/>
              </a:rPr>
              <a:t>Hearing</a:t>
            </a:r>
          </a:p>
          <a:p>
            <a:pPr algn="ctr" fontAlgn="auto">
              <a:spcBef>
                <a:spcPts val="0"/>
              </a:spcBef>
              <a:spcAft>
                <a:spcPts val="0"/>
              </a:spcAft>
            </a:pPr>
            <a:r>
              <a:rPr lang="en-US" sz="2119" b="1" i="1" dirty="0" err="1" smtClean="0">
                <a:solidFill>
                  <a:prstClr val="black"/>
                </a:solidFill>
                <a:latin typeface="Arial" pitchFamily="34" charset="0"/>
                <a:ea typeface="+mn-ea"/>
                <a:cs typeface="Arial" pitchFamily="34" charset="0"/>
              </a:rPr>
              <a:t>Dd</a:t>
            </a:r>
            <a:endParaRPr lang="en-US" sz="2119" b="1" i="1" dirty="0">
              <a:solidFill>
                <a:prstClr val="black"/>
              </a:solidFill>
              <a:latin typeface="Arial" pitchFamily="34" charset="0"/>
              <a:ea typeface="+mn-ea"/>
              <a:cs typeface="Arial" pitchFamily="34" charset="0"/>
            </a:endParaRPr>
          </a:p>
        </p:txBody>
      </p:sp>
      <p:sp>
        <p:nvSpPr>
          <p:cNvPr id="7" name="TextBox 6"/>
          <p:cNvSpPr txBox="1"/>
          <p:nvPr/>
        </p:nvSpPr>
        <p:spPr>
          <a:xfrm>
            <a:off x="6347901" y="860646"/>
            <a:ext cx="1011495" cy="652230"/>
          </a:xfrm>
          <a:prstGeom prst="rect">
            <a:avLst/>
          </a:prstGeom>
          <a:noFill/>
        </p:spPr>
        <p:txBody>
          <a:bodyPr wrap="none" lIns="0" tIns="0" rIns="0" bIns="0" rtlCol="0">
            <a:spAutoFit/>
          </a:bodyPr>
          <a:lstStyle/>
          <a:p>
            <a:pPr algn="ctr" fontAlgn="auto">
              <a:spcBef>
                <a:spcPts val="0"/>
              </a:spcBef>
              <a:spcAft>
                <a:spcPts val="0"/>
              </a:spcAft>
            </a:pPr>
            <a:r>
              <a:rPr lang="en-US" sz="2119" b="1" dirty="0" smtClean="0">
                <a:solidFill>
                  <a:prstClr val="black"/>
                </a:solidFill>
                <a:latin typeface="Arial" pitchFamily="34" charset="0"/>
                <a:ea typeface="+mn-ea"/>
                <a:cs typeface="Arial" pitchFamily="34" charset="0"/>
              </a:rPr>
              <a:t>Hearing</a:t>
            </a:r>
          </a:p>
          <a:p>
            <a:pPr algn="ctr" fontAlgn="auto">
              <a:spcBef>
                <a:spcPts val="0"/>
              </a:spcBef>
              <a:spcAft>
                <a:spcPts val="0"/>
              </a:spcAft>
            </a:pPr>
            <a:r>
              <a:rPr lang="en-US" sz="2119" b="1" i="1" dirty="0" err="1" smtClean="0">
                <a:solidFill>
                  <a:prstClr val="black"/>
                </a:solidFill>
                <a:latin typeface="Arial" pitchFamily="34" charset="0"/>
                <a:ea typeface="+mn-ea"/>
                <a:cs typeface="Arial" pitchFamily="34" charset="0"/>
              </a:rPr>
              <a:t>Dd</a:t>
            </a:r>
            <a:endParaRPr lang="en-US" sz="2119" b="1" i="1" dirty="0">
              <a:solidFill>
                <a:prstClr val="black"/>
              </a:solidFill>
              <a:latin typeface="Arial" pitchFamily="34" charset="0"/>
              <a:ea typeface="+mn-ea"/>
              <a:cs typeface="Arial" pitchFamily="34" charset="0"/>
            </a:endParaRPr>
          </a:p>
        </p:txBody>
      </p:sp>
      <p:sp>
        <p:nvSpPr>
          <p:cNvPr id="8" name="TextBox 7"/>
          <p:cNvSpPr txBox="1"/>
          <p:nvPr/>
        </p:nvSpPr>
        <p:spPr>
          <a:xfrm>
            <a:off x="5257798" y="3037342"/>
            <a:ext cx="846386" cy="326115"/>
          </a:xfrm>
          <a:prstGeom prst="rect">
            <a:avLst/>
          </a:prstGeom>
          <a:noFill/>
        </p:spPr>
        <p:txBody>
          <a:bodyPr wrap="none" lIns="0" tIns="0" rIns="0" bIns="0" rtlCol="0">
            <a:spAutoFit/>
          </a:bodyPr>
          <a:lstStyle/>
          <a:p>
            <a:pPr algn="ctr" fontAlgn="auto">
              <a:spcBef>
                <a:spcPts val="0"/>
              </a:spcBef>
              <a:spcAft>
                <a:spcPts val="0"/>
              </a:spcAft>
            </a:pPr>
            <a:r>
              <a:rPr lang="en-US" sz="2119" b="1" dirty="0">
                <a:solidFill>
                  <a:prstClr val="black"/>
                </a:solidFill>
                <a:latin typeface="Arial" pitchFamily="34" charset="0"/>
                <a:ea typeface="+mn-ea"/>
                <a:cs typeface="Arial" pitchFamily="34" charset="0"/>
              </a:rPr>
              <a:t>Sperm</a:t>
            </a:r>
            <a:endParaRPr lang="en-US" sz="2119" b="1" i="1" dirty="0">
              <a:solidFill>
                <a:prstClr val="black"/>
              </a:solidFill>
              <a:latin typeface="Arial" pitchFamily="34" charset="0"/>
              <a:ea typeface="+mn-ea"/>
              <a:cs typeface="Arial" pitchFamily="34" charset="0"/>
            </a:endParaRPr>
          </a:p>
        </p:txBody>
      </p:sp>
      <p:sp>
        <p:nvSpPr>
          <p:cNvPr id="9" name="TextBox 8"/>
          <p:cNvSpPr txBox="1"/>
          <p:nvPr/>
        </p:nvSpPr>
        <p:spPr>
          <a:xfrm>
            <a:off x="4840545" y="2947087"/>
            <a:ext cx="195567" cy="326115"/>
          </a:xfrm>
          <a:prstGeom prst="rect">
            <a:avLst/>
          </a:prstGeom>
          <a:noFill/>
        </p:spPr>
        <p:txBody>
          <a:bodyPr wrap="none" lIns="0" tIns="0" rIns="0" bIns="0" rtlCol="0">
            <a:spAutoFit/>
          </a:bodyPr>
          <a:lstStyle/>
          <a:p>
            <a:pPr algn="ctr" fontAlgn="auto">
              <a:spcBef>
                <a:spcPts val="0"/>
              </a:spcBef>
              <a:spcAft>
                <a:spcPts val="0"/>
              </a:spcAft>
            </a:pPr>
            <a:r>
              <a:rPr lang="en-US" sz="2119" b="1" i="1" dirty="0" smtClean="0">
                <a:solidFill>
                  <a:prstClr val="black"/>
                </a:solidFill>
                <a:latin typeface="Arial" pitchFamily="34" charset="0"/>
                <a:ea typeface="+mn-ea"/>
                <a:cs typeface="Arial" pitchFamily="34" charset="0"/>
              </a:rPr>
              <a:t>D</a:t>
            </a:r>
            <a:endParaRPr lang="en-US" sz="2119" b="1" i="1" dirty="0">
              <a:solidFill>
                <a:prstClr val="black"/>
              </a:solidFill>
              <a:latin typeface="Arial" pitchFamily="34" charset="0"/>
              <a:ea typeface="+mn-ea"/>
              <a:cs typeface="Arial" pitchFamily="34" charset="0"/>
            </a:endParaRPr>
          </a:p>
        </p:txBody>
      </p:sp>
      <p:sp>
        <p:nvSpPr>
          <p:cNvPr id="10" name="TextBox 9"/>
          <p:cNvSpPr txBox="1"/>
          <p:nvPr/>
        </p:nvSpPr>
        <p:spPr>
          <a:xfrm>
            <a:off x="6335074" y="2946419"/>
            <a:ext cx="166712" cy="326115"/>
          </a:xfrm>
          <a:prstGeom prst="rect">
            <a:avLst/>
          </a:prstGeom>
          <a:noFill/>
        </p:spPr>
        <p:txBody>
          <a:bodyPr wrap="none" lIns="0" tIns="0" rIns="0" bIns="0" rtlCol="0">
            <a:spAutoFit/>
          </a:bodyPr>
          <a:lstStyle/>
          <a:p>
            <a:pPr algn="ctr" fontAlgn="auto">
              <a:spcBef>
                <a:spcPts val="0"/>
              </a:spcBef>
              <a:spcAft>
                <a:spcPts val="0"/>
              </a:spcAft>
            </a:pPr>
            <a:r>
              <a:rPr lang="en-US" sz="2119" b="1" i="1" dirty="0" smtClean="0">
                <a:solidFill>
                  <a:prstClr val="black"/>
                </a:solidFill>
                <a:latin typeface="Arial" pitchFamily="34" charset="0"/>
                <a:ea typeface="+mn-ea"/>
                <a:cs typeface="Arial" pitchFamily="34" charset="0"/>
              </a:rPr>
              <a:t>d</a:t>
            </a:r>
            <a:endParaRPr lang="en-US" sz="2119" b="1" i="1" dirty="0">
              <a:solidFill>
                <a:prstClr val="black"/>
              </a:solidFill>
              <a:latin typeface="Arial" pitchFamily="34" charset="0"/>
              <a:ea typeface="+mn-ea"/>
              <a:cs typeface="Arial" pitchFamily="34" charset="0"/>
            </a:endParaRPr>
          </a:p>
        </p:txBody>
      </p:sp>
      <p:sp>
        <p:nvSpPr>
          <p:cNvPr id="11" name="TextBox 10"/>
          <p:cNvSpPr txBox="1"/>
          <p:nvPr/>
        </p:nvSpPr>
        <p:spPr>
          <a:xfrm>
            <a:off x="3769366" y="4067175"/>
            <a:ext cx="195567" cy="326115"/>
          </a:xfrm>
          <a:prstGeom prst="rect">
            <a:avLst/>
          </a:prstGeom>
          <a:noFill/>
        </p:spPr>
        <p:txBody>
          <a:bodyPr wrap="none" lIns="0" tIns="0" rIns="0" bIns="0" rtlCol="0">
            <a:spAutoFit/>
          </a:bodyPr>
          <a:lstStyle/>
          <a:p>
            <a:pPr algn="ctr" fontAlgn="auto">
              <a:spcBef>
                <a:spcPts val="0"/>
              </a:spcBef>
              <a:spcAft>
                <a:spcPts val="0"/>
              </a:spcAft>
            </a:pPr>
            <a:r>
              <a:rPr lang="en-US" sz="2119" b="1" i="1" dirty="0" smtClean="0">
                <a:solidFill>
                  <a:prstClr val="black"/>
                </a:solidFill>
                <a:latin typeface="Arial" pitchFamily="34" charset="0"/>
                <a:ea typeface="+mn-ea"/>
                <a:cs typeface="Arial" pitchFamily="34" charset="0"/>
              </a:rPr>
              <a:t>D</a:t>
            </a:r>
            <a:endParaRPr lang="en-US" sz="2119" b="1" i="1" dirty="0">
              <a:solidFill>
                <a:prstClr val="black"/>
              </a:solidFill>
              <a:latin typeface="Arial" pitchFamily="34" charset="0"/>
              <a:ea typeface="+mn-ea"/>
              <a:cs typeface="Arial" pitchFamily="34" charset="0"/>
            </a:endParaRPr>
          </a:p>
        </p:txBody>
      </p:sp>
      <p:sp>
        <p:nvSpPr>
          <p:cNvPr id="13" name="TextBox 12"/>
          <p:cNvSpPr txBox="1"/>
          <p:nvPr/>
        </p:nvSpPr>
        <p:spPr>
          <a:xfrm>
            <a:off x="3776830" y="5486400"/>
            <a:ext cx="166712" cy="326115"/>
          </a:xfrm>
          <a:prstGeom prst="rect">
            <a:avLst/>
          </a:prstGeom>
          <a:noFill/>
        </p:spPr>
        <p:txBody>
          <a:bodyPr wrap="none" lIns="0" tIns="0" rIns="0" bIns="0" rtlCol="0">
            <a:spAutoFit/>
          </a:bodyPr>
          <a:lstStyle/>
          <a:p>
            <a:pPr algn="ctr" fontAlgn="auto">
              <a:spcBef>
                <a:spcPts val="0"/>
              </a:spcBef>
              <a:spcAft>
                <a:spcPts val="0"/>
              </a:spcAft>
            </a:pPr>
            <a:r>
              <a:rPr lang="en-US" sz="2119" b="1" i="1" dirty="0" smtClean="0">
                <a:solidFill>
                  <a:prstClr val="black"/>
                </a:solidFill>
                <a:latin typeface="Arial" pitchFamily="34" charset="0"/>
                <a:ea typeface="+mn-ea"/>
                <a:cs typeface="Arial" pitchFamily="34" charset="0"/>
              </a:rPr>
              <a:t>d</a:t>
            </a:r>
            <a:endParaRPr lang="en-US" sz="2119" b="1" i="1" dirty="0">
              <a:solidFill>
                <a:prstClr val="black"/>
              </a:solidFill>
              <a:latin typeface="Arial" pitchFamily="34" charset="0"/>
              <a:ea typeface="+mn-ea"/>
              <a:cs typeface="Arial" pitchFamily="34" charset="0"/>
            </a:endParaRPr>
          </a:p>
        </p:txBody>
      </p:sp>
      <p:sp>
        <p:nvSpPr>
          <p:cNvPr id="14" name="TextBox 13"/>
          <p:cNvSpPr txBox="1"/>
          <p:nvPr/>
        </p:nvSpPr>
        <p:spPr>
          <a:xfrm>
            <a:off x="4448455" y="3843570"/>
            <a:ext cx="1011495" cy="652230"/>
          </a:xfrm>
          <a:prstGeom prst="rect">
            <a:avLst/>
          </a:prstGeom>
          <a:noFill/>
        </p:spPr>
        <p:txBody>
          <a:bodyPr wrap="none" lIns="0" tIns="0" rIns="0" bIns="0" rtlCol="0">
            <a:spAutoFit/>
          </a:bodyPr>
          <a:lstStyle/>
          <a:p>
            <a:pPr algn="ctr" fontAlgn="auto">
              <a:spcBef>
                <a:spcPts val="0"/>
              </a:spcBef>
              <a:spcAft>
                <a:spcPts val="0"/>
              </a:spcAft>
            </a:pPr>
            <a:r>
              <a:rPr lang="en-US" sz="2119" b="1" i="1" dirty="0" smtClean="0">
                <a:solidFill>
                  <a:prstClr val="black"/>
                </a:solidFill>
                <a:latin typeface="Arial" pitchFamily="34" charset="0"/>
                <a:ea typeface="+mn-ea"/>
                <a:cs typeface="Arial" pitchFamily="34" charset="0"/>
              </a:rPr>
              <a:t>DD</a:t>
            </a:r>
          </a:p>
          <a:p>
            <a:pPr algn="ctr" fontAlgn="auto">
              <a:spcBef>
                <a:spcPts val="0"/>
              </a:spcBef>
              <a:spcAft>
                <a:spcPts val="0"/>
              </a:spcAft>
            </a:pPr>
            <a:r>
              <a:rPr lang="en-US" sz="2119" b="1" dirty="0" smtClean="0">
                <a:solidFill>
                  <a:prstClr val="black"/>
                </a:solidFill>
                <a:latin typeface="Arial" pitchFamily="34" charset="0"/>
                <a:ea typeface="+mn-ea"/>
                <a:cs typeface="Arial" pitchFamily="34" charset="0"/>
              </a:rPr>
              <a:t>Hearing</a:t>
            </a:r>
            <a:endParaRPr lang="en-US" sz="2119" b="1" dirty="0">
              <a:solidFill>
                <a:prstClr val="black"/>
              </a:solidFill>
              <a:latin typeface="Arial" pitchFamily="34" charset="0"/>
              <a:ea typeface="+mn-ea"/>
              <a:cs typeface="Arial" pitchFamily="34" charset="0"/>
            </a:endParaRPr>
          </a:p>
        </p:txBody>
      </p:sp>
      <p:sp>
        <p:nvSpPr>
          <p:cNvPr id="15" name="TextBox 14"/>
          <p:cNvSpPr txBox="1"/>
          <p:nvPr/>
        </p:nvSpPr>
        <p:spPr>
          <a:xfrm>
            <a:off x="5864995" y="3690037"/>
            <a:ext cx="1024319" cy="978345"/>
          </a:xfrm>
          <a:prstGeom prst="rect">
            <a:avLst/>
          </a:prstGeom>
          <a:noFill/>
        </p:spPr>
        <p:txBody>
          <a:bodyPr wrap="none" lIns="0" tIns="0" rIns="0" bIns="0" rtlCol="0">
            <a:spAutoFit/>
          </a:bodyPr>
          <a:lstStyle/>
          <a:p>
            <a:pPr algn="ctr" fontAlgn="auto">
              <a:spcBef>
                <a:spcPts val="0"/>
              </a:spcBef>
              <a:spcAft>
                <a:spcPts val="0"/>
              </a:spcAft>
            </a:pPr>
            <a:r>
              <a:rPr lang="en-US" sz="2119" b="1" i="1" dirty="0" err="1" smtClean="0">
                <a:solidFill>
                  <a:prstClr val="black"/>
                </a:solidFill>
                <a:latin typeface="Arial" pitchFamily="34" charset="0"/>
                <a:ea typeface="+mn-ea"/>
                <a:cs typeface="Arial" pitchFamily="34" charset="0"/>
              </a:rPr>
              <a:t>Dd</a:t>
            </a:r>
            <a:endParaRPr lang="en-US" sz="2119"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sz="2119" b="1" dirty="0" smtClean="0">
                <a:solidFill>
                  <a:prstClr val="black"/>
                </a:solidFill>
                <a:latin typeface="Arial" pitchFamily="34" charset="0"/>
                <a:ea typeface="+mn-ea"/>
                <a:cs typeface="Arial" pitchFamily="34" charset="0"/>
              </a:rPr>
              <a:t>Hearing</a:t>
            </a:r>
          </a:p>
          <a:p>
            <a:pPr algn="ctr" fontAlgn="auto">
              <a:spcBef>
                <a:spcPts val="0"/>
              </a:spcBef>
              <a:spcAft>
                <a:spcPts val="0"/>
              </a:spcAft>
            </a:pPr>
            <a:r>
              <a:rPr lang="en-US" sz="2119" b="1" dirty="0" smtClean="0">
                <a:solidFill>
                  <a:prstClr val="black"/>
                </a:solidFill>
                <a:latin typeface="Arial" pitchFamily="34" charset="0"/>
                <a:ea typeface="+mn-ea"/>
                <a:cs typeface="Arial" pitchFamily="34" charset="0"/>
              </a:rPr>
              <a:t>(carrier)</a:t>
            </a:r>
            <a:endParaRPr lang="en-US" sz="2119" b="1" dirty="0">
              <a:solidFill>
                <a:prstClr val="black"/>
              </a:solidFill>
              <a:latin typeface="Arial" pitchFamily="34" charset="0"/>
              <a:ea typeface="+mn-ea"/>
              <a:cs typeface="Arial" pitchFamily="34" charset="0"/>
            </a:endParaRPr>
          </a:p>
        </p:txBody>
      </p:sp>
      <p:sp>
        <p:nvSpPr>
          <p:cNvPr id="16" name="TextBox 15"/>
          <p:cNvSpPr txBox="1"/>
          <p:nvPr/>
        </p:nvSpPr>
        <p:spPr>
          <a:xfrm>
            <a:off x="3408167" y="4742317"/>
            <a:ext cx="665247" cy="326115"/>
          </a:xfrm>
          <a:prstGeom prst="rect">
            <a:avLst/>
          </a:prstGeom>
          <a:noFill/>
        </p:spPr>
        <p:txBody>
          <a:bodyPr wrap="none" lIns="0" tIns="0" rIns="0" bIns="0" rtlCol="0">
            <a:spAutoFit/>
          </a:bodyPr>
          <a:lstStyle/>
          <a:p>
            <a:pPr algn="ctr" fontAlgn="auto">
              <a:spcBef>
                <a:spcPts val="0"/>
              </a:spcBef>
              <a:spcAft>
                <a:spcPts val="0"/>
              </a:spcAft>
            </a:pPr>
            <a:r>
              <a:rPr lang="en-US" sz="2119" b="1" dirty="0" smtClean="0">
                <a:solidFill>
                  <a:prstClr val="black"/>
                </a:solidFill>
                <a:latin typeface="Arial" pitchFamily="34" charset="0"/>
                <a:ea typeface="+mn-ea"/>
                <a:cs typeface="Arial" pitchFamily="34" charset="0"/>
              </a:rPr>
              <a:t>Eggs</a:t>
            </a:r>
            <a:endParaRPr lang="en-US" sz="2119" b="1" dirty="0">
              <a:solidFill>
                <a:prstClr val="black"/>
              </a:solidFill>
              <a:latin typeface="Arial" pitchFamily="34" charset="0"/>
              <a:ea typeface="+mn-ea"/>
              <a:cs typeface="Arial" pitchFamily="34" charset="0"/>
            </a:endParaRPr>
          </a:p>
        </p:txBody>
      </p:sp>
      <p:sp>
        <p:nvSpPr>
          <p:cNvPr id="17" name="TextBox 16"/>
          <p:cNvSpPr txBox="1"/>
          <p:nvPr/>
        </p:nvSpPr>
        <p:spPr>
          <a:xfrm>
            <a:off x="4477030" y="5082952"/>
            <a:ext cx="1024319" cy="978345"/>
          </a:xfrm>
          <a:prstGeom prst="rect">
            <a:avLst/>
          </a:prstGeom>
          <a:noFill/>
        </p:spPr>
        <p:txBody>
          <a:bodyPr wrap="none" lIns="0" tIns="0" rIns="0" bIns="0" rtlCol="0">
            <a:spAutoFit/>
          </a:bodyPr>
          <a:lstStyle/>
          <a:p>
            <a:pPr algn="ctr" fontAlgn="auto">
              <a:spcBef>
                <a:spcPts val="0"/>
              </a:spcBef>
              <a:spcAft>
                <a:spcPts val="0"/>
              </a:spcAft>
            </a:pPr>
            <a:r>
              <a:rPr lang="en-US" sz="2119" b="1" i="1" dirty="0" err="1" smtClean="0">
                <a:solidFill>
                  <a:prstClr val="black"/>
                </a:solidFill>
                <a:latin typeface="Arial" pitchFamily="34" charset="0"/>
                <a:ea typeface="+mn-ea"/>
                <a:cs typeface="Arial" pitchFamily="34" charset="0"/>
              </a:rPr>
              <a:t>Dd</a:t>
            </a:r>
            <a:endParaRPr lang="en-US" sz="2119"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sz="2119" b="1" dirty="0" smtClean="0">
                <a:solidFill>
                  <a:prstClr val="black"/>
                </a:solidFill>
                <a:latin typeface="Arial" pitchFamily="34" charset="0"/>
                <a:ea typeface="+mn-ea"/>
                <a:cs typeface="Arial" pitchFamily="34" charset="0"/>
              </a:rPr>
              <a:t>Hearing</a:t>
            </a:r>
          </a:p>
          <a:p>
            <a:pPr algn="ctr" fontAlgn="auto">
              <a:spcBef>
                <a:spcPts val="0"/>
              </a:spcBef>
              <a:spcAft>
                <a:spcPts val="0"/>
              </a:spcAft>
            </a:pPr>
            <a:r>
              <a:rPr lang="en-US" sz="2119" b="1" dirty="0" smtClean="0">
                <a:solidFill>
                  <a:prstClr val="black"/>
                </a:solidFill>
                <a:latin typeface="Arial" pitchFamily="34" charset="0"/>
                <a:ea typeface="+mn-ea"/>
                <a:cs typeface="Arial" pitchFamily="34" charset="0"/>
              </a:rPr>
              <a:t>(carrier)</a:t>
            </a:r>
            <a:endParaRPr lang="en-US" sz="2119" b="1" dirty="0">
              <a:solidFill>
                <a:prstClr val="black"/>
              </a:solidFill>
              <a:latin typeface="Arial" pitchFamily="34" charset="0"/>
              <a:ea typeface="+mn-ea"/>
              <a:cs typeface="Arial" pitchFamily="34" charset="0"/>
            </a:endParaRPr>
          </a:p>
        </p:txBody>
      </p:sp>
      <p:sp>
        <p:nvSpPr>
          <p:cNvPr id="18" name="TextBox 17"/>
          <p:cNvSpPr txBox="1"/>
          <p:nvPr/>
        </p:nvSpPr>
        <p:spPr>
          <a:xfrm>
            <a:off x="6074279" y="5285242"/>
            <a:ext cx="586699" cy="652230"/>
          </a:xfrm>
          <a:prstGeom prst="rect">
            <a:avLst/>
          </a:prstGeom>
          <a:noFill/>
        </p:spPr>
        <p:txBody>
          <a:bodyPr wrap="none" lIns="0" tIns="0" rIns="0" bIns="0" rtlCol="0">
            <a:spAutoFit/>
          </a:bodyPr>
          <a:lstStyle/>
          <a:p>
            <a:pPr algn="ctr" fontAlgn="auto">
              <a:spcBef>
                <a:spcPts val="0"/>
              </a:spcBef>
              <a:spcAft>
                <a:spcPts val="0"/>
              </a:spcAft>
            </a:pPr>
            <a:r>
              <a:rPr lang="en-US" sz="2119" b="1" i="1" dirty="0" err="1" smtClean="0">
                <a:solidFill>
                  <a:prstClr val="black"/>
                </a:solidFill>
                <a:latin typeface="Arial" pitchFamily="34" charset="0"/>
                <a:ea typeface="+mn-ea"/>
                <a:cs typeface="Arial" pitchFamily="34" charset="0"/>
              </a:rPr>
              <a:t>dd</a:t>
            </a:r>
            <a:endParaRPr lang="en-US" sz="2119"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sz="2119" b="1" dirty="0" smtClean="0">
                <a:solidFill>
                  <a:prstClr val="black"/>
                </a:solidFill>
                <a:latin typeface="Arial" pitchFamily="34" charset="0"/>
                <a:ea typeface="+mn-ea"/>
                <a:cs typeface="Arial" pitchFamily="34" charset="0"/>
              </a:rPr>
              <a:t>Deaf</a:t>
            </a: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00892" y="478751"/>
            <a:ext cx="8543108" cy="958863"/>
          </a:xfrm>
        </p:spPr>
        <p:txBody>
          <a:bodyPr/>
          <a:lstStyle/>
          <a:p>
            <a:r>
              <a:rPr lang="en-US" sz="4000" dirty="0" smtClean="0">
                <a:solidFill>
                  <a:srgbClr val="FF0000"/>
                </a:solidFill>
                <a:latin typeface="Cambria" panose="02040503050406030204" pitchFamily="18" charset="0"/>
              </a:rPr>
              <a:t>Recessive Disorders</a:t>
            </a:r>
          </a:p>
        </p:txBody>
      </p:sp>
      <p:sp>
        <p:nvSpPr>
          <p:cNvPr id="131075" name="Rectangle 3"/>
          <p:cNvSpPr>
            <a:spLocks noGrp="1" noChangeArrowheads="1"/>
          </p:cNvSpPr>
          <p:nvPr>
            <p:ph idx="1"/>
          </p:nvPr>
        </p:nvSpPr>
        <p:spPr>
          <a:xfrm>
            <a:off x="532659" y="1500325"/>
            <a:ext cx="7918883" cy="4676637"/>
          </a:xfrm>
        </p:spPr>
        <p:txBody>
          <a:bodyPr/>
          <a:lstStyle/>
          <a:p>
            <a:r>
              <a:rPr lang="en-US" b="1" dirty="0" smtClean="0">
                <a:solidFill>
                  <a:srgbClr val="FF0000"/>
                </a:solidFill>
                <a:latin typeface="Cambria" panose="02040503050406030204" pitchFamily="18" charset="0"/>
              </a:rPr>
              <a:t>Cystic fibrosis </a:t>
            </a:r>
            <a:r>
              <a:rPr lang="en-US" b="1" dirty="0" smtClean="0">
                <a:latin typeface="Cambria" panose="02040503050406030204" pitchFamily="18" charset="0"/>
              </a:rPr>
              <a:t>is</a:t>
            </a:r>
          </a:p>
          <a:p>
            <a:pPr lvl="1"/>
            <a:r>
              <a:rPr lang="en-US" b="1" dirty="0" smtClean="0">
                <a:latin typeface="Cambria" panose="02040503050406030204" pitchFamily="18" charset="0"/>
              </a:rPr>
              <a:t>the most common lethal genetic disease in the United States and</a:t>
            </a:r>
          </a:p>
          <a:p>
            <a:pPr lvl="1"/>
            <a:r>
              <a:rPr lang="en-US" b="1" dirty="0" smtClean="0">
                <a:latin typeface="Cambria" panose="02040503050406030204" pitchFamily="18" charset="0"/>
              </a:rPr>
              <a:t>caused by a recessive allele carried by about 1 in 31 Americans.</a:t>
            </a:r>
            <a:endParaRPr lang="en-US" b="1" dirty="0">
              <a:latin typeface="Cambria" panose="02040503050406030204" pitchFamily="18" charset="0"/>
            </a:endParaRPr>
          </a:p>
        </p:txBody>
      </p:sp>
      <p:sp>
        <p:nvSpPr>
          <p:cNvPr id="2" name="Rectangle 1"/>
          <p:cNvSpPr/>
          <p:nvPr/>
        </p:nvSpPr>
        <p:spPr>
          <a:xfrm>
            <a:off x="532659" y="4395234"/>
            <a:ext cx="7878417" cy="1200329"/>
          </a:xfrm>
          <a:prstGeom prst="rect">
            <a:avLst/>
          </a:prstGeom>
        </p:spPr>
        <p:txBody>
          <a:bodyPr wrap="square">
            <a:spAutoFit/>
          </a:bodyPr>
          <a:lstStyle/>
          <a:p>
            <a:r>
              <a:rPr lang="en-US" altLang="zh-CN" dirty="0">
                <a:solidFill>
                  <a:srgbClr val="C39150"/>
                </a:solidFill>
                <a:latin typeface="Arial" panose="020B0604020202020204" pitchFamily="34" charset="0"/>
              </a:rPr>
              <a:t>CF is caused by a mutation </a:t>
            </a:r>
            <a:r>
              <a:rPr lang="en-US" altLang="zh-CN" dirty="0" smtClean="0">
                <a:solidFill>
                  <a:srgbClr val="C39150"/>
                </a:solidFill>
                <a:latin typeface="Arial" panose="020B0604020202020204" pitchFamily="34" charset="0"/>
              </a:rPr>
              <a:t>in the</a:t>
            </a:r>
            <a:r>
              <a:rPr lang="en-US" altLang="zh-CN" dirty="0">
                <a:solidFill>
                  <a:srgbClr val="C39150"/>
                </a:solidFill>
                <a:latin typeface="Arial" panose="020B0604020202020204" pitchFamily="34" charset="0"/>
              </a:rPr>
              <a:t> </a:t>
            </a:r>
            <a:r>
              <a:rPr lang="en-US" altLang="zh-CN" dirty="0" smtClean="0">
                <a:solidFill>
                  <a:srgbClr val="C39150"/>
                </a:solidFill>
                <a:latin typeface="Arial" panose="020B0604020202020204" pitchFamily="34" charset="0"/>
              </a:rPr>
              <a:t>gene</a:t>
            </a:r>
            <a:r>
              <a:rPr lang="en-US" altLang="zh-CN" dirty="0">
                <a:solidFill>
                  <a:srgbClr val="C39150"/>
                </a:solidFill>
                <a:latin typeface="Arial" panose="020B0604020202020204" pitchFamily="34" charset="0"/>
              </a:rPr>
              <a:t> </a:t>
            </a:r>
            <a:r>
              <a:rPr lang="en-US" altLang="zh-CN" dirty="0">
                <a:solidFill>
                  <a:srgbClr val="C39150"/>
                </a:solidFill>
                <a:latin typeface="Arial" panose="020B0604020202020204" pitchFamily="34" charset="0"/>
                <a:hlinkClick r:id="rId3" tooltip="CFTR (gene)"/>
              </a:rPr>
              <a:t>cystic fibrosis transmembrane conductance regulator</a:t>
            </a:r>
            <a:r>
              <a:rPr lang="en-US" altLang="zh-CN" dirty="0">
                <a:solidFill>
                  <a:srgbClr val="C39150"/>
                </a:solidFill>
                <a:latin typeface="Arial" panose="020B0604020202020204" pitchFamily="34" charset="0"/>
              </a:rPr>
              <a:t> (</a:t>
            </a:r>
            <a:r>
              <a:rPr lang="en-US" altLang="zh-CN" i="1" dirty="0">
                <a:solidFill>
                  <a:srgbClr val="C39150"/>
                </a:solidFill>
                <a:latin typeface="Arial" panose="020B0604020202020204" pitchFamily="34" charset="0"/>
              </a:rPr>
              <a:t>CFTR</a:t>
            </a:r>
            <a:r>
              <a:rPr lang="en-US" altLang="zh-CN" dirty="0" smtClean="0">
                <a:solidFill>
                  <a:srgbClr val="C39150"/>
                </a:solidFill>
                <a:latin typeface="Arial" panose="020B0604020202020204" pitchFamily="34" charset="0"/>
              </a:rPr>
              <a:t>) found in chromosome 7. </a:t>
            </a:r>
            <a:endParaRPr lang="zh-CN" altLang="en-US" dirty="0">
              <a:solidFill>
                <a:srgbClr val="C3915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600892" y="523140"/>
            <a:ext cx="8543108" cy="958863"/>
          </a:xfrm>
        </p:spPr>
        <p:txBody>
          <a:bodyPr/>
          <a:lstStyle/>
          <a:p>
            <a:r>
              <a:rPr lang="en-US" sz="4000" dirty="0" smtClean="0">
                <a:solidFill>
                  <a:srgbClr val="FF0000"/>
                </a:solidFill>
                <a:latin typeface="Cambria" panose="02040503050406030204" pitchFamily="18" charset="0"/>
              </a:rPr>
              <a:t>Dominant Disorders</a:t>
            </a:r>
          </a:p>
        </p:txBody>
      </p:sp>
      <p:sp>
        <p:nvSpPr>
          <p:cNvPr id="137219" name="Rectangle 3"/>
          <p:cNvSpPr>
            <a:spLocks noGrp="1" noChangeArrowheads="1"/>
          </p:cNvSpPr>
          <p:nvPr>
            <p:ph idx="1"/>
          </p:nvPr>
        </p:nvSpPr>
        <p:spPr>
          <a:xfrm>
            <a:off x="600892" y="1553591"/>
            <a:ext cx="7868406" cy="4623371"/>
          </a:xfrm>
        </p:spPr>
        <p:txBody>
          <a:bodyPr/>
          <a:lstStyle/>
          <a:p>
            <a:r>
              <a:rPr lang="en-US" b="1" dirty="0" smtClean="0">
                <a:latin typeface="Cambria" panose="02040503050406030204" pitchFamily="18" charset="0"/>
              </a:rPr>
              <a:t>A number of human disorders are caused by dominant alleles.</a:t>
            </a:r>
          </a:p>
          <a:p>
            <a:pPr lvl="1"/>
            <a:r>
              <a:rPr lang="en-US" b="1" dirty="0" err="1" smtClean="0">
                <a:latin typeface="Cambria" panose="02040503050406030204" pitchFamily="18" charset="0"/>
              </a:rPr>
              <a:t>Achondroplasia</a:t>
            </a:r>
            <a:r>
              <a:rPr lang="en-US" b="1" dirty="0" smtClean="0">
                <a:latin typeface="Cambria" panose="02040503050406030204" pitchFamily="18" charset="0"/>
              </a:rPr>
              <a:t> is a form of dwarfism.</a:t>
            </a:r>
          </a:p>
          <a:p>
            <a:pPr lvl="2"/>
            <a:r>
              <a:rPr lang="en-US" b="1" dirty="0" smtClean="0">
                <a:latin typeface="Cambria" panose="02040503050406030204" pitchFamily="18" charset="0"/>
              </a:rPr>
              <a:t>The homozygous dominant genotype (</a:t>
            </a:r>
            <a:r>
              <a:rPr lang="en-US" b="1" i="1" dirty="0" smtClean="0">
                <a:latin typeface="Cambria" panose="02040503050406030204" pitchFamily="18" charset="0"/>
              </a:rPr>
              <a:t>AA</a:t>
            </a:r>
            <a:r>
              <a:rPr lang="en-US" b="1" dirty="0" smtClean="0">
                <a:latin typeface="Cambria" panose="02040503050406030204" pitchFamily="18" charset="0"/>
              </a:rPr>
              <a:t>) causes death of the embryo.</a:t>
            </a:r>
          </a:p>
          <a:p>
            <a:pPr lvl="2"/>
            <a:r>
              <a:rPr lang="en-US" b="1" dirty="0" smtClean="0">
                <a:latin typeface="Cambria" panose="02040503050406030204" pitchFamily="18" charset="0"/>
              </a:rPr>
              <a:t>Therefore, only heterozygotes (</a:t>
            </a:r>
            <a:r>
              <a:rPr lang="en-US" b="1" i="1" dirty="0" smtClean="0">
                <a:latin typeface="Cambria" panose="02040503050406030204" pitchFamily="18" charset="0"/>
              </a:rPr>
              <a:t>Aa</a:t>
            </a:r>
            <a:r>
              <a:rPr lang="en-US" b="1" dirty="0" smtClean="0">
                <a:latin typeface="Cambria" panose="02040503050406030204" pitchFamily="18" charset="0"/>
              </a:rPr>
              <a:t>), individuals with a single copy of the defective allele, have this disorder. </a:t>
            </a:r>
          </a:p>
          <a:p>
            <a:pPr lvl="2"/>
            <a:r>
              <a:rPr lang="en-US" b="1" dirty="0" smtClean="0">
                <a:latin typeface="Cambria" panose="02040503050406030204" pitchFamily="18" charset="0"/>
              </a:rPr>
              <a:t>This also means that a person with </a:t>
            </a:r>
            <a:r>
              <a:rPr lang="en-US" b="1" dirty="0" err="1" smtClean="0">
                <a:latin typeface="Cambria" panose="02040503050406030204" pitchFamily="18" charset="0"/>
              </a:rPr>
              <a:t>achondroplasia</a:t>
            </a:r>
            <a:r>
              <a:rPr lang="en-US" b="1" dirty="0" smtClean="0">
                <a:latin typeface="Cambria" panose="02040503050406030204" pitchFamily="18" charset="0"/>
              </a:rPr>
              <a:t> has a 50% chance of passing the condition on to any children.</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8344" y="573024"/>
            <a:ext cx="6687312" cy="5711952"/>
          </a:xfrm>
          <a:prstGeom prst="rect">
            <a:avLst/>
          </a:prstGeom>
        </p:spPr>
      </p:pic>
      <p:sp>
        <p:nvSpPr>
          <p:cNvPr id="3" name="TextBox 2"/>
          <p:cNvSpPr txBox="1"/>
          <p:nvPr/>
        </p:nvSpPr>
        <p:spPr>
          <a:xfrm>
            <a:off x="4149816" y="534924"/>
            <a:ext cx="1130118" cy="369332"/>
          </a:xfrm>
          <a:prstGeom prst="rect">
            <a:avLst/>
          </a:prstGeom>
          <a:noFill/>
        </p:spPr>
        <p:txBody>
          <a:bodyPr wrap="none" lIns="0" tIns="0" rIns="0" bIns="0" rtlCol="0">
            <a:spAutoFit/>
          </a:bodyPr>
          <a:lstStyle/>
          <a:p>
            <a:pPr fontAlgn="auto">
              <a:spcBef>
                <a:spcPts val="0"/>
              </a:spcBef>
              <a:spcAft>
                <a:spcPts val="0"/>
              </a:spcAft>
            </a:pPr>
            <a:r>
              <a:rPr lang="en-US" b="1" dirty="0">
                <a:solidFill>
                  <a:prstClr val="black"/>
                </a:solidFill>
                <a:latin typeface="Arial" pitchFamily="34" charset="0"/>
                <a:ea typeface="+mn-ea"/>
                <a:cs typeface="Arial" pitchFamily="34" charset="0"/>
              </a:rPr>
              <a:t>Parents</a:t>
            </a:r>
          </a:p>
        </p:txBody>
      </p:sp>
      <p:sp>
        <p:nvSpPr>
          <p:cNvPr id="5" name="TextBox 4"/>
          <p:cNvSpPr txBox="1"/>
          <p:nvPr/>
        </p:nvSpPr>
        <p:spPr>
          <a:xfrm>
            <a:off x="1225169" y="795790"/>
            <a:ext cx="2938305" cy="1107996"/>
          </a:xfrm>
          <a:prstGeom prst="rect">
            <a:avLst/>
          </a:prstGeom>
          <a:noFill/>
        </p:spPr>
        <p:txBody>
          <a:bodyPr wrap="none" lIns="0" tIns="0" rIns="0" bIns="0" rtlCol="0">
            <a:spAutoFit/>
          </a:bodyPr>
          <a:lstStyle/>
          <a:p>
            <a:pPr algn="ctr" fontAlgn="auto">
              <a:spcBef>
                <a:spcPts val="0"/>
              </a:spcBef>
              <a:spcAft>
                <a:spcPts val="0"/>
              </a:spcAft>
            </a:pPr>
            <a:r>
              <a:rPr lang="en-US" b="1" dirty="0" smtClean="0">
                <a:solidFill>
                  <a:prstClr val="black"/>
                </a:solidFill>
                <a:latin typeface="Arial" pitchFamily="34" charset="0"/>
                <a:ea typeface="+mn-ea"/>
                <a:cs typeface="Arial" pitchFamily="34" charset="0"/>
              </a:rPr>
              <a:t>Normal</a:t>
            </a:r>
          </a:p>
          <a:p>
            <a:pPr algn="ctr" fontAlgn="auto">
              <a:spcBef>
                <a:spcPts val="0"/>
              </a:spcBef>
              <a:spcAft>
                <a:spcPts val="0"/>
              </a:spcAft>
            </a:pPr>
            <a:r>
              <a:rPr lang="en-US" b="1" dirty="0" smtClean="0">
                <a:solidFill>
                  <a:prstClr val="black"/>
                </a:solidFill>
                <a:latin typeface="Arial" pitchFamily="34" charset="0"/>
                <a:ea typeface="+mn-ea"/>
                <a:cs typeface="Arial" pitchFamily="34" charset="0"/>
              </a:rPr>
              <a:t>(</a:t>
            </a:r>
            <a:r>
              <a:rPr lang="en-US" b="1" dirty="0">
                <a:solidFill>
                  <a:prstClr val="black"/>
                </a:solidFill>
                <a:latin typeface="Arial" pitchFamily="34" charset="0"/>
                <a:ea typeface="+mn-ea"/>
                <a:cs typeface="Arial" pitchFamily="34" charset="0"/>
              </a:rPr>
              <a:t>no </a:t>
            </a:r>
            <a:r>
              <a:rPr lang="en-US" b="1" dirty="0" err="1">
                <a:solidFill>
                  <a:prstClr val="black"/>
                </a:solidFill>
                <a:latin typeface="Arial" pitchFamily="34" charset="0"/>
                <a:ea typeface="+mn-ea"/>
                <a:cs typeface="Arial" pitchFamily="34" charset="0"/>
              </a:rPr>
              <a:t>achondroplasia</a:t>
            </a:r>
            <a:r>
              <a:rPr lang="en-US" b="1" dirty="0" smtClean="0">
                <a:solidFill>
                  <a:prstClr val="black"/>
                </a:solidFill>
                <a:latin typeface="Arial" pitchFamily="34" charset="0"/>
                <a:ea typeface="+mn-ea"/>
                <a:cs typeface="Arial" pitchFamily="34" charset="0"/>
              </a:rPr>
              <a:t>)</a:t>
            </a:r>
          </a:p>
          <a:p>
            <a:pPr algn="ctr" fontAlgn="auto">
              <a:spcBef>
                <a:spcPts val="0"/>
              </a:spcBef>
              <a:spcAft>
                <a:spcPts val="0"/>
              </a:spcAft>
            </a:pPr>
            <a:r>
              <a:rPr lang="en-US" b="1" i="1" dirty="0" err="1" smtClean="0">
                <a:solidFill>
                  <a:prstClr val="black"/>
                </a:solidFill>
                <a:latin typeface="Arial" pitchFamily="34" charset="0"/>
                <a:ea typeface="+mn-ea"/>
                <a:cs typeface="Arial" pitchFamily="34" charset="0"/>
              </a:rPr>
              <a:t>dd</a:t>
            </a:r>
            <a:endParaRPr lang="en-US" b="1" i="1" dirty="0">
              <a:solidFill>
                <a:prstClr val="black"/>
              </a:solidFill>
              <a:latin typeface="Arial" pitchFamily="34" charset="0"/>
              <a:ea typeface="+mn-ea"/>
              <a:cs typeface="Arial" pitchFamily="34" charset="0"/>
            </a:endParaRPr>
          </a:p>
        </p:txBody>
      </p:sp>
      <p:sp>
        <p:nvSpPr>
          <p:cNvPr id="6" name="TextBox 5"/>
          <p:cNvSpPr txBox="1"/>
          <p:nvPr/>
        </p:nvSpPr>
        <p:spPr>
          <a:xfrm>
            <a:off x="5476875" y="786265"/>
            <a:ext cx="2478243" cy="1107996"/>
          </a:xfrm>
          <a:prstGeom prst="rect">
            <a:avLst/>
          </a:prstGeom>
          <a:noFill/>
        </p:spPr>
        <p:txBody>
          <a:bodyPr wrap="none" lIns="0" tIns="0" rIns="0" bIns="0" rtlCol="0">
            <a:spAutoFit/>
          </a:bodyPr>
          <a:lstStyle/>
          <a:p>
            <a:pPr algn="ctr" fontAlgn="auto">
              <a:spcBef>
                <a:spcPts val="0"/>
              </a:spcBef>
              <a:spcAft>
                <a:spcPts val="0"/>
              </a:spcAft>
            </a:pPr>
            <a:r>
              <a:rPr lang="en-US" b="1" dirty="0" smtClean="0">
                <a:solidFill>
                  <a:prstClr val="black"/>
                </a:solidFill>
                <a:latin typeface="Arial" pitchFamily="34" charset="0"/>
                <a:ea typeface="+mn-ea"/>
                <a:cs typeface="Arial" pitchFamily="34" charset="0"/>
              </a:rPr>
              <a:t>Dwarf</a:t>
            </a:r>
          </a:p>
          <a:p>
            <a:pPr algn="ctr" fontAlgn="auto">
              <a:spcBef>
                <a:spcPts val="0"/>
              </a:spcBef>
              <a:spcAft>
                <a:spcPts val="0"/>
              </a:spcAft>
            </a:pPr>
            <a:r>
              <a:rPr lang="en-US" b="1" dirty="0" smtClean="0">
                <a:solidFill>
                  <a:prstClr val="black"/>
                </a:solidFill>
                <a:latin typeface="Arial" pitchFamily="34" charset="0"/>
                <a:ea typeface="+mn-ea"/>
                <a:cs typeface="Arial" pitchFamily="34" charset="0"/>
              </a:rPr>
              <a:t>(</a:t>
            </a:r>
            <a:r>
              <a:rPr lang="en-US" b="1" dirty="0" err="1" smtClean="0">
                <a:solidFill>
                  <a:prstClr val="black"/>
                </a:solidFill>
                <a:latin typeface="Arial" pitchFamily="34" charset="0"/>
                <a:ea typeface="+mn-ea"/>
                <a:cs typeface="Arial" pitchFamily="34" charset="0"/>
              </a:rPr>
              <a:t>achondroplasia</a:t>
            </a:r>
            <a:r>
              <a:rPr lang="en-US" b="1" dirty="0" smtClean="0">
                <a:solidFill>
                  <a:prstClr val="black"/>
                </a:solidFill>
                <a:latin typeface="Arial" pitchFamily="34" charset="0"/>
                <a:ea typeface="+mn-ea"/>
                <a:cs typeface="Arial" pitchFamily="34" charset="0"/>
              </a:rPr>
              <a:t>)</a:t>
            </a:r>
          </a:p>
          <a:p>
            <a:pPr algn="ctr" fontAlgn="auto">
              <a:spcBef>
                <a:spcPts val="0"/>
              </a:spcBef>
              <a:spcAft>
                <a:spcPts val="0"/>
              </a:spcAft>
            </a:pPr>
            <a:r>
              <a:rPr lang="en-US" b="1" i="1" dirty="0" err="1" smtClean="0">
                <a:solidFill>
                  <a:prstClr val="black"/>
                </a:solidFill>
                <a:latin typeface="Arial" pitchFamily="34" charset="0"/>
                <a:ea typeface="+mn-ea"/>
                <a:cs typeface="Arial" pitchFamily="34" charset="0"/>
              </a:rPr>
              <a:t>Dd</a:t>
            </a:r>
            <a:endParaRPr lang="en-US" b="1" i="1" dirty="0">
              <a:solidFill>
                <a:prstClr val="black"/>
              </a:solidFill>
              <a:latin typeface="Arial" pitchFamily="34" charset="0"/>
              <a:ea typeface="+mn-ea"/>
              <a:cs typeface="Arial" pitchFamily="34" charset="0"/>
            </a:endParaRPr>
          </a:p>
        </p:txBody>
      </p:sp>
      <p:sp>
        <p:nvSpPr>
          <p:cNvPr id="7" name="TextBox 6"/>
          <p:cNvSpPr txBox="1"/>
          <p:nvPr/>
        </p:nvSpPr>
        <p:spPr>
          <a:xfrm>
            <a:off x="4223004" y="3061192"/>
            <a:ext cx="958596" cy="369332"/>
          </a:xfrm>
          <a:prstGeom prst="rect">
            <a:avLst/>
          </a:prstGeom>
          <a:noFill/>
        </p:spPr>
        <p:txBody>
          <a:bodyPr wrap="none" lIns="0" tIns="0" rIns="0" bIns="0" rtlCol="0">
            <a:spAutoFit/>
          </a:bodyPr>
          <a:lstStyle/>
          <a:p>
            <a:pPr fontAlgn="auto">
              <a:spcBef>
                <a:spcPts val="0"/>
              </a:spcBef>
              <a:spcAft>
                <a:spcPts val="0"/>
              </a:spcAft>
            </a:pPr>
            <a:r>
              <a:rPr lang="en-US" b="1" dirty="0">
                <a:solidFill>
                  <a:prstClr val="black"/>
                </a:solidFill>
                <a:latin typeface="Arial" pitchFamily="34" charset="0"/>
                <a:ea typeface="+mn-ea"/>
                <a:cs typeface="Arial" pitchFamily="34" charset="0"/>
              </a:rPr>
              <a:t>Sperm</a:t>
            </a:r>
          </a:p>
        </p:txBody>
      </p:sp>
      <p:sp>
        <p:nvSpPr>
          <p:cNvPr id="8" name="TextBox 7"/>
          <p:cNvSpPr txBox="1"/>
          <p:nvPr/>
        </p:nvSpPr>
        <p:spPr>
          <a:xfrm>
            <a:off x="3629025" y="2941082"/>
            <a:ext cx="187552" cy="369332"/>
          </a:xfrm>
          <a:prstGeom prst="rect">
            <a:avLst/>
          </a:prstGeom>
          <a:noFill/>
        </p:spPr>
        <p:txBody>
          <a:bodyPr wrap="none" lIns="0" tIns="0" rIns="0" bIns="0" rtlCol="0">
            <a:spAutoFit/>
          </a:bodyPr>
          <a:lstStyle/>
          <a:p>
            <a:pPr fontAlgn="auto">
              <a:spcBef>
                <a:spcPts val="0"/>
              </a:spcBef>
              <a:spcAft>
                <a:spcPts val="0"/>
              </a:spcAft>
            </a:pPr>
            <a:r>
              <a:rPr lang="en-US" b="1" i="1" dirty="0" smtClean="0">
                <a:solidFill>
                  <a:prstClr val="black"/>
                </a:solidFill>
                <a:latin typeface="Arial" pitchFamily="34" charset="0"/>
                <a:ea typeface="+mn-ea"/>
                <a:cs typeface="Arial" pitchFamily="34" charset="0"/>
              </a:rPr>
              <a:t>d</a:t>
            </a:r>
            <a:endParaRPr lang="en-US" b="1" i="1" dirty="0">
              <a:solidFill>
                <a:prstClr val="black"/>
              </a:solidFill>
              <a:latin typeface="Arial" pitchFamily="34" charset="0"/>
              <a:ea typeface="+mn-ea"/>
              <a:cs typeface="Arial" pitchFamily="34" charset="0"/>
            </a:endParaRPr>
          </a:p>
        </p:txBody>
      </p:sp>
      <p:sp>
        <p:nvSpPr>
          <p:cNvPr id="9" name="TextBox 8"/>
          <p:cNvSpPr txBox="1"/>
          <p:nvPr/>
        </p:nvSpPr>
        <p:spPr>
          <a:xfrm>
            <a:off x="5629275" y="2946916"/>
            <a:ext cx="187552" cy="369332"/>
          </a:xfrm>
          <a:prstGeom prst="rect">
            <a:avLst/>
          </a:prstGeom>
          <a:noFill/>
        </p:spPr>
        <p:txBody>
          <a:bodyPr wrap="none" lIns="0" tIns="0" rIns="0" bIns="0" rtlCol="0">
            <a:spAutoFit/>
          </a:bodyPr>
          <a:lstStyle/>
          <a:p>
            <a:pPr fontAlgn="auto">
              <a:spcBef>
                <a:spcPts val="0"/>
              </a:spcBef>
              <a:spcAft>
                <a:spcPts val="0"/>
              </a:spcAft>
            </a:pPr>
            <a:r>
              <a:rPr lang="en-US" b="1" i="1" dirty="0" smtClean="0">
                <a:solidFill>
                  <a:prstClr val="black"/>
                </a:solidFill>
                <a:latin typeface="Arial" pitchFamily="34" charset="0"/>
                <a:ea typeface="+mn-ea"/>
                <a:cs typeface="Arial" pitchFamily="34" charset="0"/>
              </a:rPr>
              <a:t>d</a:t>
            </a:r>
            <a:endParaRPr lang="en-US" b="1" i="1" dirty="0">
              <a:solidFill>
                <a:prstClr val="black"/>
              </a:solidFill>
              <a:latin typeface="Arial" pitchFamily="34" charset="0"/>
              <a:ea typeface="+mn-ea"/>
              <a:cs typeface="Arial" pitchFamily="34" charset="0"/>
            </a:endParaRPr>
          </a:p>
        </p:txBody>
      </p:sp>
      <p:sp>
        <p:nvSpPr>
          <p:cNvPr id="10" name="TextBox 9"/>
          <p:cNvSpPr txBox="1"/>
          <p:nvPr/>
        </p:nvSpPr>
        <p:spPr>
          <a:xfrm>
            <a:off x="2133600" y="4067175"/>
            <a:ext cx="222818" cy="369332"/>
          </a:xfrm>
          <a:prstGeom prst="rect">
            <a:avLst/>
          </a:prstGeom>
          <a:noFill/>
        </p:spPr>
        <p:txBody>
          <a:bodyPr wrap="none" lIns="0" tIns="0" rIns="0" bIns="0" rtlCol="0">
            <a:spAutoFit/>
          </a:bodyPr>
          <a:lstStyle/>
          <a:p>
            <a:pPr fontAlgn="auto">
              <a:spcBef>
                <a:spcPts val="0"/>
              </a:spcBef>
              <a:spcAft>
                <a:spcPts val="0"/>
              </a:spcAft>
            </a:pPr>
            <a:r>
              <a:rPr lang="en-US" b="1" i="1" dirty="0" smtClean="0">
                <a:solidFill>
                  <a:prstClr val="black"/>
                </a:solidFill>
                <a:latin typeface="Arial" pitchFamily="34" charset="0"/>
                <a:ea typeface="+mn-ea"/>
                <a:cs typeface="Arial" pitchFamily="34" charset="0"/>
              </a:rPr>
              <a:t>D</a:t>
            </a:r>
            <a:endParaRPr lang="en-US" b="1" i="1" dirty="0">
              <a:solidFill>
                <a:prstClr val="black"/>
              </a:solidFill>
              <a:latin typeface="Arial" pitchFamily="34" charset="0"/>
              <a:ea typeface="+mn-ea"/>
              <a:cs typeface="Arial" pitchFamily="34" charset="0"/>
            </a:endParaRPr>
          </a:p>
        </p:txBody>
      </p:sp>
      <p:sp>
        <p:nvSpPr>
          <p:cNvPr id="11" name="TextBox 10"/>
          <p:cNvSpPr txBox="1"/>
          <p:nvPr/>
        </p:nvSpPr>
        <p:spPr>
          <a:xfrm>
            <a:off x="2140291" y="5353050"/>
            <a:ext cx="187552" cy="369332"/>
          </a:xfrm>
          <a:prstGeom prst="rect">
            <a:avLst/>
          </a:prstGeom>
          <a:noFill/>
        </p:spPr>
        <p:txBody>
          <a:bodyPr wrap="none" lIns="0" tIns="0" rIns="0" bIns="0" rtlCol="0">
            <a:spAutoFit/>
          </a:bodyPr>
          <a:lstStyle/>
          <a:p>
            <a:pPr fontAlgn="auto">
              <a:spcBef>
                <a:spcPts val="0"/>
              </a:spcBef>
              <a:spcAft>
                <a:spcPts val="0"/>
              </a:spcAft>
            </a:pPr>
            <a:r>
              <a:rPr lang="en-US" b="1" i="1" dirty="0" smtClean="0">
                <a:solidFill>
                  <a:prstClr val="black"/>
                </a:solidFill>
                <a:latin typeface="Arial" pitchFamily="34" charset="0"/>
                <a:ea typeface="+mn-ea"/>
                <a:cs typeface="Arial" pitchFamily="34" charset="0"/>
              </a:rPr>
              <a:t>d</a:t>
            </a:r>
            <a:endParaRPr lang="en-US" b="1" i="1" dirty="0">
              <a:solidFill>
                <a:prstClr val="black"/>
              </a:solidFill>
              <a:latin typeface="Arial" pitchFamily="34" charset="0"/>
              <a:ea typeface="+mn-ea"/>
              <a:cs typeface="Arial" pitchFamily="34" charset="0"/>
            </a:endParaRPr>
          </a:p>
        </p:txBody>
      </p:sp>
      <p:sp>
        <p:nvSpPr>
          <p:cNvPr id="12" name="TextBox 11"/>
          <p:cNvSpPr txBox="1"/>
          <p:nvPr/>
        </p:nvSpPr>
        <p:spPr>
          <a:xfrm>
            <a:off x="1742409" y="4683204"/>
            <a:ext cx="751809" cy="369332"/>
          </a:xfrm>
          <a:prstGeom prst="rect">
            <a:avLst/>
          </a:prstGeom>
          <a:noFill/>
        </p:spPr>
        <p:txBody>
          <a:bodyPr wrap="none" lIns="0" tIns="0" rIns="0" bIns="0" rtlCol="0">
            <a:spAutoFit/>
          </a:bodyPr>
          <a:lstStyle/>
          <a:p>
            <a:pPr fontAlgn="auto">
              <a:spcBef>
                <a:spcPts val="0"/>
              </a:spcBef>
              <a:spcAft>
                <a:spcPts val="0"/>
              </a:spcAft>
            </a:pPr>
            <a:r>
              <a:rPr lang="en-US" b="1" dirty="0" smtClean="0">
                <a:solidFill>
                  <a:prstClr val="black"/>
                </a:solidFill>
                <a:latin typeface="Arial" pitchFamily="34" charset="0"/>
                <a:ea typeface="+mn-ea"/>
                <a:cs typeface="Arial" pitchFamily="34" charset="0"/>
              </a:rPr>
              <a:t>Eggs</a:t>
            </a:r>
            <a:endParaRPr lang="en-US" b="1" dirty="0">
              <a:solidFill>
                <a:prstClr val="black"/>
              </a:solidFill>
              <a:latin typeface="Arial" pitchFamily="34" charset="0"/>
              <a:ea typeface="+mn-ea"/>
              <a:cs typeface="Arial" pitchFamily="34" charset="0"/>
            </a:endParaRPr>
          </a:p>
        </p:txBody>
      </p:sp>
      <p:sp>
        <p:nvSpPr>
          <p:cNvPr id="13" name="TextBox 12"/>
          <p:cNvSpPr txBox="1"/>
          <p:nvPr/>
        </p:nvSpPr>
        <p:spPr>
          <a:xfrm>
            <a:off x="3301120" y="3886200"/>
            <a:ext cx="856004" cy="738664"/>
          </a:xfrm>
          <a:prstGeom prst="rect">
            <a:avLst/>
          </a:prstGeom>
          <a:noFill/>
        </p:spPr>
        <p:txBody>
          <a:bodyPr wrap="none" lIns="0" tIns="0" rIns="0" bIns="0" rtlCol="0">
            <a:spAutoFit/>
          </a:bodyPr>
          <a:lstStyle/>
          <a:p>
            <a:pPr algn="ctr" fontAlgn="auto">
              <a:spcBef>
                <a:spcPts val="0"/>
              </a:spcBef>
              <a:spcAft>
                <a:spcPts val="0"/>
              </a:spcAft>
            </a:pPr>
            <a:r>
              <a:rPr lang="en-US" b="1" i="1" dirty="0" err="1" smtClean="0">
                <a:solidFill>
                  <a:prstClr val="black"/>
                </a:solidFill>
                <a:latin typeface="Arial" pitchFamily="34" charset="0"/>
                <a:ea typeface="+mn-ea"/>
                <a:cs typeface="Arial" pitchFamily="34" charset="0"/>
              </a:rPr>
              <a:t>Dd</a:t>
            </a:r>
            <a:endParaRPr lang="en-US"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b="1" dirty="0" smtClean="0">
                <a:solidFill>
                  <a:prstClr val="black"/>
                </a:solidFill>
                <a:latin typeface="Arial" pitchFamily="34" charset="0"/>
                <a:ea typeface="+mn-ea"/>
                <a:cs typeface="Arial" pitchFamily="34" charset="0"/>
              </a:rPr>
              <a:t>Dwarf</a:t>
            </a:r>
            <a:endParaRPr lang="en-US" b="1" dirty="0">
              <a:solidFill>
                <a:prstClr val="black"/>
              </a:solidFill>
              <a:latin typeface="Arial" pitchFamily="34" charset="0"/>
              <a:ea typeface="+mn-ea"/>
              <a:cs typeface="Arial" pitchFamily="34" charset="0"/>
            </a:endParaRPr>
          </a:p>
        </p:txBody>
      </p:sp>
      <p:sp>
        <p:nvSpPr>
          <p:cNvPr id="14" name="TextBox 13"/>
          <p:cNvSpPr txBox="1"/>
          <p:nvPr/>
        </p:nvSpPr>
        <p:spPr>
          <a:xfrm>
            <a:off x="5342674" y="3876675"/>
            <a:ext cx="856004" cy="738664"/>
          </a:xfrm>
          <a:prstGeom prst="rect">
            <a:avLst/>
          </a:prstGeom>
          <a:noFill/>
        </p:spPr>
        <p:txBody>
          <a:bodyPr wrap="none" lIns="0" tIns="0" rIns="0" bIns="0" rtlCol="0">
            <a:spAutoFit/>
          </a:bodyPr>
          <a:lstStyle/>
          <a:p>
            <a:pPr algn="ctr" fontAlgn="auto">
              <a:spcBef>
                <a:spcPts val="0"/>
              </a:spcBef>
              <a:spcAft>
                <a:spcPts val="0"/>
              </a:spcAft>
            </a:pPr>
            <a:r>
              <a:rPr lang="en-US" b="1" i="1" dirty="0" err="1" smtClean="0">
                <a:solidFill>
                  <a:prstClr val="black"/>
                </a:solidFill>
                <a:latin typeface="Arial" pitchFamily="34" charset="0"/>
                <a:ea typeface="+mn-ea"/>
                <a:cs typeface="Arial" pitchFamily="34" charset="0"/>
              </a:rPr>
              <a:t>Dd</a:t>
            </a:r>
            <a:endParaRPr lang="en-US"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b="1" dirty="0" smtClean="0">
                <a:solidFill>
                  <a:prstClr val="black"/>
                </a:solidFill>
                <a:latin typeface="Arial" pitchFamily="34" charset="0"/>
                <a:ea typeface="+mn-ea"/>
                <a:cs typeface="Arial" pitchFamily="34" charset="0"/>
              </a:rPr>
              <a:t>Dwarf</a:t>
            </a:r>
            <a:endParaRPr lang="en-US" b="1" dirty="0">
              <a:solidFill>
                <a:prstClr val="black"/>
              </a:solidFill>
              <a:latin typeface="Arial" pitchFamily="34" charset="0"/>
              <a:ea typeface="+mn-ea"/>
              <a:cs typeface="Arial" pitchFamily="34" charset="0"/>
            </a:endParaRPr>
          </a:p>
        </p:txBody>
      </p:sp>
      <p:sp>
        <p:nvSpPr>
          <p:cNvPr id="15" name="TextBox 14"/>
          <p:cNvSpPr txBox="1"/>
          <p:nvPr/>
        </p:nvSpPr>
        <p:spPr>
          <a:xfrm>
            <a:off x="3209925" y="5138261"/>
            <a:ext cx="1061188" cy="738664"/>
          </a:xfrm>
          <a:prstGeom prst="rect">
            <a:avLst/>
          </a:prstGeom>
          <a:noFill/>
        </p:spPr>
        <p:txBody>
          <a:bodyPr wrap="none" lIns="0" tIns="0" rIns="0" bIns="0" rtlCol="0">
            <a:spAutoFit/>
          </a:bodyPr>
          <a:lstStyle/>
          <a:p>
            <a:pPr algn="ctr" fontAlgn="auto">
              <a:spcBef>
                <a:spcPts val="0"/>
              </a:spcBef>
              <a:spcAft>
                <a:spcPts val="0"/>
              </a:spcAft>
            </a:pPr>
            <a:r>
              <a:rPr lang="en-US" b="1" i="1" dirty="0" err="1" smtClean="0">
                <a:solidFill>
                  <a:prstClr val="black"/>
                </a:solidFill>
                <a:latin typeface="Arial" pitchFamily="34" charset="0"/>
                <a:ea typeface="+mn-ea"/>
                <a:cs typeface="Arial" pitchFamily="34" charset="0"/>
              </a:rPr>
              <a:t>dd</a:t>
            </a:r>
            <a:endParaRPr lang="en-US"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b="1" dirty="0" smtClean="0">
                <a:solidFill>
                  <a:prstClr val="black"/>
                </a:solidFill>
                <a:latin typeface="Arial" pitchFamily="34" charset="0"/>
                <a:ea typeface="+mn-ea"/>
                <a:cs typeface="Arial" pitchFamily="34" charset="0"/>
              </a:rPr>
              <a:t>Normal</a:t>
            </a:r>
            <a:endParaRPr lang="en-US" b="1" dirty="0">
              <a:solidFill>
                <a:prstClr val="black"/>
              </a:solidFill>
              <a:latin typeface="Arial" pitchFamily="34" charset="0"/>
              <a:ea typeface="+mn-ea"/>
              <a:cs typeface="Arial" pitchFamily="34" charset="0"/>
            </a:endParaRPr>
          </a:p>
        </p:txBody>
      </p:sp>
      <p:sp>
        <p:nvSpPr>
          <p:cNvPr id="16" name="TextBox 15"/>
          <p:cNvSpPr txBox="1"/>
          <p:nvPr/>
        </p:nvSpPr>
        <p:spPr>
          <a:xfrm>
            <a:off x="5229225" y="5139451"/>
            <a:ext cx="1061188" cy="738664"/>
          </a:xfrm>
          <a:prstGeom prst="rect">
            <a:avLst/>
          </a:prstGeom>
          <a:noFill/>
        </p:spPr>
        <p:txBody>
          <a:bodyPr wrap="none" lIns="0" tIns="0" rIns="0" bIns="0" rtlCol="0">
            <a:spAutoFit/>
          </a:bodyPr>
          <a:lstStyle/>
          <a:p>
            <a:pPr algn="ctr" fontAlgn="auto">
              <a:spcBef>
                <a:spcPts val="0"/>
              </a:spcBef>
              <a:spcAft>
                <a:spcPts val="0"/>
              </a:spcAft>
            </a:pPr>
            <a:r>
              <a:rPr lang="en-US" b="1" i="1" dirty="0" err="1" smtClean="0">
                <a:solidFill>
                  <a:prstClr val="black"/>
                </a:solidFill>
                <a:latin typeface="Arial" pitchFamily="34" charset="0"/>
                <a:ea typeface="+mn-ea"/>
                <a:cs typeface="Arial" pitchFamily="34" charset="0"/>
              </a:rPr>
              <a:t>dd</a:t>
            </a:r>
            <a:endParaRPr lang="en-US"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b="1" dirty="0" smtClean="0">
                <a:solidFill>
                  <a:prstClr val="black"/>
                </a:solidFill>
                <a:latin typeface="Arial" pitchFamily="34" charset="0"/>
                <a:ea typeface="+mn-ea"/>
                <a:cs typeface="Arial" pitchFamily="34" charset="0"/>
              </a:rPr>
              <a:t>Normal</a:t>
            </a:r>
            <a:endParaRPr lang="en-US" b="1" dirty="0">
              <a:solidFill>
                <a:prstClr val="black"/>
              </a:solidFill>
              <a:latin typeface="Arial" pitchFamily="34" charset="0"/>
              <a:ea typeface="+mn-ea"/>
              <a:cs typeface="Arial" pitchFamily="34"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683581" y="452118"/>
            <a:ext cx="8315586" cy="958863"/>
          </a:xfrm>
        </p:spPr>
        <p:txBody>
          <a:bodyPr/>
          <a:lstStyle/>
          <a:p>
            <a:r>
              <a:rPr lang="en-US" sz="4000" dirty="0" smtClean="0">
                <a:solidFill>
                  <a:srgbClr val="FF0000"/>
                </a:solidFill>
                <a:latin typeface="Cambria" panose="02040503050406030204" pitchFamily="18" charset="0"/>
              </a:rPr>
              <a:t>Dominant Disorders</a:t>
            </a:r>
          </a:p>
        </p:txBody>
      </p:sp>
      <p:sp>
        <p:nvSpPr>
          <p:cNvPr id="137219" name="Rectangle 3"/>
          <p:cNvSpPr>
            <a:spLocks noGrp="1" noChangeArrowheads="1"/>
          </p:cNvSpPr>
          <p:nvPr>
            <p:ph idx="1"/>
          </p:nvPr>
        </p:nvSpPr>
        <p:spPr>
          <a:xfrm>
            <a:off x="683581" y="1331649"/>
            <a:ext cx="7918881" cy="4845313"/>
          </a:xfrm>
        </p:spPr>
        <p:txBody>
          <a:bodyPr>
            <a:normAutofit/>
          </a:bodyPr>
          <a:lstStyle/>
          <a:p>
            <a:r>
              <a:rPr lang="en-US" sz="2400" b="1" dirty="0" smtClean="0">
                <a:latin typeface="Cambria" panose="02040503050406030204" pitchFamily="18" charset="0"/>
              </a:rPr>
              <a:t>Dominant alleles that cause lethal disorders are much less common than lethal recessive alleles. </a:t>
            </a:r>
          </a:p>
          <a:p>
            <a:r>
              <a:rPr lang="en-US" sz="2400" b="1" dirty="0" smtClean="0">
                <a:latin typeface="Cambria" panose="02040503050406030204" pitchFamily="18" charset="0"/>
              </a:rPr>
              <a:t>One example is the allele that causes Huntington’s disease, a degeneration of the nervous system that usually does not begin until middle age.</a:t>
            </a:r>
          </a:p>
          <a:p>
            <a:pPr lvl="1"/>
            <a:r>
              <a:rPr lang="en-US" sz="2400" b="1" dirty="0" smtClean="0">
                <a:latin typeface="Cambria" panose="02040503050406030204" pitchFamily="18" charset="0"/>
              </a:rPr>
              <a:t>Once the deterioration of the nervous system begins, it is irreversible and inevitably fatal</a:t>
            </a:r>
            <a:r>
              <a:rPr lang="zh-CN" altLang="en-US" sz="2000" b="1" dirty="0" smtClean="0">
                <a:latin typeface="楷体"/>
                <a:ea typeface="楷体"/>
                <a:cs typeface="楷体"/>
              </a:rPr>
              <a:t>（致命的）</a:t>
            </a:r>
            <a:r>
              <a:rPr lang="en-US" sz="2400" b="1" dirty="0" smtClean="0">
                <a:latin typeface="Cambria" panose="02040503050406030204" pitchFamily="18" charset="0"/>
              </a:rPr>
              <a:t>.</a:t>
            </a:r>
          </a:p>
          <a:p>
            <a:pPr lvl="1"/>
            <a:r>
              <a:rPr lang="en-US" sz="2400" b="1" dirty="0" smtClean="0">
                <a:latin typeface="Cambria" panose="02040503050406030204" pitchFamily="18" charset="0"/>
              </a:rPr>
              <a:t>Because the allele for Huntington’s disease is dominant, any child born to a parent with the allele has a 50% chance of inheriting the allele and the disorder.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656947" y="523783"/>
            <a:ext cx="8173544" cy="567602"/>
          </a:xfrm>
        </p:spPr>
        <p:txBody>
          <a:bodyPr/>
          <a:lstStyle/>
          <a:p>
            <a:r>
              <a:rPr lang="en-US" sz="3600" dirty="0" smtClean="0">
                <a:solidFill>
                  <a:srgbClr val="C39150"/>
                </a:solidFill>
                <a:latin typeface="Cambria" panose="02040503050406030204" pitchFamily="18" charset="0"/>
              </a:rPr>
              <a:t>The Process of Science: </a:t>
            </a:r>
            <a:r>
              <a:rPr lang="en-US" dirty="0" smtClean="0">
                <a:solidFill>
                  <a:srgbClr val="C39150"/>
                </a:solidFill>
                <a:latin typeface="Cambria" panose="02040503050406030204" pitchFamily="18" charset="0"/>
              </a:rPr>
              <a:t>What Is the Genetic Basis of Coat Variation in Dogs?</a:t>
            </a:r>
          </a:p>
        </p:txBody>
      </p:sp>
      <p:sp>
        <p:nvSpPr>
          <p:cNvPr id="147459" name="Rectangle 3"/>
          <p:cNvSpPr>
            <a:spLocks noGrp="1" noChangeArrowheads="1"/>
          </p:cNvSpPr>
          <p:nvPr>
            <p:ph idx="1"/>
          </p:nvPr>
        </p:nvSpPr>
        <p:spPr>
          <a:xfrm>
            <a:off x="816746" y="2041863"/>
            <a:ext cx="7705817" cy="4135099"/>
          </a:xfrm>
        </p:spPr>
        <p:txBody>
          <a:bodyPr/>
          <a:lstStyle/>
          <a:p>
            <a:r>
              <a:rPr lang="en-US" b="1" dirty="0" smtClean="0">
                <a:solidFill>
                  <a:srgbClr val="FF0000"/>
                </a:solidFill>
                <a:latin typeface="Cambria" panose="02040503050406030204" pitchFamily="18" charset="0"/>
              </a:rPr>
              <a:t>Observation:</a:t>
            </a:r>
            <a:r>
              <a:rPr lang="en-US" b="1" dirty="0" smtClean="0">
                <a:latin typeface="Cambria" panose="02040503050406030204" pitchFamily="18" charset="0"/>
              </a:rPr>
              <a:t> Dogs come in a wide variety of physical types.</a:t>
            </a:r>
          </a:p>
          <a:p>
            <a:r>
              <a:rPr lang="en-US" b="1" dirty="0" smtClean="0">
                <a:solidFill>
                  <a:srgbClr val="FF0000"/>
                </a:solidFill>
                <a:latin typeface="Cambria" panose="02040503050406030204" pitchFamily="18" charset="0"/>
              </a:rPr>
              <a:t>Question: </a:t>
            </a:r>
            <a:r>
              <a:rPr lang="en-US" b="1" dirty="0" smtClean="0">
                <a:latin typeface="Cambria" panose="02040503050406030204" pitchFamily="18" charset="0"/>
              </a:rPr>
              <a:t>What is the genetic basis for canine coats?</a:t>
            </a:r>
          </a:p>
          <a:p>
            <a:r>
              <a:rPr lang="en-US" b="1" dirty="0" smtClean="0">
                <a:solidFill>
                  <a:srgbClr val="FF0000"/>
                </a:solidFill>
                <a:latin typeface="Cambria" panose="02040503050406030204" pitchFamily="18" charset="0"/>
              </a:rPr>
              <a:t>Hypothesis: </a:t>
            </a:r>
            <a:r>
              <a:rPr lang="en-US" b="1" dirty="0" smtClean="0">
                <a:latin typeface="Cambria" panose="02040503050406030204" pitchFamily="18" charset="0"/>
              </a:rPr>
              <a:t>A comparison of genes of a wide variety of dogs with different coats would identify the genes responsible.</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829" y="235915"/>
            <a:ext cx="6374343" cy="6386170"/>
          </a:xfrm>
          <a:prstGeom prst="rect">
            <a:avLst/>
          </a:prstGeom>
        </p:spPr>
      </p:pic>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3"/>
          <p:cNvSpPr>
            <a:spLocks noGrp="1" noChangeArrowheads="1"/>
          </p:cNvSpPr>
          <p:nvPr>
            <p:ph idx="1"/>
          </p:nvPr>
        </p:nvSpPr>
        <p:spPr>
          <a:xfrm>
            <a:off x="790113" y="2148395"/>
            <a:ext cx="8040378" cy="4028567"/>
          </a:xfrm>
        </p:spPr>
        <p:txBody>
          <a:bodyPr>
            <a:normAutofit/>
          </a:bodyPr>
          <a:lstStyle/>
          <a:p>
            <a:r>
              <a:rPr lang="en-US" sz="2400" b="1" dirty="0" smtClean="0">
                <a:solidFill>
                  <a:srgbClr val="FF0000"/>
                </a:solidFill>
                <a:latin typeface="Cambria" panose="02040503050406030204" pitchFamily="18" charset="0"/>
              </a:rPr>
              <a:t>Prediction: </a:t>
            </a:r>
            <a:r>
              <a:rPr lang="en-US" sz="2400" b="1" dirty="0" smtClean="0">
                <a:latin typeface="Cambria" panose="02040503050406030204" pitchFamily="18" charset="0"/>
              </a:rPr>
              <a:t>Mutations in just a few genes account for the coat appearance.</a:t>
            </a:r>
          </a:p>
          <a:p>
            <a:r>
              <a:rPr lang="en-US" sz="2400" b="1" dirty="0" smtClean="0">
                <a:solidFill>
                  <a:srgbClr val="FF0000"/>
                </a:solidFill>
                <a:latin typeface="Cambria" panose="02040503050406030204" pitchFamily="18" charset="0"/>
              </a:rPr>
              <a:t>Experiment: </a:t>
            </a:r>
            <a:r>
              <a:rPr lang="en-US" sz="2400" b="1" dirty="0" smtClean="0">
                <a:latin typeface="Cambria" panose="02040503050406030204" pitchFamily="18" charset="0"/>
              </a:rPr>
              <a:t>Researchers compared DNA sequences of 622 dogs from dozens of breeds.</a:t>
            </a:r>
          </a:p>
          <a:p>
            <a:r>
              <a:rPr lang="en-US" sz="2400" b="1" dirty="0" smtClean="0">
                <a:solidFill>
                  <a:srgbClr val="FF0000"/>
                </a:solidFill>
                <a:latin typeface="Cambria" panose="02040503050406030204" pitchFamily="18" charset="0"/>
              </a:rPr>
              <a:t>Results: </a:t>
            </a:r>
            <a:r>
              <a:rPr lang="en-US" sz="2400" b="1" dirty="0" smtClean="0">
                <a:latin typeface="Cambria" panose="02040503050406030204" pitchFamily="18" charset="0"/>
              </a:rPr>
              <a:t>Three genes in different combinations produced seven different coat appearances, from very short hair to full, thick, wired hair.</a:t>
            </a:r>
            <a:endParaRPr lang="en-US" sz="2400" b="1" dirty="0">
              <a:latin typeface="Cambria" panose="02040503050406030204" pitchFamily="18" charset="0"/>
            </a:endParaRPr>
          </a:p>
        </p:txBody>
      </p:sp>
      <p:sp>
        <p:nvSpPr>
          <p:cNvPr id="6" name="Rectangle 2"/>
          <p:cNvSpPr>
            <a:spLocks noGrp="1" noChangeArrowheads="1"/>
          </p:cNvSpPr>
          <p:nvPr>
            <p:ph type="title"/>
          </p:nvPr>
        </p:nvSpPr>
        <p:spPr>
          <a:xfrm>
            <a:off x="656947" y="523783"/>
            <a:ext cx="8173544" cy="567602"/>
          </a:xfrm>
        </p:spPr>
        <p:txBody>
          <a:bodyPr/>
          <a:lstStyle/>
          <a:p>
            <a:r>
              <a:rPr lang="en-US" sz="3600" dirty="0" smtClean="0">
                <a:solidFill>
                  <a:srgbClr val="C39150"/>
                </a:solidFill>
                <a:latin typeface="Cambria" panose="02040503050406030204" pitchFamily="18" charset="0"/>
              </a:rPr>
              <a:t>The Process of Science: </a:t>
            </a:r>
            <a:r>
              <a:rPr lang="en-US" dirty="0" smtClean="0">
                <a:solidFill>
                  <a:srgbClr val="C39150"/>
                </a:solidFill>
                <a:latin typeface="Cambria" panose="02040503050406030204" pitchFamily="18" charset="0"/>
              </a:rPr>
              <a:t>What Is the Genetic Basis of Coat Variation in Dogs?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45722" y="630315"/>
            <a:ext cx="8398277" cy="780667"/>
          </a:xfrm>
        </p:spPr>
        <p:txBody>
          <a:bodyPr/>
          <a:lstStyle/>
          <a:p>
            <a:r>
              <a:rPr lang="en-US" sz="4000" dirty="0" smtClean="0">
                <a:solidFill>
                  <a:srgbClr val="C39150"/>
                </a:solidFill>
                <a:latin typeface="Cambria" panose="02040503050406030204" pitchFamily="18" charset="0"/>
              </a:rPr>
              <a:t>In an Abbey Garden</a:t>
            </a:r>
          </a:p>
        </p:txBody>
      </p:sp>
      <p:sp>
        <p:nvSpPr>
          <p:cNvPr id="28675" name="Rectangle 3"/>
          <p:cNvSpPr>
            <a:spLocks noGrp="1" noChangeArrowheads="1"/>
          </p:cNvSpPr>
          <p:nvPr>
            <p:ph idx="1"/>
          </p:nvPr>
        </p:nvSpPr>
        <p:spPr>
          <a:xfrm>
            <a:off x="745724" y="1669001"/>
            <a:ext cx="7767962" cy="4507961"/>
          </a:xfrm>
        </p:spPr>
        <p:txBody>
          <a:bodyPr/>
          <a:lstStyle/>
          <a:p>
            <a:r>
              <a:rPr lang="en-US" b="1" dirty="0" smtClean="0">
                <a:latin typeface="Cambria" panose="02040503050406030204" pitchFamily="18" charset="0"/>
              </a:rPr>
              <a:t>Mendel probably chose to study garden peas because they</a:t>
            </a:r>
          </a:p>
          <a:p>
            <a:pPr lvl="1"/>
            <a:r>
              <a:rPr lang="en-US" b="1" dirty="0" smtClean="0">
                <a:latin typeface="Cambria" panose="02040503050406030204" pitchFamily="18" charset="0"/>
              </a:rPr>
              <a:t>were easy to grow and</a:t>
            </a:r>
          </a:p>
          <a:p>
            <a:pPr lvl="1"/>
            <a:r>
              <a:rPr lang="en-US" b="1" dirty="0" smtClean="0">
                <a:latin typeface="Cambria" panose="02040503050406030204" pitchFamily="18" charset="0"/>
              </a:rPr>
              <a:t>came in many readily distinguishable varieties.</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763480" y="469874"/>
            <a:ext cx="8330044" cy="958863"/>
          </a:xfrm>
        </p:spPr>
        <p:txBody>
          <a:bodyPr/>
          <a:lstStyle/>
          <a:p>
            <a:r>
              <a:rPr lang="en-US" sz="4000" dirty="0" smtClean="0">
                <a:solidFill>
                  <a:srgbClr val="FF0000"/>
                </a:solidFill>
                <a:latin typeface="Cambria" panose="02040503050406030204" pitchFamily="18" charset="0"/>
              </a:rPr>
              <a:t>Genetic Testing</a:t>
            </a:r>
          </a:p>
        </p:txBody>
      </p:sp>
      <p:sp>
        <p:nvSpPr>
          <p:cNvPr id="153603" name="Rectangle 3"/>
          <p:cNvSpPr>
            <a:spLocks noGrp="1" noChangeArrowheads="1"/>
          </p:cNvSpPr>
          <p:nvPr>
            <p:ph idx="1"/>
          </p:nvPr>
        </p:nvSpPr>
        <p:spPr>
          <a:xfrm>
            <a:off x="763480" y="1535837"/>
            <a:ext cx="7767962" cy="4641126"/>
          </a:xfrm>
        </p:spPr>
        <p:txBody>
          <a:bodyPr>
            <a:normAutofit/>
          </a:bodyPr>
          <a:lstStyle/>
          <a:p>
            <a:r>
              <a:rPr lang="en-US" sz="2600" b="1" dirty="0" smtClean="0">
                <a:latin typeface="Cambria" panose="02040503050406030204" pitchFamily="18" charset="0"/>
              </a:rPr>
              <a:t>Today many tests can detect the presence of disease-causing alleles.</a:t>
            </a:r>
          </a:p>
          <a:p>
            <a:r>
              <a:rPr lang="en-US" sz="2600" b="1" dirty="0" smtClean="0">
                <a:latin typeface="Cambria" panose="02040503050406030204" pitchFamily="18" charset="0"/>
              </a:rPr>
              <a:t>Most genetic tests are performed during pregnancy if the prospective parents are aware that they have an increased risk of having a baby with a genetic disease. </a:t>
            </a:r>
          </a:p>
          <a:p>
            <a:pPr lvl="1"/>
            <a:r>
              <a:rPr lang="en-US" b="1" dirty="0" smtClean="0">
                <a:latin typeface="Cambria" panose="02040503050406030204" pitchFamily="18" charset="0"/>
              </a:rPr>
              <a:t>In </a:t>
            </a:r>
            <a:r>
              <a:rPr lang="en-US" b="1" dirty="0" smtClean="0">
                <a:solidFill>
                  <a:srgbClr val="FF0000"/>
                </a:solidFill>
                <a:latin typeface="Cambria" panose="02040503050406030204" pitchFamily="18" charset="0"/>
              </a:rPr>
              <a:t>amniocentesis</a:t>
            </a:r>
            <a:r>
              <a:rPr lang="zh-CN" altLang="en-US" sz="2000" b="1" dirty="0" smtClean="0">
                <a:latin typeface="楷体"/>
                <a:ea typeface="楷体"/>
                <a:cs typeface="楷体"/>
              </a:rPr>
              <a:t>（羊膜穿刺术）</a:t>
            </a:r>
            <a:r>
              <a:rPr lang="en-US" b="1" dirty="0" smtClean="0">
                <a:latin typeface="Cambria" panose="02040503050406030204" pitchFamily="18" charset="0"/>
              </a:rPr>
              <a:t>, a physician uses a needle to extract about 2 teaspoons of the fluid that bathes the developing fetus</a:t>
            </a:r>
            <a:r>
              <a:rPr lang="zh-CN" altLang="en-US" sz="2000" b="1" dirty="0" smtClean="0">
                <a:latin typeface="楷体"/>
                <a:ea typeface="楷体"/>
                <a:cs typeface="楷体"/>
              </a:rPr>
              <a:t>（胎儿）</a:t>
            </a:r>
            <a:r>
              <a:rPr lang="en-US" b="1" dirty="0" smtClean="0">
                <a:latin typeface="Cambria" panose="02040503050406030204" pitchFamily="18" charset="0"/>
              </a:rPr>
              <a:t>. </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3"/>
          <p:cNvSpPr>
            <a:spLocks noGrp="1" noChangeArrowheads="1"/>
          </p:cNvSpPr>
          <p:nvPr>
            <p:ph idx="1"/>
          </p:nvPr>
        </p:nvSpPr>
        <p:spPr>
          <a:xfrm>
            <a:off x="763480" y="1428737"/>
            <a:ext cx="7696940" cy="4748225"/>
          </a:xfrm>
        </p:spPr>
        <p:txBody>
          <a:bodyPr>
            <a:normAutofit/>
          </a:bodyPr>
          <a:lstStyle/>
          <a:p>
            <a:r>
              <a:rPr lang="en-US" sz="2600" b="1" dirty="0" smtClean="0">
                <a:latin typeface="Cambria" panose="02040503050406030204" pitchFamily="18" charset="0"/>
              </a:rPr>
              <a:t>In chorionic villus</a:t>
            </a:r>
            <a:r>
              <a:rPr lang="zh-CN" altLang="en-US" sz="2000" b="1" dirty="0" smtClean="0">
                <a:latin typeface="楷体"/>
                <a:ea typeface="楷体"/>
                <a:cs typeface="楷体"/>
              </a:rPr>
              <a:t>（绒毛）</a:t>
            </a:r>
            <a:r>
              <a:rPr lang="en-US" sz="2600" b="1" dirty="0" smtClean="0">
                <a:latin typeface="Cambria" panose="02040503050406030204" pitchFamily="18" charset="0"/>
              </a:rPr>
              <a:t> sampling, a physician inserts a narrow, flexible tube through the mother’s vagina and into her uterus</a:t>
            </a:r>
            <a:r>
              <a:rPr lang="zh-CN" altLang="en-US" sz="2000" b="1" dirty="0" smtClean="0">
                <a:latin typeface="楷体" panose="02010609060101010101" pitchFamily="49" charset="-122"/>
                <a:ea typeface="楷体" panose="02010609060101010101" pitchFamily="49" charset="-122"/>
              </a:rPr>
              <a:t>（子宫）</a:t>
            </a:r>
            <a:r>
              <a:rPr lang="en-US" sz="2600" b="1" dirty="0" smtClean="0">
                <a:latin typeface="Cambria" panose="02040503050406030204" pitchFamily="18" charset="0"/>
              </a:rPr>
              <a:t>, removing some placental tissue</a:t>
            </a:r>
            <a:r>
              <a:rPr lang="zh-CN" altLang="en-US" sz="2000" b="1" dirty="0" smtClean="0">
                <a:latin typeface="楷体" panose="02010609060101010101" pitchFamily="49" charset="-122"/>
                <a:ea typeface="楷体" panose="02010609060101010101" pitchFamily="49" charset="-122"/>
              </a:rPr>
              <a:t>（胎盘组织）</a:t>
            </a:r>
            <a:r>
              <a:rPr lang="en-US" sz="2600" b="1" dirty="0" smtClean="0">
                <a:latin typeface="Cambria" panose="02040503050406030204" pitchFamily="18" charset="0"/>
              </a:rPr>
              <a:t>.</a:t>
            </a:r>
          </a:p>
          <a:p>
            <a:r>
              <a:rPr lang="en-US" sz="2600" b="1" dirty="0" smtClean="0">
                <a:latin typeface="Cambria" panose="02040503050406030204" pitchFamily="18" charset="0"/>
              </a:rPr>
              <a:t>Newer genetic screening procedures involve isolating tiny amounts of fetal cells or DNA released into the mother’s bloodstream. These newer technologies are gradually replacing more invasive screening methods </a:t>
            </a:r>
            <a:r>
              <a:rPr lang="en-US" sz="2600" b="1" dirty="0">
                <a:latin typeface="Cambria" panose="02040503050406030204" pitchFamily="18" charset="0"/>
              </a:rPr>
              <a:t>because they  </a:t>
            </a:r>
            <a:endParaRPr lang="en-US" sz="2600" b="1" dirty="0" smtClean="0">
              <a:latin typeface="Cambria" panose="02040503050406030204" pitchFamily="18" charset="0"/>
            </a:endParaRPr>
          </a:p>
          <a:p>
            <a:pPr lvl="1"/>
            <a:r>
              <a:rPr lang="en-US" b="1" dirty="0" smtClean="0">
                <a:latin typeface="Cambria" panose="02040503050406030204" pitchFamily="18" charset="0"/>
              </a:rPr>
              <a:t>are more accurate and </a:t>
            </a:r>
          </a:p>
          <a:p>
            <a:pPr lvl="1"/>
            <a:r>
              <a:rPr lang="en-US" b="1" dirty="0" smtClean="0">
                <a:latin typeface="Cambria" panose="02040503050406030204" pitchFamily="18" charset="0"/>
              </a:rPr>
              <a:t>can be performed earlier than other tests.</a:t>
            </a:r>
          </a:p>
        </p:txBody>
      </p:sp>
      <p:sp>
        <p:nvSpPr>
          <p:cNvPr id="6" name="Rectangle 2"/>
          <p:cNvSpPr>
            <a:spLocks noGrp="1" noChangeArrowheads="1"/>
          </p:cNvSpPr>
          <p:nvPr>
            <p:ph type="title"/>
          </p:nvPr>
        </p:nvSpPr>
        <p:spPr>
          <a:xfrm>
            <a:off x="763480" y="469874"/>
            <a:ext cx="8330044" cy="958863"/>
          </a:xfrm>
        </p:spPr>
        <p:txBody>
          <a:bodyPr/>
          <a:lstStyle/>
          <a:p>
            <a:r>
              <a:rPr lang="en-US" sz="4000" dirty="0" smtClean="0">
                <a:solidFill>
                  <a:srgbClr val="FF0000"/>
                </a:solidFill>
                <a:latin typeface="Cambria" panose="02040503050406030204" pitchFamily="18" charset="0"/>
              </a:rPr>
              <a:t>Genetic Testing</a:t>
            </a:r>
          </a:p>
        </p:txBody>
      </p:sp>
      <p:pic>
        <p:nvPicPr>
          <p:cNvPr id="3074" name="Picture 2" descr="Image result for chorionic villus sampling"/>
          <p:cNvPicPr>
            <a:picLocks noChangeAspect="1" noChangeArrowheads="1"/>
          </p:cNvPicPr>
          <p:nvPr/>
        </p:nvPicPr>
        <p:blipFill rotWithShape="1">
          <a:blip r:embed="rId3">
            <a:extLst>
              <a:ext uri="{28A0092B-C50C-407E-A947-70E740481C1C}">
                <a14:useLocalDpi xmlns:a14="http://schemas.microsoft.com/office/drawing/2010/main" val="0"/>
              </a:ext>
            </a:extLst>
          </a:blip>
          <a:srcRect t="13182"/>
          <a:stretch/>
        </p:blipFill>
        <p:spPr bwMode="auto">
          <a:xfrm>
            <a:off x="763480" y="3155575"/>
            <a:ext cx="7429500" cy="3415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3074"/>
                                        </p:tgtEl>
                                        <p:attrNameLst>
                                          <p:attrName>ppt_x</p:attrName>
                                        </p:attrNameLst>
                                      </p:cBhvr>
                                      <p:tavLst>
                                        <p:tav tm="0">
                                          <p:val>
                                            <p:strVal val="ppt_x"/>
                                          </p:val>
                                        </p:tav>
                                        <p:tav tm="100000">
                                          <p:val>
                                            <p:strVal val="ppt_x"/>
                                          </p:val>
                                        </p:tav>
                                      </p:tavLst>
                                    </p:anim>
                                    <p:anim calcmode="lin" valueType="num">
                                      <p:cBhvr additive="base">
                                        <p:cTn id="12" dur="500"/>
                                        <p:tgtEl>
                                          <p:spTgt spid="3074"/>
                                        </p:tgtEl>
                                        <p:attrNameLst>
                                          <p:attrName>ppt_y</p:attrName>
                                        </p:attrNameLst>
                                      </p:cBhvr>
                                      <p:tavLst>
                                        <p:tav tm="0">
                                          <p:val>
                                            <p:strVal val="ppt_y"/>
                                          </p:val>
                                        </p:tav>
                                        <p:tav tm="100000">
                                          <p:val>
                                            <p:strVal val="1+ppt_h/2"/>
                                          </p:val>
                                        </p:tav>
                                      </p:tavLst>
                                    </p:anim>
                                    <p:set>
                                      <p:cBhvr>
                                        <p:cTn id="13" dur="1" fill="hold">
                                          <p:stCondLst>
                                            <p:cond delay="499"/>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563880"/>
            <a:ext cx="8546592" cy="5730240"/>
          </a:xfrm>
          <a:prstGeom prst="rect">
            <a:avLst/>
          </a:prstGeom>
        </p:spPr>
      </p:pic>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701336" y="549773"/>
            <a:ext cx="8442664" cy="958863"/>
          </a:xfrm>
        </p:spPr>
        <p:txBody>
          <a:bodyPr/>
          <a:lstStyle/>
          <a:p>
            <a:r>
              <a:rPr lang="en-US" sz="4000" dirty="0" smtClean="0">
                <a:solidFill>
                  <a:srgbClr val="FF0000"/>
                </a:solidFill>
                <a:latin typeface="Cambria" panose="02040503050406030204" pitchFamily="18" charset="0"/>
              </a:rPr>
              <a:t>Genetic Testing</a:t>
            </a:r>
          </a:p>
        </p:txBody>
      </p:sp>
      <p:sp>
        <p:nvSpPr>
          <p:cNvPr id="153603" name="Rectangle 3"/>
          <p:cNvSpPr>
            <a:spLocks noGrp="1" noChangeArrowheads="1"/>
          </p:cNvSpPr>
          <p:nvPr>
            <p:ph idx="1"/>
          </p:nvPr>
        </p:nvSpPr>
        <p:spPr>
          <a:xfrm>
            <a:off x="701336" y="1580225"/>
            <a:ext cx="7865615" cy="4596738"/>
          </a:xfrm>
        </p:spPr>
        <p:txBody>
          <a:bodyPr/>
          <a:lstStyle/>
          <a:p>
            <a:r>
              <a:rPr lang="en-US" b="1" dirty="0" smtClean="0">
                <a:latin typeface="Cambria" panose="02040503050406030204" pitchFamily="18" charset="0"/>
              </a:rPr>
              <a:t>Once cells are obtained, they can be screened for genetic diseases. </a:t>
            </a:r>
          </a:p>
          <a:p>
            <a:r>
              <a:rPr lang="en-US" b="1" dirty="0" smtClean="0">
                <a:latin typeface="Cambria" panose="02040503050406030204" pitchFamily="18" charset="0"/>
              </a:rPr>
              <a:t>Patients seeking genetic testing should receive counseling both before and after to explain the test and to help them cope with the results. </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585924" y="417176"/>
            <a:ext cx="8422119" cy="958863"/>
          </a:xfrm>
        </p:spPr>
        <p:txBody>
          <a:bodyPr/>
          <a:lstStyle/>
          <a:p>
            <a:r>
              <a:rPr lang="en-US" sz="4000" dirty="0" smtClean="0">
                <a:solidFill>
                  <a:srgbClr val="FF0000"/>
                </a:solidFill>
                <a:latin typeface="Cambria" panose="02040503050406030204" pitchFamily="18" charset="0"/>
              </a:rPr>
              <a:t>Variations on Mendel’s Laws</a:t>
            </a:r>
          </a:p>
        </p:txBody>
      </p:sp>
      <p:sp>
        <p:nvSpPr>
          <p:cNvPr id="155651" name="Rectangle 3"/>
          <p:cNvSpPr>
            <a:spLocks noGrp="1" noChangeArrowheads="1"/>
          </p:cNvSpPr>
          <p:nvPr>
            <p:ph idx="1"/>
          </p:nvPr>
        </p:nvSpPr>
        <p:spPr>
          <a:xfrm>
            <a:off x="585925" y="1376039"/>
            <a:ext cx="7954393" cy="4800924"/>
          </a:xfrm>
        </p:spPr>
        <p:txBody>
          <a:bodyPr>
            <a:noAutofit/>
          </a:bodyPr>
          <a:lstStyle/>
          <a:p>
            <a:r>
              <a:rPr lang="en-US" sz="2400" b="1" dirty="0" smtClean="0">
                <a:latin typeface="Cambria" panose="02040503050406030204" pitchFamily="18" charset="0"/>
              </a:rPr>
              <a:t>Mendel’s two laws explain inheritance in terms of genes that are passed along from generation to generation according to simple rules of probability.</a:t>
            </a:r>
          </a:p>
          <a:p>
            <a:pPr lvl="1"/>
            <a:r>
              <a:rPr lang="en-US" sz="2400" b="1" dirty="0" smtClean="0">
                <a:latin typeface="Cambria" panose="02040503050406030204" pitchFamily="18" charset="0"/>
              </a:rPr>
              <a:t>These laws are valid for all sexually reproducing organisms. </a:t>
            </a:r>
          </a:p>
          <a:p>
            <a:pPr lvl="1"/>
            <a:r>
              <a:rPr lang="en-US" sz="2400" b="1" dirty="0" smtClean="0">
                <a:latin typeface="Cambria" panose="02040503050406030204" pitchFamily="18" charset="0"/>
              </a:rPr>
              <a:t>But Mendel’s laws stop short of explaining some patterns of genetic inheritance. </a:t>
            </a:r>
          </a:p>
          <a:p>
            <a:pPr lvl="1"/>
            <a:r>
              <a:rPr lang="en-US" sz="2400" b="1" dirty="0" smtClean="0">
                <a:latin typeface="Cambria" panose="02040503050406030204" pitchFamily="18" charset="0"/>
              </a:rPr>
              <a:t>In fact, for most sexually reproducing organisms, cases in which Mendel’s rules can strictly account for the patterns of inheritance are relatively rare. </a:t>
            </a:r>
          </a:p>
          <a:p>
            <a:pPr lvl="1"/>
            <a:r>
              <a:rPr lang="en-US" sz="2400" b="1" dirty="0" smtClean="0">
                <a:latin typeface="Cambria" panose="02040503050406030204" pitchFamily="18" charset="0"/>
              </a:rPr>
              <a:t>More often, the observed inheritance patterns are more complex. </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745722" y="559218"/>
            <a:ext cx="8313938" cy="958863"/>
          </a:xfrm>
        </p:spPr>
        <p:txBody>
          <a:bodyPr/>
          <a:lstStyle/>
          <a:p>
            <a:r>
              <a:rPr lang="en-US" sz="4000" dirty="0" smtClean="0">
                <a:solidFill>
                  <a:srgbClr val="FF0000"/>
                </a:solidFill>
                <a:latin typeface="Cambria" panose="02040503050406030204" pitchFamily="18" charset="0"/>
              </a:rPr>
              <a:t>Incomplete Dominance in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Plants and People</a:t>
            </a:r>
          </a:p>
        </p:txBody>
      </p:sp>
      <p:sp>
        <p:nvSpPr>
          <p:cNvPr id="157699" name="Rectangle 3"/>
          <p:cNvSpPr>
            <a:spLocks noGrp="1" noChangeArrowheads="1"/>
          </p:cNvSpPr>
          <p:nvPr>
            <p:ph idx="1"/>
          </p:nvPr>
        </p:nvSpPr>
        <p:spPr>
          <a:xfrm>
            <a:off x="745722" y="2210540"/>
            <a:ext cx="8084767" cy="4463571"/>
          </a:xfrm>
        </p:spPr>
        <p:txBody>
          <a:bodyPr/>
          <a:lstStyle/>
          <a:p>
            <a:r>
              <a:rPr lang="en-US" b="1" dirty="0" smtClean="0">
                <a:latin typeface="Cambria" panose="02040503050406030204" pitchFamily="18" charset="0"/>
              </a:rPr>
              <a:t>In </a:t>
            </a:r>
            <a:r>
              <a:rPr lang="en-US" b="1" dirty="0" smtClean="0">
                <a:solidFill>
                  <a:srgbClr val="FF0000"/>
                </a:solidFill>
                <a:latin typeface="Cambria" panose="02040503050406030204" pitchFamily="18" charset="0"/>
              </a:rPr>
              <a:t>incomplete dominance</a:t>
            </a:r>
            <a:r>
              <a:rPr lang="zh-CN" altLang="en-US" sz="2000" b="1" dirty="0" smtClean="0">
                <a:solidFill>
                  <a:srgbClr val="FF0000"/>
                </a:solidFill>
                <a:latin typeface="楷体" panose="02010609060101010101" pitchFamily="49" charset="-122"/>
                <a:ea typeface="楷体" panose="02010609060101010101" pitchFamily="49" charset="-122"/>
              </a:rPr>
              <a:t>（半显性）</a:t>
            </a:r>
            <a:r>
              <a:rPr lang="en-US" b="1" dirty="0" smtClean="0">
                <a:latin typeface="Cambria" panose="02040503050406030204" pitchFamily="18" charset="0"/>
              </a:rPr>
              <a:t>, F</a:t>
            </a:r>
            <a:r>
              <a:rPr lang="en-US" b="1" baseline="-25000" dirty="0" smtClean="0">
                <a:latin typeface="Cambria" panose="02040503050406030204" pitchFamily="18" charset="0"/>
              </a:rPr>
              <a:t>1</a:t>
            </a:r>
            <a:r>
              <a:rPr lang="en-US" b="1" dirty="0" smtClean="0">
                <a:latin typeface="Cambria" panose="02040503050406030204" pitchFamily="18" charset="0"/>
              </a:rPr>
              <a:t> hybrids have an appearance between the phenotypes of the two parents.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224" y="204216"/>
            <a:ext cx="4797552" cy="6449568"/>
          </a:xfrm>
          <a:prstGeom prst="rect">
            <a:avLst/>
          </a:prstGeom>
        </p:spPr>
      </p:pic>
      <p:sp>
        <p:nvSpPr>
          <p:cNvPr id="15" name="TextBox 14"/>
          <p:cNvSpPr txBox="1"/>
          <p:nvPr/>
        </p:nvSpPr>
        <p:spPr>
          <a:xfrm>
            <a:off x="2219417" y="4601545"/>
            <a:ext cx="1551707" cy="276999"/>
          </a:xfrm>
          <a:prstGeom prst="rect">
            <a:avLst/>
          </a:prstGeom>
          <a:noFill/>
        </p:spPr>
        <p:txBody>
          <a:bodyPr wrap="none" lIns="0" tIns="0" rIns="0" bIns="0" rtlCol="0">
            <a:spAutoFit/>
          </a:bodyPr>
          <a:lstStyle/>
          <a:p>
            <a:pPr fontAlgn="auto">
              <a:spcBef>
                <a:spcPts val="0"/>
              </a:spcBef>
              <a:spcAft>
                <a:spcPts val="0"/>
              </a:spcAft>
            </a:pPr>
            <a:r>
              <a:rPr lang="en-US" sz="1800" b="1" dirty="0" smtClean="0">
                <a:solidFill>
                  <a:srgbClr val="FF0000"/>
                </a:solidFill>
                <a:latin typeface="Arial" pitchFamily="34" charset="0"/>
                <a:ea typeface="+mn-ea"/>
                <a:cs typeface="Arial" pitchFamily="34" charset="0"/>
              </a:rPr>
              <a:t>F</a:t>
            </a:r>
            <a:r>
              <a:rPr lang="en-US" sz="1800" b="1" baseline="-25000" dirty="0" smtClean="0">
                <a:solidFill>
                  <a:srgbClr val="FF0000"/>
                </a:solidFill>
                <a:latin typeface="Arial" pitchFamily="34" charset="0"/>
                <a:ea typeface="+mn-ea"/>
                <a:cs typeface="Arial" pitchFamily="34" charset="0"/>
              </a:rPr>
              <a:t>2</a:t>
            </a:r>
            <a:r>
              <a:rPr lang="en-US" sz="1800" b="1" dirty="0" smtClean="0">
                <a:solidFill>
                  <a:srgbClr val="FF0000"/>
                </a:solidFill>
                <a:latin typeface="Arial" pitchFamily="34" charset="0"/>
                <a:ea typeface="+mn-ea"/>
                <a:cs typeface="Arial" pitchFamily="34" charset="0"/>
              </a:rPr>
              <a:t> </a:t>
            </a:r>
            <a:r>
              <a:rPr lang="en-US" sz="1800" b="1" dirty="0">
                <a:solidFill>
                  <a:srgbClr val="FF0000"/>
                </a:solidFill>
                <a:latin typeface="Arial" pitchFamily="34" charset="0"/>
                <a:ea typeface="+mn-ea"/>
                <a:cs typeface="Arial" pitchFamily="34" charset="0"/>
              </a:rPr>
              <a:t>Generation</a:t>
            </a:r>
          </a:p>
        </p:txBody>
      </p:sp>
      <p:sp>
        <p:nvSpPr>
          <p:cNvPr id="16" name="TextBox 15"/>
          <p:cNvSpPr txBox="1"/>
          <p:nvPr/>
        </p:nvSpPr>
        <p:spPr>
          <a:xfrm>
            <a:off x="4694162" y="4592214"/>
            <a:ext cx="718145" cy="276999"/>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Sperm</a:t>
            </a:r>
            <a:endParaRPr lang="en-US" sz="1800" b="1" dirty="0">
              <a:solidFill>
                <a:prstClr val="black"/>
              </a:solidFill>
              <a:latin typeface="Arial" pitchFamily="34" charset="0"/>
              <a:ea typeface="+mn-ea"/>
              <a:cs typeface="Arial" pitchFamily="34" charset="0"/>
            </a:endParaRPr>
          </a:p>
        </p:txBody>
      </p:sp>
      <p:grpSp>
        <p:nvGrpSpPr>
          <p:cNvPr id="23" name="Group 22"/>
          <p:cNvGrpSpPr/>
          <p:nvPr/>
        </p:nvGrpSpPr>
        <p:grpSpPr>
          <a:xfrm>
            <a:off x="4552947" y="4897202"/>
            <a:ext cx="94866" cy="369332"/>
            <a:chOff x="4539046" y="3725347"/>
            <a:chExt cx="94866" cy="369332"/>
          </a:xfrm>
        </p:grpSpPr>
        <p:sp>
          <p:nvSpPr>
            <p:cNvPr id="24" name="TextBox 23"/>
            <p:cNvSpPr txBox="1"/>
            <p:nvPr/>
          </p:nvSpPr>
          <p:spPr>
            <a:xfrm>
              <a:off x="4539046" y="3725347"/>
              <a:ext cx="84959" cy="369332"/>
            </a:xfrm>
            <a:prstGeom prst="rect">
              <a:avLst/>
            </a:prstGeom>
            <a:noFill/>
          </p:spPr>
          <p:txBody>
            <a:bodyPr wrap="none" lIns="0" tIns="0" rIns="0" bIns="0" rtlCol="0">
              <a:spAutoFit/>
            </a:bodyPr>
            <a:lstStyle/>
            <a:p>
              <a:pPr algn="ctr" fontAlgn="auto">
                <a:spcBef>
                  <a:spcPts val="0"/>
                </a:spcBef>
                <a:spcAft>
                  <a:spcPts val="0"/>
                </a:spcAft>
              </a:pPr>
              <a:r>
                <a:rPr lang="en-US" sz="12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200" b="1" dirty="0">
                  <a:solidFill>
                    <a:prstClr val="black"/>
                  </a:solidFill>
                  <a:latin typeface="Arial" pitchFamily="34" charset="0"/>
                  <a:ea typeface="+mn-ea"/>
                  <a:cs typeface="Arial" pitchFamily="34" charset="0"/>
                </a:rPr>
                <a:t>2</a:t>
              </a:r>
            </a:p>
          </p:txBody>
        </p:sp>
        <p:sp>
          <p:nvSpPr>
            <p:cNvPr id="25" name="Freeform 24"/>
            <p:cNvSpPr/>
            <p:nvPr/>
          </p:nvSpPr>
          <p:spPr>
            <a:xfrm>
              <a:off x="4548187" y="3905250"/>
              <a:ext cx="85725" cy="0"/>
            </a:xfrm>
            <a:custGeom>
              <a:avLst/>
              <a:gdLst>
                <a:gd name="connsiteX0" fmla="*/ 0 w 85725"/>
                <a:gd name="connsiteY0" fmla="*/ 0 h 0"/>
                <a:gd name="connsiteX1" fmla="*/ 85725 w 85725"/>
                <a:gd name="connsiteY1" fmla="*/ 0 h 0"/>
              </a:gdLst>
              <a:ahLst/>
              <a:cxnLst>
                <a:cxn ang="0">
                  <a:pos x="connsiteX0" y="connsiteY0"/>
                </a:cxn>
                <a:cxn ang="0">
                  <a:pos x="connsiteX1" y="connsiteY1"/>
                </a:cxn>
              </a:cxnLst>
              <a:rect l="l" t="t" r="r" b="b"/>
              <a:pathLst>
                <a:path w="85725">
                  <a:moveTo>
                    <a:pt x="0" y="0"/>
                  </a:moveTo>
                  <a:lnTo>
                    <a:pt x="85725"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26" name="Group 25"/>
          <p:cNvGrpSpPr/>
          <p:nvPr/>
        </p:nvGrpSpPr>
        <p:grpSpPr>
          <a:xfrm>
            <a:off x="5156630" y="4891089"/>
            <a:ext cx="94866" cy="369332"/>
            <a:chOff x="4539046" y="3725347"/>
            <a:chExt cx="94866" cy="369332"/>
          </a:xfrm>
        </p:grpSpPr>
        <p:sp>
          <p:nvSpPr>
            <p:cNvPr id="27" name="TextBox 26"/>
            <p:cNvSpPr txBox="1"/>
            <p:nvPr/>
          </p:nvSpPr>
          <p:spPr>
            <a:xfrm>
              <a:off x="4539046" y="3725347"/>
              <a:ext cx="84959" cy="369332"/>
            </a:xfrm>
            <a:prstGeom prst="rect">
              <a:avLst/>
            </a:prstGeom>
            <a:noFill/>
          </p:spPr>
          <p:txBody>
            <a:bodyPr wrap="none" lIns="0" tIns="0" rIns="0" bIns="0" rtlCol="0">
              <a:spAutoFit/>
            </a:bodyPr>
            <a:lstStyle/>
            <a:p>
              <a:pPr algn="ctr" fontAlgn="auto">
                <a:spcBef>
                  <a:spcPts val="0"/>
                </a:spcBef>
                <a:spcAft>
                  <a:spcPts val="0"/>
                </a:spcAft>
              </a:pPr>
              <a:r>
                <a:rPr lang="en-US" sz="12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200" b="1" dirty="0">
                  <a:solidFill>
                    <a:prstClr val="black"/>
                  </a:solidFill>
                  <a:latin typeface="Arial" pitchFamily="34" charset="0"/>
                  <a:ea typeface="+mn-ea"/>
                  <a:cs typeface="Arial" pitchFamily="34" charset="0"/>
                </a:rPr>
                <a:t>2</a:t>
              </a:r>
            </a:p>
          </p:txBody>
        </p:sp>
        <p:sp>
          <p:nvSpPr>
            <p:cNvPr id="28" name="Freeform 27"/>
            <p:cNvSpPr/>
            <p:nvPr/>
          </p:nvSpPr>
          <p:spPr>
            <a:xfrm>
              <a:off x="4548187" y="3905250"/>
              <a:ext cx="85725" cy="0"/>
            </a:xfrm>
            <a:custGeom>
              <a:avLst/>
              <a:gdLst>
                <a:gd name="connsiteX0" fmla="*/ 0 w 85725"/>
                <a:gd name="connsiteY0" fmla="*/ 0 h 0"/>
                <a:gd name="connsiteX1" fmla="*/ 85725 w 85725"/>
                <a:gd name="connsiteY1" fmla="*/ 0 h 0"/>
              </a:gdLst>
              <a:ahLst/>
              <a:cxnLst>
                <a:cxn ang="0">
                  <a:pos x="connsiteX0" y="connsiteY0"/>
                </a:cxn>
                <a:cxn ang="0">
                  <a:pos x="connsiteX1" y="connsiteY1"/>
                </a:cxn>
              </a:cxnLst>
              <a:rect l="l" t="t" r="r" b="b"/>
              <a:pathLst>
                <a:path w="85725">
                  <a:moveTo>
                    <a:pt x="0" y="0"/>
                  </a:moveTo>
                  <a:lnTo>
                    <a:pt x="85725"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29" name="Group 28"/>
          <p:cNvGrpSpPr/>
          <p:nvPr/>
        </p:nvGrpSpPr>
        <p:grpSpPr>
          <a:xfrm>
            <a:off x="3919919" y="5459964"/>
            <a:ext cx="94866" cy="369332"/>
            <a:chOff x="4539046" y="3725347"/>
            <a:chExt cx="94866" cy="369332"/>
          </a:xfrm>
        </p:grpSpPr>
        <p:sp>
          <p:nvSpPr>
            <p:cNvPr id="30" name="TextBox 29"/>
            <p:cNvSpPr txBox="1"/>
            <p:nvPr/>
          </p:nvSpPr>
          <p:spPr>
            <a:xfrm>
              <a:off x="4539046" y="3725347"/>
              <a:ext cx="84959" cy="369332"/>
            </a:xfrm>
            <a:prstGeom prst="rect">
              <a:avLst/>
            </a:prstGeom>
            <a:noFill/>
          </p:spPr>
          <p:txBody>
            <a:bodyPr wrap="none" lIns="0" tIns="0" rIns="0" bIns="0" rtlCol="0">
              <a:spAutoFit/>
            </a:bodyPr>
            <a:lstStyle/>
            <a:p>
              <a:pPr algn="ctr" fontAlgn="auto">
                <a:spcBef>
                  <a:spcPts val="0"/>
                </a:spcBef>
                <a:spcAft>
                  <a:spcPts val="0"/>
                </a:spcAft>
              </a:pPr>
              <a:r>
                <a:rPr lang="en-US" sz="12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200" b="1" dirty="0">
                  <a:solidFill>
                    <a:prstClr val="black"/>
                  </a:solidFill>
                  <a:latin typeface="Arial" pitchFamily="34" charset="0"/>
                  <a:ea typeface="+mn-ea"/>
                  <a:cs typeface="Arial" pitchFamily="34" charset="0"/>
                </a:rPr>
                <a:t>2</a:t>
              </a:r>
            </a:p>
          </p:txBody>
        </p:sp>
        <p:sp>
          <p:nvSpPr>
            <p:cNvPr id="31" name="Freeform 30"/>
            <p:cNvSpPr/>
            <p:nvPr/>
          </p:nvSpPr>
          <p:spPr>
            <a:xfrm>
              <a:off x="4548187" y="3905250"/>
              <a:ext cx="85725" cy="0"/>
            </a:xfrm>
            <a:custGeom>
              <a:avLst/>
              <a:gdLst>
                <a:gd name="connsiteX0" fmla="*/ 0 w 85725"/>
                <a:gd name="connsiteY0" fmla="*/ 0 h 0"/>
                <a:gd name="connsiteX1" fmla="*/ 85725 w 85725"/>
                <a:gd name="connsiteY1" fmla="*/ 0 h 0"/>
              </a:gdLst>
              <a:ahLst/>
              <a:cxnLst>
                <a:cxn ang="0">
                  <a:pos x="connsiteX0" y="connsiteY0"/>
                </a:cxn>
                <a:cxn ang="0">
                  <a:pos x="connsiteX1" y="connsiteY1"/>
                </a:cxn>
              </a:cxnLst>
              <a:rect l="l" t="t" r="r" b="b"/>
              <a:pathLst>
                <a:path w="85725">
                  <a:moveTo>
                    <a:pt x="0" y="0"/>
                  </a:moveTo>
                  <a:lnTo>
                    <a:pt x="85725"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32" name="Group 31"/>
          <p:cNvGrpSpPr/>
          <p:nvPr/>
        </p:nvGrpSpPr>
        <p:grpSpPr>
          <a:xfrm>
            <a:off x="3919726" y="6057413"/>
            <a:ext cx="94866" cy="369332"/>
            <a:chOff x="4539046" y="3725347"/>
            <a:chExt cx="94866" cy="369332"/>
          </a:xfrm>
        </p:grpSpPr>
        <p:sp>
          <p:nvSpPr>
            <p:cNvPr id="33" name="TextBox 32"/>
            <p:cNvSpPr txBox="1"/>
            <p:nvPr/>
          </p:nvSpPr>
          <p:spPr>
            <a:xfrm>
              <a:off x="4539046" y="3725347"/>
              <a:ext cx="84959" cy="369332"/>
            </a:xfrm>
            <a:prstGeom prst="rect">
              <a:avLst/>
            </a:prstGeom>
            <a:noFill/>
          </p:spPr>
          <p:txBody>
            <a:bodyPr wrap="none" lIns="0" tIns="0" rIns="0" bIns="0" rtlCol="0">
              <a:spAutoFit/>
            </a:bodyPr>
            <a:lstStyle/>
            <a:p>
              <a:pPr algn="ctr" fontAlgn="auto">
                <a:spcBef>
                  <a:spcPts val="0"/>
                </a:spcBef>
                <a:spcAft>
                  <a:spcPts val="0"/>
                </a:spcAft>
              </a:pPr>
              <a:r>
                <a:rPr lang="en-US" sz="1200" b="1" dirty="0" smtClean="0">
                  <a:solidFill>
                    <a:prstClr val="black"/>
                  </a:solidFill>
                  <a:latin typeface="Arial" pitchFamily="34" charset="0"/>
                  <a:ea typeface="+mn-ea"/>
                  <a:cs typeface="Arial" pitchFamily="34" charset="0"/>
                </a:rPr>
                <a:t>1</a:t>
              </a:r>
            </a:p>
            <a:p>
              <a:pPr algn="ctr" fontAlgn="auto">
                <a:spcBef>
                  <a:spcPts val="0"/>
                </a:spcBef>
                <a:spcAft>
                  <a:spcPts val="0"/>
                </a:spcAft>
              </a:pPr>
              <a:r>
                <a:rPr lang="en-US" sz="1200" b="1" dirty="0">
                  <a:solidFill>
                    <a:prstClr val="black"/>
                  </a:solidFill>
                  <a:latin typeface="Arial" pitchFamily="34" charset="0"/>
                  <a:ea typeface="+mn-ea"/>
                  <a:cs typeface="Arial" pitchFamily="34" charset="0"/>
                </a:rPr>
                <a:t>2</a:t>
              </a:r>
            </a:p>
          </p:txBody>
        </p:sp>
        <p:sp>
          <p:nvSpPr>
            <p:cNvPr id="34" name="Freeform 33"/>
            <p:cNvSpPr/>
            <p:nvPr/>
          </p:nvSpPr>
          <p:spPr>
            <a:xfrm>
              <a:off x="4548187" y="3905250"/>
              <a:ext cx="85725" cy="0"/>
            </a:xfrm>
            <a:custGeom>
              <a:avLst/>
              <a:gdLst>
                <a:gd name="connsiteX0" fmla="*/ 0 w 85725"/>
                <a:gd name="connsiteY0" fmla="*/ 0 h 0"/>
                <a:gd name="connsiteX1" fmla="*/ 85725 w 85725"/>
                <a:gd name="connsiteY1" fmla="*/ 0 h 0"/>
              </a:gdLst>
              <a:ahLst/>
              <a:cxnLst>
                <a:cxn ang="0">
                  <a:pos x="connsiteX0" y="connsiteY0"/>
                </a:cxn>
                <a:cxn ang="0">
                  <a:pos x="connsiteX1" y="connsiteY1"/>
                </a:cxn>
              </a:cxnLst>
              <a:rect l="l" t="t" r="r" b="b"/>
              <a:pathLst>
                <a:path w="85725">
                  <a:moveTo>
                    <a:pt x="0" y="0"/>
                  </a:moveTo>
                  <a:lnTo>
                    <a:pt x="85725"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35" name="TextBox 34"/>
          <p:cNvSpPr txBox="1"/>
          <p:nvPr/>
        </p:nvSpPr>
        <p:spPr>
          <a:xfrm>
            <a:off x="4766418" y="4974146"/>
            <a:ext cx="129844"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smtClean="0">
                <a:solidFill>
                  <a:prstClr val="black"/>
                </a:solidFill>
                <a:latin typeface="Arial" pitchFamily="34" charset="0"/>
                <a:ea typeface="+mn-ea"/>
                <a:cs typeface="Arial" pitchFamily="34" charset="0"/>
              </a:rPr>
              <a:t>R</a:t>
            </a:r>
            <a:endParaRPr lang="en-US" sz="1400" b="1" i="1" dirty="0">
              <a:solidFill>
                <a:prstClr val="black"/>
              </a:solidFill>
              <a:latin typeface="Arial" pitchFamily="34" charset="0"/>
              <a:ea typeface="+mn-ea"/>
              <a:cs typeface="Arial" pitchFamily="34" charset="0"/>
            </a:endParaRPr>
          </a:p>
        </p:txBody>
      </p:sp>
      <p:sp>
        <p:nvSpPr>
          <p:cNvPr id="36" name="TextBox 35"/>
          <p:cNvSpPr txBox="1"/>
          <p:nvPr/>
        </p:nvSpPr>
        <p:spPr>
          <a:xfrm>
            <a:off x="5407723" y="4972796"/>
            <a:ext cx="70532"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smtClean="0">
                <a:solidFill>
                  <a:prstClr val="black"/>
                </a:solidFill>
                <a:latin typeface="Arial" pitchFamily="34" charset="0"/>
                <a:ea typeface="+mn-ea"/>
                <a:cs typeface="Arial" pitchFamily="34" charset="0"/>
              </a:rPr>
              <a:t>r</a:t>
            </a:r>
            <a:endParaRPr lang="en-US" sz="1400" b="1" i="1" dirty="0">
              <a:solidFill>
                <a:prstClr val="black"/>
              </a:solidFill>
              <a:latin typeface="Arial" pitchFamily="34" charset="0"/>
              <a:ea typeface="+mn-ea"/>
              <a:cs typeface="Arial" pitchFamily="34" charset="0"/>
            </a:endParaRPr>
          </a:p>
        </p:txBody>
      </p:sp>
      <p:sp>
        <p:nvSpPr>
          <p:cNvPr id="37" name="TextBox 36"/>
          <p:cNvSpPr txBox="1"/>
          <p:nvPr/>
        </p:nvSpPr>
        <p:spPr>
          <a:xfrm>
            <a:off x="4136336" y="5527382"/>
            <a:ext cx="129844"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smtClean="0">
                <a:solidFill>
                  <a:prstClr val="black"/>
                </a:solidFill>
                <a:latin typeface="Arial" pitchFamily="34" charset="0"/>
                <a:ea typeface="+mn-ea"/>
                <a:cs typeface="Arial" pitchFamily="34" charset="0"/>
              </a:rPr>
              <a:t>R</a:t>
            </a:r>
            <a:endParaRPr lang="en-US" sz="1400" b="1" i="1" dirty="0">
              <a:solidFill>
                <a:prstClr val="black"/>
              </a:solidFill>
              <a:latin typeface="Arial" pitchFamily="34" charset="0"/>
              <a:ea typeface="+mn-ea"/>
              <a:cs typeface="Arial" pitchFamily="34" charset="0"/>
            </a:endParaRPr>
          </a:p>
        </p:txBody>
      </p:sp>
      <p:sp>
        <p:nvSpPr>
          <p:cNvPr id="38" name="TextBox 37"/>
          <p:cNvSpPr txBox="1"/>
          <p:nvPr/>
        </p:nvSpPr>
        <p:spPr>
          <a:xfrm>
            <a:off x="4647813" y="5728537"/>
            <a:ext cx="259686"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smtClean="0">
                <a:solidFill>
                  <a:prstClr val="black"/>
                </a:solidFill>
                <a:latin typeface="Arial" pitchFamily="34" charset="0"/>
                <a:ea typeface="+mn-ea"/>
                <a:cs typeface="Arial" pitchFamily="34" charset="0"/>
              </a:rPr>
              <a:t>RR</a:t>
            </a:r>
            <a:endParaRPr lang="en-US" sz="1400" b="1" i="1" dirty="0">
              <a:solidFill>
                <a:prstClr val="black"/>
              </a:solidFill>
              <a:latin typeface="Arial" pitchFamily="34" charset="0"/>
              <a:ea typeface="+mn-ea"/>
              <a:cs typeface="Arial" pitchFamily="34" charset="0"/>
            </a:endParaRPr>
          </a:p>
        </p:txBody>
      </p:sp>
      <p:sp>
        <p:nvSpPr>
          <p:cNvPr id="39" name="TextBox 38"/>
          <p:cNvSpPr txBox="1"/>
          <p:nvPr/>
        </p:nvSpPr>
        <p:spPr>
          <a:xfrm>
            <a:off x="5299442" y="5723774"/>
            <a:ext cx="200376"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Rr</a:t>
            </a:r>
            <a:endParaRPr lang="en-US" sz="1400" b="1" i="1" dirty="0">
              <a:solidFill>
                <a:prstClr val="black"/>
              </a:solidFill>
              <a:latin typeface="Arial" pitchFamily="34" charset="0"/>
              <a:ea typeface="+mn-ea"/>
              <a:cs typeface="Arial" pitchFamily="34" charset="0"/>
            </a:endParaRPr>
          </a:p>
        </p:txBody>
      </p:sp>
      <p:sp>
        <p:nvSpPr>
          <p:cNvPr id="40" name="TextBox 39"/>
          <p:cNvSpPr txBox="1"/>
          <p:nvPr/>
        </p:nvSpPr>
        <p:spPr>
          <a:xfrm>
            <a:off x="4651298" y="6350775"/>
            <a:ext cx="200376"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Rr</a:t>
            </a:r>
            <a:endParaRPr lang="en-US" sz="1400" b="1" i="1" dirty="0">
              <a:solidFill>
                <a:prstClr val="black"/>
              </a:solidFill>
              <a:latin typeface="Arial" pitchFamily="34" charset="0"/>
              <a:ea typeface="+mn-ea"/>
              <a:cs typeface="Arial" pitchFamily="34" charset="0"/>
            </a:endParaRPr>
          </a:p>
        </p:txBody>
      </p:sp>
      <p:sp>
        <p:nvSpPr>
          <p:cNvPr id="41" name="TextBox 40"/>
          <p:cNvSpPr txBox="1"/>
          <p:nvPr/>
        </p:nvSpPr>
        <p:spPr>
          <a:xfrm>
            <a:off x="5319438" y="6356251"/>
            <a:ext cx="141064"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rr</a:t>
            </a:r>
            <a:endParaRPr lang="en-US" sz="1400" b="1" i="1" dirty="0">
              <a:solidFill>
                <a:prstClr val="black"/>
              </a:solidFill>
              <a:latin typeface="Arial" pitchFamily="34" charset="0"/>
              <a:ea typeface="+mn-ea"/>
              <a:cs typeface="Arial" pitchFamily="34" charset="0"/>
            </a:endParaRPr>
          </a:p>
        </p:txBody>
      </p:sp>
      <p:sp>
        <p:nvSpPr>
          <p:cNvPr id="42" name="TextBox 41"/>
          <p:cNvSpPr txBox="1"/>
          <p:nvPr/>
        </p:nvSpPr>
        <p:spPr>
          <a:xfrm>
            <a:off x="4162991" y="6123272"/>
            <a:ext cx="70532" cy="215444"/>
          </a:xfrm>
          <a:prstGeom prst="rect">
            <a:avLst/>
          </a:prstGeom>
          <a:noFill/>
        </p:spPr>
        <p:txBody>
          <a:bodyPr wrap="none" lIns="0" tIns="0" rIns="0" bIns="0" rtlCol="0">
            <a:spAutoFit/>
          </a:bodyPr>
          <a:lstStyle/>
          <a:p>
            <a:pPr algn="ctr" fontAlgn="auto">
              <a:spcBef>
                <a:spcPts val="0"/>
              </a:spcBef>
              <a:spcAft>
                <a:spcPts val="0"/>
              </a:spcAft>
            </a:pPr>
            <a:r>
              <a:rPr lang="en-US" sz="1400" b="1" i="1" dirty="0" smtClean="0">
                <a:solidFill>
                  <a:prstClr val="black"/>
                </a:solidFill>
                <a:latin typeface="Arial" pitchFamily="34" charset="0"/>
                <a:ea typeface="+mn-ea"/>
                <a:cs typeface="Arial" pitchFamily="34" charset="0"/>
              </a:rPr>
              <a:t>r</a:t>
            </a:r>
            <a:endParaRPr lang="en-US" sz="1400" b="1" i="1" dirty="0">
              <a:solidFill>
                <a:prstClr val="black"/>
              </a:solidFill>
              <a:latin typeface="Arial" pitchFamily="34" charset="0"/>
              <a:ea typeface="+mn-ea"/>
              <a:cs typeface="Arial" pitchFamily="34" charset="0"/>
            </a:endParaRPr>
          </a:p>
        </p:txBody>
      </p:sp>
      <p:sp>
        <p:nvSpPr>
          <p:cNvPr id="43" name="TextBox 42"/>
          <p:cNvSpPr txBox="1"/>
          <p:nvPr/>
        </p:nvSpPr>
        <p:spPr>
          <a:xfrm>
            <a:off x="3307229" y="5764017"/>
            <a:ext cx="564258" cy="276999"/>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Eggs</a:t>
            </a:r>
            <a:endParaRPr lang="en-US" sz="1800" b="1" dirty="0">
              <a:solidFill>
                <a:prstClr val="black"/>
              </a:solidFill>
              <a:latin typeface="Arial" pitchFamily="34" charset="0"/>
              <a:ea typeface="+mn-ea"/>
              <a:cs typeface="Arial" pitchFamily="34" charset="0"/>
            </a:endParaRPr>
          </a:p>
        </p:txBody>
      </p:sp>
      <p:sp>
        <p:nvSpPr>
          <p:cNvPr id="44" name="TextBox 43"/>
          <p:cNvSpPr txBox="1"/>
          <p:nvPr/>
        </p:nvSpPr>
        <p:spPr>
          <a:xfrm>
            <a:off x="2213037" y="295469"/>
            <a:ext cx="1432123"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srgbClr val="FF0000"/>
                </a:solidFill>
                <a:latin typeface="Arial" pitchFamily="34" charset="0"/>
                <a:ea typeface="+mn-ea"/>
                <a:cs typeface="Arial" pitchFamily="34" charset="0"/>
              </a:rPr>
              <a:t>P Generation</a:t>
            </a:r>
          </a:p>
        </p:txBody>
      </p:sp>
      <p:sp>
        <p:nvSpPr>
          <p:cNvPr id="45" name="TextBox 44"/>
          <p:cNvSpPr txBox="1"/>
          <p:nvPr/>
        </p:nvSpPr>
        <p:spPr>
          <a:xfrm>
            <a:off x="3318898" y="764732"/>
            <a:ext cx="436017" cy="553998"/>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Red</a:t>
            </a:r>
          </a:p>
          <a:p>
            <a:pPr algn="ctr" fontAlgn="auto">
              <a:spcBef>
                <a:spcPts val="0"/>
              </a:spcBef>
              <a:spcAft>
                <a:spcPts val="0"/>
              </a:spcAft>
            </a:pPr>
            <a:r>
              <a:rPr lang="en-US" sz="1800" b="1" i="1" dirty="0" smtClean="0">
                <a:solidFill>
                  <a:prstClr val="black"/>
                </a:solidFill>
                <a:latin typeface="Arial" pitchFamily="34" charset="0"/>
                <a:ea typeface="+mn-ea"/>
                <a:cs typeface="Arial" pitchFamily="34" charset="0"/>
              </a:rPr>
              <a:t>RR</a:t>
            </a:r>
            <a:endParaRPr lang="en-US" sz="1800" b="1" i="1" dirty="0">
              <a:solidFill>
                <a:prstClr val="black"/>
              </a:solidFill>
              <a:latin typeface="Arial" pitchFamily="34" charset="0"/>
              <a:ea typeface="+mn-ea"/>
              <a:cs typeface="Arial" pitchFamily="34" charset="0"/>
            </a:endParaRPr>
          </a:p>
        </p:txBody>
      </p:sp>
      <p:sp>
        <p:nvSpPr>
          <p:cNvPr id="46" name="TextBox 45"/>
          <p:cNvSpPr txBox="1"/>
          <p:nvPr/>
        </p:nvSpPr>
        <p:spPr>
          <a:xfrm>
            <a:off x="6133324" y="776043"/>
            <a:ext cx="628377" cy="553998"/>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White</a:t>
            </a:r>
          </a:p>
          <a:p>
            <a:pPr algn="ctr" fontAlgn="auto">
              <a:spcBef>
                <a:spcPts val="0"/>
              </a:spcBef>
              <a:spcAft>
                <a:spcPts val="0"/>
              </a:spcAft>
            </a:pPr>
            <a:r>
              <a:rPr lang="en-US" sz="1800" b="1" i="1" dirty="0" err="1" smtClean="0">
                <a:solidFill>
                  <a:prstClr val="black"/>
                </a:solidFill>
                <a:latin typeface="Arial" pitchFamily="34" charset="0"/>
                <a:ea typeface="+mn-ea"/>
                <a:cs typeface="Arial" pitchFamily="34" charset="0"/>
              </a:rPr>
              <a:t>rr</a:t>
            </a:r>
            <a:endParaRPr lang="en-US" sz="1800" b="1" i="1" dirty="0">
              <a:solidFill>
                <a:prstClr val="black"/>
              </a:solidFill>
              <a:latin typeface="Arial" pitchFamily="34" charset="0"/>
              <a:ea typeface="+mn-ea"/>
              <a:cs typeface="Arial" pitchFamily="34" charset="0"/>
            </a:endParaRPr>
          </a:p>
        </p:txBody>
      </p:sp>
      <p:sp>
        <p:nvSpPr>
          <p:cNvPr id="47" name="TextBox 46"/>
          <p:cNvSpPr txBox="1"/>
          <p:nvPr/>
        </p:nvSpPr>
        <p:spPr>
          <a:xfrm>
            <a:off x="3270589" y="1581538"/>
            <a:ext cx="974626"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Gametes</a:t>
            </a:r>
          </a:p>
        </p:txBody>
      </p:sp>
      <p:sp>
        <p:nvSpPr>
          <p:cNvPr id="48" name="TextBox 47"/>
          <p:cNvSpPr txBox="1"/>
          <p:nvPr/>
        </p:nvSpPr>
        <p:spPr>
          <a:xfrm>
            <a:off x="4752393" y="1643093"/>
            <a:ext cx="129844" cy="215444"/>
          </a:xfrm>
          <a:prstGeom prst="rect">
            <a:avLst/>
          </a:prstGeom>
          <a:noFill/>
        </p:spPr>
        <p:txBody>
          <a:bodyPr wrap="none" lIns="0" tIns="0" rIns="0" bIns="0" rtlCol="0">
            <a:spAutoFit/>
          </a:bodyPr>
          <a:lstStyle/>
          <a:p>
            <a:pPr fontAlgn="auto">
              <a:spcBef>
                <a:spcPts val="0"/>
              </a:spcBef>
              <a:spcAft>
                <a:spcPts val="0"/>
              </a:spcAft>
            </a:pPr>
            <a:r>
              <a:rPr lang="en-US" sz="1400" b="1" i="1" dirty="0">
                <a:solidFill>
                  <a:prstClr val="black"/>
                </a:solidFill>
                <a:latin typeface="Arial" pitchFamily="34" charset="0"/>
                <a:ea typeface="+mn-ea"/>
                <a:cs typeface="Arial" pitchFamily="34" charset="0"/>
              </a:rPr>
              <a:t>R</a:t>
            </a:r>
          </a:p>
        </p:txBody>
      </p:sp>
      <p:sp>
        <p:nvSpPr>
          <p:cNvPr id="49" name="TextBox 48"/>
          <p:cNvSpPr txBox="1"/>
          <p:nvPr/>
        </p:nvSpPr>
        <p:spPr>
          <a:xfrm>
            <a:off x="5306007" y="1643093"/>
            <a:ext cx="70532" cy="215444"/>
          </a:xfrm>
          <a:prstGeom prst="rect">
            <a:avLst/>
          </a:prstGeom>
          <a:noFill/>
        </p:spPr>
        <p:txBody>
          <a:bodyPr wrap="none" lIns="0" tIns="0" rIns="0" bIns="0" rtlCol="0">
            <a:spAutoFit/>
          </a:bodyPr>
          <a:lstStyle/>
          <a:p>
            <a:pPr fontAlgn="auto">
              <a:spcBef>
                <a:spcPts val="0"/>
              </a:spcBef>
              <a:spcAft>
                <a:spcPts val="0"/>
              </a:spcAft>
            </a:pPr>
            <a:r>
              <a:rPr lang="en-US" sz="1400" b="1" i="1" dirty="0" smtClean="0">
                <a:solidFill>
                  <a:prstClr val="black"/>
                </a:solidFill>
                <a:latin typeface="Arial" pitchFamily="34" charset="0"/>
                <a:ea typeface="+mn-ea"/>
                <a:cs typeface="Arial" pitchFamily="34" charset="0"/>
              </a:rPr>
              <a:t>r</a:t>
            </a:r>
            <a:endParaRPr lang="en-US" sz="1400" b="1" i="1" dirty="0">
              <a:solidFill>
                <a:prstClr val="black"/>
              </a:solidFill>
              <a:latin typeface="Arial" pitchFamily="34" charset="0"/>
              <a:ea typeface="+mn-ea"/>
              <a:cs typeface="Arial" pitchFamily="34" charset="0"/>
            </a:endParaRPr>
          </a:p>
        </p:txBody>
      </p:sp>
      <p:sp>
        <p:nvSpPr>
          <p:cNvPr id="50" name="TextBox 49"/>
          <p:cNvSpPr txBox="1"/>
          <p:nvPr/>
        </p:nvSpPr>
        <p:spPr>
          <a:xfrm>
            <a:off x="3280026" y="3752462"/>
            <a:ext cx="974626"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Gametes</a:t>
            </a:r>
          </a:p>
        </p:txBody>
      </p:sp>
      <p:sp>
        <p:nvSpPr>
          <p:cNvPr id="51" name="TextBox 50"/>
          <p:cNvSpPr txBox="1"/>
          <p:nvPr/>
        </p:nvSpPr>
        <p:spPr>
          <a:xfrm>
            <a:off x="2222368" y="2371531"/>
            <a:ext cx="1551707" cy="276999"/>
          </a:xfrm>
          <a:prstGeom prst="rect">
            <a:avLst/>
          </a:prstGeom>
          <a:noFill/>
        </p:spPr>
        <p:txBody>
          <a:bodyPr wrap="none" lIns="0" tIns="0" rIns="0" bIns="0" rtlCol="0">
            <a:spAutoFit/>
          </a:bodyPr>
          <a:lstStyle/>
          <a:p>
            <a:pPr fontAlgn="auto">
              <a:spcBef>
                <a:spcPts val="0"/>
              </a:spcBef>
              <a:spcAft>
                <a:spcPts val="0"/>
              </a:spcAft>
            </a:pPr>
            <a:r>
              <a:rPr lang="en-US" sz="1800" b="1" dirty="0">
                <a:solidFill>
                  <a:srgbClr val="FF0000"/>
                </a:solidFill>
                <a:latin typeface="Arial" pitchFamily="34" charset="0"/>
                <a:ea typeface="+mn-ea"/>
                <a:cs typeface="Arial" pitchFamily="34" charset="0"/>
              </a:rPr>
              <a:t>F</a:t>
            </a:r>
            <a:r>
              <a:rPr lang="en-US" sz="1800" b="1" baseline="-25000" dirty="0">
                <a:solidFill>
                  <a:srgbClr val="FF0000"/>
                </a:solidFill>
                <a:latin typeface="Arial" pitchFamily="34" charset="0"/>
                <a:ea typeface="+mn-ea"/>
                <a:cs typeface="Arial" pitchFamily="34" charset="0"/>
              </a:rPr>
              <a:t>1</a:t>
            </a:r>
            <a:r>
              <a:rPr lang="en-US" sz="1800" b="1" dirty="0">
                <a:solidFill>
                  <a:srgbClr val="FF0000"/>
                </a:solidFill>
                <a:latin typeface="Arial" pitchFamily="34" charset="0"/>
                <a:ea typeface="+mn-ea"/>
                <a:cs typeface="Arial" pitchFamily="34" charset="0"/>
              </a:rPr>
              <a:t> Generation</a:t>
            </a:r>
          </a:p>
        </p:txBody>
      </p:sp>
      <p:sp>
        <p:nvSpPr>
          <p:cNvPr id="52" name="TextBox 51"/>
          <p:cNvSpPr txBox="1"/>
          <p:nvPr/>
        </p:nvSpPr>
        <p:spPr>
          <a:xfrm>
            <a:off x="5499473" y="2723964"/>
            <a:ext cx="487313" cy="553998"/>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Pink</a:t>
            </a:r>
          </a:p>
          <a:p>
            <a:pPr algn="ctr" fontAlgn="auto">
              <a:spcBef>
                <a:spcPts val="0"/>
              </a:spcBef>
              <a:spcAft>
                <a:spcPts val="0"/>
              </a:spcAft>
            </a:pPr>
            <a:r>
              <a:rPr lang="en-US" sz="1800" b="1" i="1" dirty="0" err="1" smtClean="0">
                <a:solidFill>
                  <a:prstClr val="black"/>
                </a:solidFill>
                <a:latin typeface="Arial" pitchFamily="34" charset="0"/>
                <a:ea typeface="+mn-ea"/>
                <a:cs typeface="Arial" pitchFamily="34" charset="0"/>
              </a:rPr>
              <a:t>Rr</a:t>
            </a:r>
            <a:endParaRPr lang="en-US" sz="1800" b="1" i="1" dirty="0">
              <a:solidFill>
                <a:prstClr val="black"/>
              </a:solidFill>
              <a:latin typeface="Arial" pitchFamily="34" charset="0"/>
              <a:ea typeface="+mn-ea"/>
              <a:cs typeface="Arial" pitchFamily="34" charset="0"/>
            </a:endParaRPr>
          </a:p>
        </p:txBody>
      </p:sp>
      <p:sp>
        <p:nvSpPr>
          <p:cNvPr id="53" name="TextBox 52"/>
          <p:cNvSpPr txBox="1"/>
          <p:nvPr/>
        </p:nvSpPr>
        <p:spPr>
          <a:xfrm>
            <a:off x="4733731" y="3814017"/>
            <a:ext cx="129844" cy="215444"/>
          </a:xfrm>
          <a:prstGeom prst="rect">
            <a:avLst/>
          </a:prstGeom>
          <a:noFill/>
        </p:spPr>
        <p:txBody>
          <a:bodyPr wrap="none" lIns="0" tIns="0" rIns="0" bIns="0" rtlCol="0">
            <a:spAutoFit/>
          </a:bodyPr>
          <a:lstStyle/>
          <a:p>
            <a:pPr fontAlgn="auto">
              <a:spcBef>
                <a:spcPts val="0"/>
              </a:spcBef>
              <a:spcAft>
                <a:spcPts val="0"/>
              </a:spcAft>
            </a:pPr>
            <a:r>
              <a:rPr lang="en-US" sz="1400" b="1" i="1" dirty="0">
                <a:solidFill>
                  <a:prstClr val="black"/>
                </a:solidFill>
                <a:latin typeface="Arial" pitchFamily="34" charset="0"/>
                <a:ea typeface="+mn-ea"/>
                <a:cs typeface="Arial" pitchFamily="34" charset="0"/>
              </a:rPr>
              <a:t>R</a:t>
            </a:r>
          </a:p>
        </p:txBody>
      </p:sp>
      <p:sp>
        <p:nvSpPr>
          <p:cNvPr id="54" name="TextBox 53"/>
          <p:cNvSpPr txBox="1"/>
          <p:nvPr/>
        </p:nvSpPr>
        <p:spPr>
          <a:xfrm>
            <a:off x="5315338" y="3804456"/>
            <a:ext cx="70532" cy="215444"/>
          </a:xfrm>
          <a:prstGeom prst="rect">
            <a:avLst/>
          </a:prstGeom>
          <a:noFill/>
        </p:spPr>
        <p:txBody>
          <a:bodyPr wrap="none" lIns="0" tIns="0" rIns="0" bIns="0" rtlCol="0">
            <a:spAutoFit/>
          </a:bodyPr>
          <a:lstStyle/>
          <a:p>
            <a:pPr fontAlgn="auto">
              <a:spcBef>
                <a:spcPts val="0"/>
              </a:spcBef>
              <a:spcAft>
                <a:spcPts val="0"/>
              </a:spcAft>
            </a:pPr>
            <a:r>
              <a:rPr lang="en-US" sz="1400" b="1" i="1" dirty="0" smtClean="0">
                <a:solidFill>
                  <a:prstClr val="black"/>
                </a:solidFill>
                <a:latin typeface="Arial" pitchFamily="34" charset="0"/>
                <a:ea typeface="+mn-ea"/>
                <a:cs typeface="Arial" pitchFamily="34" charset="0"/>
              </a:rPr>
              <a:t>r</a:t>
            </a:r>
            <a:endParaRPr lang="en-US" sz="1400" b="1" i="1" dirty="0">
              <a:solidFill>
                <a:prstClr val="black"/>
              </a:solidFill>
              <a:latin typeface="Arial" pitchFamily="34" charset="0"/>
              <a:ea typeface="+mn-ea"/>
              <a:cs typeface="Arial" pitchFamily="34" charset="0"/>
            </a:endParaRPr>
          </a:p>
        </p:txBody>
      </p:sp>
      <p:grpSp>
        <p:nvGrpSpPr>
          <p:cNvPr id="55" name="Group 54"/>
          <p:cNvGrpSpPr/>
          <p:nvPr/>
        </p:nvGrpSpPr>
        <p:grpSpPr>
          <a:xfrm>
            <a:off x="4538474" y="3726298"/>
            <a:ext cx="93535" cy="369332"/>
            <a:chOff x="4538474" y="3726298"/>
            <a:chExt cx="93535" cy="369332"/>
          </a:xfrm>
        </p:grpSpPr>
        <p:sp>
          <p:nvSpPr>
            <p:cNvPr id="56" name="TextBox 55"/>
            <p:cNvSpPr txBox="1"/>
            <p:nvPr/>
          </p:nvSpPr>
          <p:spPr>
            <a:xfrm>
              <a:off x="4538474" y="3726298"/>
              <a:ext cx="84960" cy="369332"/>
            </a:xfrm>
            <a:prstGeom prst="rect">
              <a:avLst/>
            </a:prstGeom>
            <a:noFill/>
          </p:spPr>
          <p:txBody>
            <a:bodyPr wrap="none" lIns="0" tIns="0" rIns="0" bIns="0" rtlCol="0">
              <a:spAutoFit/>
            </a:bodyPr>
            <a:lstStyle/>
            <a:p>
              <a:pPr fontAlgn="auto">
                <a:spcBef>
                  <a:spcPts val="0"/>
                </a:spcBef>
                <a:spcAft>
                  <a:spcPts val="0"/>
                </a:spcAft>
              </a:pPr>
              <a:r>
                <a:rPr lang="en-US" sz="12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200" b="1" dirty="0">
                  <a:solidFill>
                    <a:prstClr val="black"/>
                  </a:solidFill>
                  <a:latin typeface="Arial" pitchFamily="34" charset="0"/>
                  <a:ea typeface="+mn-ea"/>
                  <a:cs typeface="Arial" pitchFamily="34" charset="0"/>
                </a:rPr>
                <a:t>2</a:t>
              </a:r>
            </a:p>
          </p:txBody>
        </p:sp>
        <p:sp>
          <p:nvSpPr>
            <p:cNvPr id="57" name="Freeform 56"/>
            <p:cNvSpPr/>
            <p:nvPr/>
          </p:nvSpPr>
          <p:spPr>
            <a:xfrm>
              <a:off x="4555809" y="3911917"/>
              <a:ext cx="76200" cy="0"/>
            </a:xfrm>
            <a:custGeom>
              <a:avLst/>
              <a:gdLst>
                <a:gd name="connsiteX0" fmla="*/ 0 w 76200"/>
                <a:gd name="connsiteY0" fmla="*/ 0 h 0"/>
                <a:gd name="connsiteX1" fmla="*/ 76200 w 76200"/>
                <a:gd name="connsiteY1" fmla="*/ 0 h 0"/>
              </a:gdLst>
              <a:ahLst/>
              <a:cxnLst>
                <a:cxn ang="0">
                  <a:pos x="connsiteX0" y="connsiteY0"/>
                </a:cxn>
                <a:cxn ang="0">
                  <a:pos x="connsiteX1" y="connsiteY1"/>
                </a:cxn>
              </a:cxnLst>
              <a:rect l="l" t="t" r="r" b="b"/>
              <a:pathLst>
                <a:path w="76200">
                  <a:moveTo>
                    <a:pt x="0" y="0"/>
                  </a:moveTo>
                  <a:lnTo>
                    <a:pt x="762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58" name="Group 57"/>
          <p:cNvGrpSpPr/>
          <p:nvPr/>
        </p:nvGrpSpPr>
        <p:grpSpPr>
          <a:xfrm>
            <a:off x="5086348" y="3728647"/>
            <a:ext cx="93535" cy="369332"/>
            <a:chOff x="4538474" y="3726298"/>
            <a:chExt cx="93535" cy="369332"/>
          </a:xfrm>
        </p:grpSpPr>
        <p:sp>
          <p:nvSpPr>
            <p:cNvPr id="59" name="TextBox 58"/>
            <p:cNvSpPr txBox="1"/>
            <p:nvPr/>
          </p:nvSpPr>
          <p:spPr>
            <a:xfrm>
              <a:off x="4538474" y="3726298"/>
              <a:ext cx="84960" cy="369332"/>
            </a:xfrm>
            <a:prstGeom prst="rect">
              <a:avLst/>
            </a:prstGeom>
            <a:noFill/>
          </p:spPr>
          <p:txBody>
            <a:bodyPr wrap="none" lIns="0" tIns="0" rIns="0" bIns="0" rtlCol="0">
              <a:spAutoFit/>
            </a:bodyPr>
            <a:lstStyle/>
            <a:p>
              <a:pPr fontAlgn="auto">
                <a:spcBef>
                  <a:spcPts val="0"/>
                </a:spcBef>
                <a:spcAft>
                  <a:spcPts val="0"/>
                </a:spcAft>
              </a:pPr>
              <a:r>
                <a:rPr lang="en-US" sz="12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200" b="1" dirty="0">
                  <a:solidFill>
                    <a:prstClr val="black"/>
                  </a:solidFill>
                  <a:latin typeface="Arial" pitchFamily="34" charset="0"/>
                  <a:ea typeface="+mn-ea"/>
                  <a:cs typeface="Arial" pitchFamily="34" charset="0"/>
                </a:rPr>
                <a:t>2</a:t>
              </a:r>
            </a:p>
          </p:txBody>
        </p:sp>
        <p:sp>
          <p:nvSpPr>
            <p:cNvPr id="60" name="Freeform 59"/>
            <p:cNvSpPr/>
            <p:nvPr/>
          </p:nvSpPr>
          <p:spPr>
            <a:xfrm>
              <a:off x="4555809" y="3911917"/>
              <a:ext cx="76200" cy="0"/>
            </a:xfrm>
            <a:custGeom>
              <a:avLst/>
              <a:gdLst>
                <a:gd name="connsiteX0" fmla="*/ 0 w 76200"/>
                <a:gd name="connsiteY0" fmla="*/ 0 h 0"/>
                <a:gd name="connsiteX1" fmla="*/ 76200 w 76200"/>
                <a:gd name="connsiteY1" fmla="*/ 0 h 0"/>
              </a:gdLst>
              <a:ahLst/>
              <a:cxnLst>
                <a:cxn ang="0">
                  <a:pos x="connsiteX0" y="connsiteY0"/>
                </a:cxn>
                <a:cxn ang="0">
                  <a:pos x="connsiteX1" y="connsiteY1"/>
                </a:cxn>
              </a:cxnLst>
              <a:rect l="l" t="t" r="r" b="b"/>
              <a:pathLst>
                <a:path w="76200">
                  <a:moveTo>
                    <a:pt x="0" y="0"/>
                  </a:moveTo>
                  <a:lnTo>
                    <a:pt x="762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idx="1"/>
          </p:nvPr>
        </p:nvSpPr>
        <p:spPr>
          <a:xfrm>
            <a:off x="870011" y="2183907"/>
            <a:ext cx="7960479" cy="3993056"/>
          </a:xfrm>
        </p:spPr>
        <p:txBody>
          <a:bodyPr/>
          <a:lstStyle/>
          <a:p>
            <a:r>
              <a:rPr lang="en-US" b="1" dirty="0" smtClean="0">
                <a:solidFill>
                  <a:srgbClr val="FF0000"/>
                </a:solidFill>
                <a:latin typeface="Cambria" panose="02040503050406030204" pitchFamily="18" charset="0"/>
              </a:rPr>
              <a:t>Hypercholesterolemia</a:t>
            </a:r>
            <a:r>
              <a:rPr lang="zh-CN" altLang="en-US" sz="2000" b="1" dirty="0" smtClean="0">
                <a:solidFill>
                  <a:srgbClr val="FF0000"/>
                </a:solidFill>
                <a:latin typeface="楷体" panose="02010609060101010101" pitchFamily="49" charset="-122"/>
                <a:ea typeface="楷体" panose="02010609060101010101" pitchFamily="49" charset="-122"/>
              </a:rPr>
              <a:t>（高胆固醇血症）</a:t>
            </a:r>
            <a:endParaRPr lang="en-US" sz="2000" b="1" dirty="0" smtClean="0">
              <a:solidFill>
                <a:srgbClr val="FF0000"/>
              </a:solidFill>
              <a:latin typeface="楷体" panose="02010609060101010101" pitchFamily="49" charset="-122"/>
              <a:ea typeface="楷体" panose="02010609060101010101" pitchFamily="49" charset="-122"/>
            </a:endParaRPr>
          </a:p>
          <a:p>
            <a:pPr lvl="1"/>
            <a:r>
              <a:rPr lang="en-US" b="1" dirty="0" smtClean="0">
                <a:latin typeface="Cambria" panose="02040503050406030204" pitchFamily="18" charset="0"/>
              </a:rPr>
              <a:t>is a human trait that is an example of incomplete dominance and</a:t>
            </a:r>
          </a:p>
          <a:p>
            <a:pPr lvl="1"/>
            <a:r>
              <a:rPr lang="en-US" b="1" dirty="0" smtClean="0">
                <a:latin typeface="Cambria" panose="02040503050406030204" pitchFamily="18" charset="0"/>
              </a:rPr>
              <a:t>is characterized by dangerously high levels of cholesterol in the blood.</a:t>
            </a:r>
            <a:endParaRPr lang="en-US" b="1" dirty="0">
              <a:latin typeface="Cambria" panose="02040503050406030204" pitchFamily="18" charset="0"/>
            </a:endParaRPr>
          </a:p>
        </p:txBody>
      </p:sp>
      <p:sp>
        <p:nvSpPr>
          <p:cNvPr id="6" name="Rectangle 2"/>
          <p:cNvSpPr>
            <a:spLocks noGrp="1" noChangeArrowheads="1"/>
          </p:cNvSpPr>
          <p:nvPr>
            <p:ph type="title"/>
          </p:nvPr>
        </p:nvSpPr>
        <p:spPr>
          <a:xfrm>
            <a:off x="745722" y="559218"/>
            <a:ext cx="8313938" cy="958863"/>
          </a:xfrm>
        </p:spPr>
        <p:txBody>
          <a:bodyPr/>
          <a:lstStyle/>
          <a:p>
            <a:r>
              <a:rPr lang="en-US" sz="4000" dirty="0" smtClean="0">
                <a:solidFill>
                  <a:srgbClr val="FF0000"/>
                </a:solidFill>
                <a:latin typeface="Cambria" panose="02040503050406030204" pitchFamily="18" charset="0"/>
              </a:rPr>
              <a:t>Incomplete Dominance in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Plants and People</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idx="1"/>
          </p:nvPr>
        </p:nvSpPr>
        <p:spPr>
          <a:xfrm>
            <a:off x="870012" y="2254928"/>
            <a:ext cx="7767961" cy="4603072"/>
          </a:xfrm>
        </p:spPr>
        <p:txBody>
          <a:bodyPr/>
          <a:lstStyle/>
          <a:p>
            <a:r>
              <a:rPr lang="en-US" b="1" dirty="0" smtClean="0">
                <a:latin typeface="Cambria" panose="02040503050406030204" pitchFamily="18" charset="0"/>
              </a:rPr>
              <a:t>In hypercholesterolemia,</a:t>
            </a:r>
          </a:p>
          <a:p>
            <a:pPr lvl="1"/>
            <a:r>
              <a:rPr lang="en-US" b="1" dirty="0" smtClean="0">
                <a:latin typeface="Cambria" panose="02040503050406030204" pitchFamily="18" charset="0"/>
              </a:rPr>
              <a:t>Heterozygotes</a:t>
            </a:r>
            <a:r>
              <a:rPr lang="zh-CN" altLang="en-US" sz="2000" b="1" dirty="0" smtClean="0">
                <a:latin typeface="楷体" panose="02010609060101010101" pitchFamily="49" charset="-122"/>
                <a:ea typeface="楷体" panose="02010609060101010101" pitchFamily="49" charset="-122"/>
              </a:rPr>
              <a:t>（杂合子）</a:t>
            </a:r>
            <a:r>
              <a:rPr lang="en-US" sz="2000" b="1" dirty="0" smtClean="0">
                <a:latin typeface="楷体" panose="02010609060101010101" pitchFamily="49" charset="-122"/>
                <a:ea typeface="楷体" panose="02010609060101010101" pitchFamily="49" charset="-122"/>
              </a:rPr>
              <a:t> </a:t>
            </a:r>
            <a:r>
              <a:rPr lang="en-US" b="1" dirty="0" smtClean="0">
                <a:latin typeface="Cambria" panose="02040503050406030204" pitchFamily="18" charset="0"/>
              </a:rPr>
              <a:t>have blood cholesterol levels about twice normal, while</a:t>
            </a:r>
          </a:p>
          <a:p>
            <a:pPr lvl="1"/>
            <a:r>
              <a:rPr lang="en-US" b="1" dirty="0" smtClean="0">
                <a:latin typeface="Cambria" panose="02040503050406030204" pitchFamily="18" charset="0"/>
              </a:rPr>
              <a:t>Homozygotes</a:t>
            </a:r>
            <a:r>
              <a:rPr lang="zh-CN" altLang="en-US" sz="2000" b="1" dirty="0">
                <a:latin typeface="楷体" panose="02010609060101010101" pitchFamily="49" charset="-122"/>
                <a:ea typeface="楷体" panose="02010609060101010101" pitchFamily="49" charset="-122"/>
              </a:rPr>
              <a:t>（纯合子）</a:t>
            </a:r>
            <a:r>
              <a:rPr lang="en-US" sz="2000" b="1" dirty="0">
                <a:latin typeface="楷体" panose="02010609060101010101" pitchFamily="49" charset="-122"/>
                <a:ea typeface="楷体" panose="02010609060101010101" pitchFamily="49" charset="-122"/>
              </a:rPr>
              <a:t> </a:t>
            </a:r>
            <a:r>
              <a:rPr lang="en-US" b="1" dirty="0" smtClean="0">
                <a:latin typeface="Cambria" panose="02040503050406030204" pitchFamily="18" charset="0"/>
              </a:rPr>
              <a:t>have about five times the normal amount of blood cholesterol and may have heart attacks as early as age 2.</a:t>
            </a:r>
            <a:endParaRPr lang="en-US" b="1" dirty="0">
              <a:latin typeface="Cambria" panose="02040503050406030204" pitchFamily="18" charset="0"/>
            </a:endParaRPr>
          </a:p>
        </p:txBody>
      </p:sp>
      <p:sp>
        <p:nvSpPr>
          <p:cNvPr id="6" name="Rectangle 2"/>
          <p:cNvSpPr>
            <a:spLocks noGrp="1" noChangeArrowheads="1"/>
          </p:cNvSpPr>
          <p:nvPr>
            <p:ph type="title"/>
          </p:nvPr>
        </p:nvSpPr>
        <p:spPr>
          <a:xfrm>
            <a:off x="745722" y="559218"/>
            <a:ext cx="8313938" cy="958863"/>
          </a:xfrm>
        </p:spPr>
        <p:txBody>
          <a:bodyPr/>
          <a:lstStyle/>
          <a:p>
            <a:r>
              <a:rPr lang="en-US" sz="4000" dirty="0" smtClean="0">
                <a:solidFill>
                  <a:srgbClr val="FF0000"/>
                </a:solidFill>
                <a:latin typeface="Cambria" panose="02040503050406030204" pitchFamily="18" charset="0"/>
              </a:rPr>
              <a:t>Incomplete Dominance in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Plants and People</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2" y="1274064"/>
            <a:ext cx="7991856" cy="4309872"/>
          </a:xfrm>
          <a:prstGeom prst="rect">
            <a:avLst/>
          </a:prstGeom>
        </p:spPr>
      </p:pic>
      <p:sp>
        <p:nvSpPr>
          <p:cNvPr id="3" name="TextBox 2"/>
          <p:cNvSpPr txBox="1"/>
          <p:nvPr/>
        </p:nvSpPr>
        <p:spPr>
          <a:xfrm>
            <a:off x="1976279" y="1638300"/>
            <a:ext cx="1974900" cy="1046440"/>
          </a:xfrm>
          <a:prstGeom prst="rect">
            <a:avLst/>
          </a:prstGeom>
          <a:noFill/>
        </p:spPr>
        <p:txBody>
          <a:bodyPr wrap="none" lIns="0" tIns="0" rIns="0" bIns="0" rtlCol="0">
            <a:spAutoFit/>
          </a:bodyPr>
          <a:lstStyle/>
          <a:p>
            <a:pPr algn="ctr" fontAlgn="auto">
              <a:spcBef>
                <a:spcPts val="0"/>
              </a:spcBef>
              <a:spcAft>
                <a:spcPts val="0"/>
              </a:spcAft>
            </a:pPr>
            <a:r>
              <a:rPr lang="en-US" sz="1800" b="1" i="1" dirty="0" smtClean="0">
                <a:solidFill>
                  <a:prstClr val="black"/>
                </a:solidFill>
                <a:latin typeface="Arial" pitchFamily="34" charset="0"/>
                <a:ea typeface="+mn-ea"/>
                <a:cs typeface="Arial" pitchFamily="34" charset="0"/>
              </a:rPr>
              <a:t>HH</a:t>
            </a:r>
          </a:p>
          <a:p>
            <a:pPr algn="ctr" fontAlgn="auto">
              <a:lnSpc>
                <a:spcPts val="2000"/>
              </a:lnSpc>
              <a:spcBef>
                <a:spcPts val="0"/>
              </a:spcBef>
              <a:spcAft>
                <a:spcPts val="0"/>
              </a:spcAft>
            </a:pPr>
            <a:r>
              <a:rPr lang="en-US" sz="1800" b="1" dirty="0" smtClean="0">
                <a:solidFill>
                  <a:prstClr val="black"/>
                </a:solidFill>
                <a:latin typeface="Arial" pitchFamily="34" charset="0"/>
                <a:ea typeface="+mn-ea"/>
                <a:cs typeface="Arial" pitchFamily="34" charset="0"/>
              </a:rPr>
              <a:t>Homozygous</a:t>
            </a:r>
          </a:p>
          <a:p>
            <a:pPr algn="ctr" fontAlgn="auto">
              <a:lnSpc>
                <a:spcPts val="2000"/>
              </a:lnSpc>
              <a:spcBef>
                <a:spcPts val="0"/>
              </a:spcBef>
              <a:spcAft>
                <a:spcPts val="0"/>
              </a:spcAft>
            </a:pPr>
            <a:r>
              <a:rPr lang="en-US" sz="1800" b="1" dirty="0" smtClean="0">
                <a:solidFill>
                  <a:prstClr val="black"/>
                </a:solidFill>
                <a:latin typeface="Arial" pitchFamily="34" charset="0"/>
                <a:ea typeface="+mn-ea"/>
                <a:cs typeface="Arial" pitchFamily="34" charset="0"/>
              </a:rPr>
              <a:t>for </a:t>
            </a:r>
            <a:r>
              <a:rPr lang="en-US" sz="1800" b="1" dirty="0">
                <a:solidFill>
                  <a:prstClr val="black"/>
                </a:solidFill>
                <a:latin typeface="Arial" pitchFamily="34" charset="0"/>
                <a:ea typeface="+mn-ea"/>
                <a:cs typeface="Arial" pitchFamily="34" charset="0"/>
              </a:rPr>
              <a:t>ability to </a:t>
            </a:r>
            <a:r>
              <a:rPr lang="en-US" sz="1800" b="1" dirty="0" smtClean="0">
                <a:solidFill>
                  <a:prstClr val="black"/>
                </a:solidFill>
                <a:latin typeface="Arial" pitchFamily="34" charset="0"/>
                <a:ea typeface="+mn-ea"/>
                <a:cs typeface="Arial" pitchFamily="34" charset="0"/>
              </a:rPr>
              <a:t>make</a:t>
            </a:r>
          </a:p>
          <a:p>
            <a:pPr algn="ctr" fontAlgn="auto">
              <a:lnSpc>
                <a:spcPts val="2000"/>
              </a:lnSpc>
              <a:spcBef>
                <a:spcPts val="0"/>
              </a:spcBef>
              <a:spcAft>
                <a:spcPts val="0"/>
              </a:spcAft>
            </a:pPr>
            <a:r>
              <a:rPr lang="en-US" sz="1800" b="1" dirty="0" smtClean="0">
                <a:solidFill>
                  <a:prstClr val="black"/>
                </a:solidFill>
                <a:latin typeface="Arial" pitchFamily="34" charset="0"/>
                <a:ea typeface="+mn-ea"/>
                <a:cs typeface="Arial" pitchFamily="34" charset="0"/>
              </a:rPr>
              <a:t>LDL </a:t>
            </a:r>
            <a:r>
              <a:rPr lang="en-US" sz="1800" b="1" dirty="0">
                <a:solidFill>
                  <a:prstClr val="black"/>
                </a:solidFill>
                <a:latin typeface="Arial" pitchFamily="34" charset="0"/>
                <a:ea typeface="+mn-ea"/>
                <a:cs typeface="Arial" pitchFamily="34" charset="0"/>
              </a:rPr>
              <a:t>receptors</a:t>
            </a:r>
          </a:p>
        </p:txBody>
      </p:sp>
      <p:sp>
        <p:nvSpPr>
          <p:cNvPr id="5" name="TextBox 4"/>
          <p:cNvSpPr txBox="1"/>
          <p:nvPr/>
        </p:nvSpPr>
        <p:spPr>
          <a:xfrm>
            <a:off x="4413250" y="1620222"/>
            <a:ext cx="1526060" cy="553998"/>
          </a:xfrm>
          <a:prstGeom prst="rect">
            <a:avLst/>
          </a:prstGeom>
          <a:noFill/>
        </p:spPr>
        <p:txBody>
          <a:bodyPr wrap="none" lIns="0" tIns="0" rIns="0" bIns="0" rtlCol="0">
            <a:spAutoFit/>
          </a:bodyPr>
          <a:lstStyle/>
          <a:p>
            <a:pPr algn="ctr" fontAlgn="auto">
              <a:spcBef>
                <a:spcPts val="0"/>
              </a:spcBef>
              <a:spcAft>
                <a:spcPts val="0"/>
              </a:spcAft>
            </a:pPr>
            <a:r>
              <a:rPr lang="en-US" sz="1800" b="1" i="1" dirty="0" err="1" smtClean="0">
                <a:solidFill>
                  <a:prstClr val="black"/>
                </a:solidFill>
                <a:latin typeface="Arial" pitchFamily="34" charset="0"/>
                <a:ea typeface="+mn-ea"/>
                <a:cs typeface="Arial" pitchFamily="34" charset="0"/>
              </a:rPr>
              <a:t>Hh</a:t>
            </a:r>
            <a:endParaRPr lang="en-US" sz="1800"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sz="1800" b="1" dirty="0">
                <a:solidFill>
                  <a:prstClr val="black"/>
                </a:solidFill>
                <a:latin typeface="Arial" pitchFamily="34" charset="0"/>
                <a:ea typeface="+mn-ea"/>
                <a:cs typeface="Arial" pitchFamily="34" charset="0"/>
              </a:rPr>
              <a:t>Heterozygous</a:t>
            </a:r>
            <a:endParaRPr lang="en-US" sz="1800" b="1" dirty="0" smtClean="0">
              <a:solidFill>
                <a:prstClr val="black"/>
              </a:solidFill>
              <a:latin typeface="Arial" pitchFamily="34" charset="0"/>
              <a:ea typeface="+mn-ea"/>
              <a:cs typeface="Arial" pitchFamily="34" charset="0"/>
            </a:endParaRPr>
          </a:p>
        </p:txBody>
      </p:sp>
      <p:sp>
        <p:nvSpPr>
          <p:cNvPr id="6" name="TextBox 5"/>
          <p:cNvSpPr txBox="1"/>
          <p:nvPr/>
        </p:nvSpPr>
        <p:spPr>
          <a:xfrm>
            <a:off x="6356350" y="1632346"/>
            <a:ext cx="2180084" cy="1046440"/>
          </a:xfrm>
          <a:prstGeom prst="rect">
            <a:avLst/>
          </a:prstGeom>
          <a:noFill/>
        </p:spPr>
        <p:txBody>
          <a:bodyPr wrap="none" lIns="0" tIns="0" rIns="0" bIns="0" rtlCol="0">
            <a:spAutoFit/>
          </a:bodyPr>
          <a:lstStyle/>
          <a:p>
            <a:pPr algn="ctr" fontAlgn="auto">
              <a:spcBef>
                <a:spcPts val="0"/>
              </a:spcBef>
              <a:spcAft>
                <a:spcPts val="0"/>
              </a:spcAft>
            </a:pPr>
            <a:r>
              <a:rPr lang="en-US" sz="1800" b="1" i="1" dirty="0" err="1" smtClean="0">
                <a:solidFill>
                  <a:prstClr val="black"/>
                </a:solidFill>
                <a:latin typeface="Arial" pitchFamily="34" charset="0"/>
                <a:ea typeface="+mn-ea"/>
                <a:cs typeface="Arial" pitchFamily="34" charset="0"/>
              </a:rPr>
              <a:t>hh</a:t>
            </a:r>
            <a:endParaRPr lang="en-US" sz="1800" b="1" i="1" dirty="0" smtClean="0">
              <a:solidFill>
                <a:prstClr val="black"/>
              </a:solidFill>
              <a:latin typeface="Arial" pitchFamily="34" charset="0"/>
              <a:ea typeface="+mn-ea"/>
              <a:cs typeface="Arial" pitchFamily="34" charset="0"/>
            </a:endParaRPr>
          </a:p>
          <a:p>
            <a:pPr algn="ctr" fontAlgn="auto">
              <a:lnSpc>
                <a:spcPts val="2000"/>
              </a:lnSpc>
              <a:spcBef>
                <a:spcPts val="0"/>
              </a:spcBef>
              <a:spcAft>
                <a:spcPts val="0"/>
              </a:spcAft>
            </a:pPr>
            <a:r>
              <a:rPr lang="en-US" sz="1800" b="1" dirty="0" smtClean="0">
                <a:solidFill>
                  <a:prstClr val="black"/>
                </a:solidFill>
                <a:latin typeface="Arial" pitchFamily="34" charset="0"/>
                <a:ea typeface="+mn-ea"/>
                <a:cs typeface="Arial" pitchFamily="34" charset="0"/>
              </a:rPr>
              <a:t>Homozygous</a:t>
            </a:r>
          </a:p>
          <a:p>
            <a:pPr algn="ctr" fontAlgn="auto">
              <a:lnSpc>
                <a:spcPts val="2000"/>
              </a:lnSpc>
              <a:spcBef>
                <a:spcPts val="0"/>
              </a:spcBef>
              <a:spcAft>
                <a:spcPts val="0"/>
              </a:spcAft>
            </a:pPr>
            <a:r>
              <a:rPr lang="en-US" sz="1800" b="1" dirty="0" smtClean="0">
                <a:solidFill>
                  <a:prstClr val="black"/>
                </a:solidFill>
                <a:latin typeface="Arial" pitchFamily="34" charset="0"/>
                <a:ea typeface="+mn-ea"/>
                <a:cs typeface="Arial" pitchFamily="34" charset="0"/>
              </a:rPr>
              <a:t>for </a:t>
            </a:r>
            <a:r>
              <a:rPr lang="en-US" sz="1800" b="1" dirty="0">
                <a:solidFill>
                  <a:prstClr val="black"/>
                </a:solidFill>
                <a:latin typeface="Arial" pitchFamily="34" charset="0"/>
                <a:ea typeface="+mn-ea"/>
                <a:cs typeface="Arial" pitchFamily="34" charset="0"/>
              </a:rPr>
              <a:t>inability to </a:t>
            </a:r>
            <a:r>
              <a:rPr lang="en-US" sz="1800" b="1" dirty="0" smtClean="0">
                <a:solidFill>
                  <a:prstClr val="black"/>
                </a:solidFill>
                <a:latin typeface="Arial" pitchFamily="34" charset="0"/>
                <a:ea typeface="+mn-ea"/>
                <a:cs typeface="Arial" pitchFamily="34" charset="0"/>
              </a:rPr>
              <a:t>make</a:t>
            </a:r>
          </a:p>
          <a:p>
            <a:pPr algn="ctr" fontAlgn="auto">
              <a:lnSpc>
                <a:spcPts val="2000"/>
              </a:lnSpc>
              <a:spcBef>
                <a:spcPts val="0"/>
              </a:spcBef>
              <a:spcAft>
                <a:spcPts val="0"/>
              </a:spcAft>
            </a:pPr>
            <a:r>
              <a:rPr lang="en-US" sz="1800" b="1" dirty="0" smtClean="0">
                <a:solidFill>
                  <a:prstClr val="black"/>
                </a:solidFill>
                <a:latin typeface="Arial" pitchFamily="34" charset="0"/>
                <a:ea typeface="+mn-ea"/>
                <a:cs typeface="Arial" pitchFamily="34" charset="0"/>
              </a:rPr>
              <a:t>LDL </a:t>
            </a:r>
            <a:r>
              <a:rPr lang="en-US" sz="1800" b="1" dirty="0">
                <a:solidFill>
                  <a:prstClr val="black"/>
                </a:solidFill>
                <a:latin typeface="Arial" pitchFamily="34" charset="0"/>
                <a:ea typeface="+mn-ea"/>
                <a:cs typeface="Arial" pitchFamily="34" charset="0"/>
              </a:rPr>
              <a:t>receptors</a:t>
            </a:r>
            <a:endParaRPr lang="en-US" sz="1800" b="1" dirty="0" smtClean="0">
              <a:solidFill>
                <a:prstClr val="black"/>
              </a:solidFill>
              <a:latin typeface="Arial" pitchFamily="34" charset="0"/>
              <a:ea typeface="+mn-ea"/>
              <a:cs typeface="Arial" pitchFamily="34" charset="0"/>
            </a:endParaRPr>
          </a:p>
        </p:txBody>
      </p:sp>
      <p:sp>
        <p:nvSpPr>
          <p:cNvPr id="7" name="TextBox 6"/>
          <p:cNvSpPr txBox="1"/>
          <p:nvPr/>
        </p:nvSpPr>
        <p:spPr>
          <a:xfrm>
            <a:off x="2194560" y="3390900"/>
            <a:ext cx="448842" cy="276999"/>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LDL</a:t>
            </a:r>
            <a:endParaRPr lang="en-US" sz="1800" b="1" dirty="0">
              <a:solidFill>
                <a:prstClr val="black"/>
              </a:solidFill>
              <a:latin typeface="Arial" pitchFamily="34" charset="0"/>
              <a:ea typeface="+mn-ea"/>
              <a:cs typeface="Arial" pitchFamily="34" charset="0"/>
            </a:endParaRPr>
          </a:p>
        </p:txBody>
      </p:sp>
      <p:sp>
        <p:nvSpPr>
          <p:cNvPr id="8" name="TextBox 7"/>
          <p:cNvSpPr txBox="1"/>
          <p:nvPr/>
        </p:nvSpPr>
        <p:spPr>
          <a:xfrm>
            <a:off x="1174750" y="3978910"/>
            <a:ext cx="923331" cy="553998"/>
          </a:xfrm>
          <a:prstGeom prst="rect">
            <a:avLst/>
          </a:prstGeom>
          <a:noFill/>
        </p:spPr>
        <p:txBody>
          <a:bodyPr wrap="none" lIns="0" tIns="0" rIns="0" bIns="0" rtlCol="0">
            <a:spAutoFit/>
          </a:bodyPr>
          <a:lstStyle/>
          <a:p>
            <a:pPr fontAlgn="auto">
              <a:spcBef>
                <a:spcPts val="0"/>
              </a:spcBef>
              <a:spcAft>
                <a:spcPts val="0"/>
              </a:spcAft>
            </a:pPr>
            <a:r>
              <a:rPr lang="en-US" sz="1800" b="1" dirty="0" smtClean="0">
                <a:solidFill>
                  <a:prstClr val="black"/>
                </a:solidFill>
                <a:latin typeface="Arial" pitchFamily="34" charset="0"/>
                <a:ea typeface="+mn-ea"/>
                <a:cs typeface="Arial" pitchFamily="34" charset="0"/>
              </a:rPr>
              <a:t>LDL</a:t>
            </a:r>
          </a:p>
          <a:p>
            <a:pPr fontAlgn="auto">
              <a:spcBef>
                <a:spcPts val="0"/>
              </a:spcBef>
              <a:spcAft>
                <a:spcPts val="0"/>
              </a:spcAft>
            </a:pPr>
            <a:r>
              <a:rPr lang="en-US" sz="1800" b="1" dirty="0" smtClean="0">
                <a:solidFill>
                  <a:prstClr val="black"/>
                </a:solidFill>
                <a:latin typeface="Arial" pitchFamily="34" charset="0"/>
                <a:ea typeface="+mn-ea"/>
                <a:cs typeface="Arial" pitchFamily="34" charset="0"/>
              </a:rPr>
              <a:t>receptor</a:t>
            </a:r>
            <a:endParaRPr lang="en-US" sz="1800" b="1" dirty="0">
              <a:solidFill>
                <a:prstClr val="black"/>
              </a:solidFill>
              <a:latin typeface="Arial" pitchFamily="34" charset="0"/>
              <a:ea typeface="+mn-ea"/>
              <a:cs typeface="Arial" pitchFamily="34" charset="0"/>
            </a:endParaRPr>
          </a:p>
        </p:txBody>
      </p:sp>
      <p:sp>
        <p:nvSpPr>
          <p:cNvPr id="9" name="TextBox 8"/>
          <p:cNvSpPr txBox="1"/>
          <p:nvPr/>
        </p:nvSpPr>
        <p:spPr>
          <a:xfrm>
            <a:off x="2592602" y="4908550"/>
            <a:ext cx="795089" cy="553998"/>
          </a:xfrm>
          <a:prstGeom prst="rect">
            <a:avLst/>
          </a:prstGeom>
          <a:noFill/>
        </p:spPr>
        <p:txBody>
          <a:bodyPr wrap="none" lIns="0" tIns="0" rIns="0" bIns="0" rtlCol="0">
            <a:spAutoFit/>
          </a:bodyPr>
          <a:lstStyle/>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Cell</a:t>
            </a:r>
          </a:p>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Normal</a:t>
            </a:r>
          </a:p>
        </p:txBody>
      </p:sp>
      <p:sp>
        <p:nvSpPr>
          <p:cNvPr id="10" name="TextBox 9"/>
          <p:cNvSpPr txBox="1"/>
          <p:nvPr/>
        </p:nvSpPr>
        <p:spPr>
          <a:xfrm>
            <a:off x="4540250" y="5191228"/>
            <a:ext cx="1399060" cy="276999"/>
          </a:xfrm>
          <a:prstGeom prst="rect">
            <a:avLst/>
          </a:prstGeom>
          <a:noFill/>
        </p:spPr>
        <p:txBody>
          <a:bodyPr wrap="square" lIns="0" tIns="0" rIns="0" bIns="0" rtlCol="0">
            <a:spAutoFit/>
          </a:bodyPr>
          <a:lstStyle/>
          <a:p>
            <a:pPr fontAlgn="auto">
              <a:spcBef>
                <a:spcPts val="0"/>
              </a:spcBef>
              <a:spcAft>
                <a:spcPts val="0"/>
              </a:spcAft>
            </a:pPr>
            <a:r>
              <a:rPr lang="en-US" sz="1800" b="1" dirty="0" smtClean="0">
                <a:solidFill>
                  <a:prstClr val="black"/>
                </a:solidFill>
                <a:latin typeface="Arial" pitchFamily="34" charset="0"/>
                <a:ea typeface="+mn-ea"/>
                <a:cs typeface="Arial" pitchFamily="34" charset="0"/>
              </a:rPr>
              <a:t>Mild disease</a:t>
            </a:r>
          </a:p>
        </p:txBody>
      </p:sp>
      <p:sp>
        <p:nvSpPr>
          <p:cNvPr id="12" name="TextBox 11"/>
          <p:cNvSpPr txBox="1"/>
          <p:nvPr/>
        </p:nvSpPr>
        <p:spPr>
          <a:xfrm>
            <a:off x="6680200" y="5186078"/>
            <a:ext cx="1752600" cy="276999"/>
          </a:xfrm>
          <a:prstGeom prst="rect">
            <a:avLst/>
          </a:prstGeom>
          <a:noFill/>
        </p:spPr>
        <p:txBody>
          <a:bodyPr wrap="square" lIns="0" tIns="0" rIns="0" bIns="0" rtlCol="0">
            <a:spAutoFit/>
          </a:bodyPr>
          <a:lstStyle/>
          <a:p>
            <a:pPr fontAlgn="auto">
              <a:spcBef>
                <a:spcPts val="0"/>
              </a:spcBef>
              <a:spcAft>
                <a:spcPts val="0"/>
              </a:spcAft>
            </a:pPr>
            <a:r>
              <a:rPr lang="en-US" sz="1800" b="1" dirty="0">
                <a:solidFill>
                  <a:prstClr val="black"/>
                </a:solidFill>
                <a:latin typeface="Arial" pitchFamily="34" charset="0"/>
                <a:ea typeface="+mn-ea"/>
                <a:cs typeface="Arial" pitchFamily="34" charset="0"/>
              </a:rPr>
              <a:t>Severe disease</a:t>
            </a:r>
            <a:endParaRPr lang="en-US" sz="1800" dirty="0">
              <a:solidFill>
                <a:prstClr val="black"/>
              </a:solidFill>
              <a:latin typeface="Arial" pitchFamily="34" charset="0"/>
              <a:ea typeface="+mn-ea"/>
              <a:cs typeface="Arial" pitchFamily="34" charset="0"/>
            </a:endParaRPr>
          </a:p>
        </p:txBody>
      </p:sp>
      <p:sp>
        <p:nvSpPr>
          <p:cNvPr id="13" name="TextBox 12"/>
          <p:cNvSpPr txBox="1"/>
          <p:nvPr/>
        </p:nvSpPr>
        <p:spPr>
          <a:xfrm rot="16200000">
            <a:off x="155105" y="1999903"/>
            <a:ext cx="1282403" cy="276999"/>
          </a:xfrm>
          <a:prstGeom prst="rect">
            <a:avLst/>
          </a:prstGeom>
          <a:noFill/>
        </p:spPr>
        <p:txBody>
          <a:bodyPr wrap="none" lIns="0" tIns="0" rIns="0" bIns="0" rtlCol="0">
            <a:spAutoFit/>
          </a:bodyPr>
          <a:lstStyle/>
          <a:p>
            <a:pPr algn="ctr" fontAlgn="auto">
              <a:spcBef>
                <a:spcPts val="0"/>
              </a:spcBef>
              <a:spcAft>
                <a:spcPts val="0"/>
              </a:spcAft>
            </a:pPr>
            <a:r>
              <a:rPr lang="en-US" sz="1800" b="1" dirty="0">
                <a:solidFill>
                  <a:prstClr val="black"/>
                </a:solidFill>
                <a:latin typeface="Arial" pitchFamily="34" charset="0"/>
                <a:ea typeface="+mn-ea"/>
                <a:cs typeface="Arial" pitchFamily="34" charset="0"/>
              </a:rPr>
              <a:t>GENOTYPE</a:t>
            </a:r>
          </a:p>
        </p:txBody>
      </p:sp>
      <p:sp>
        <p:nvSpPr>
          <p:cNvPr id="14" name="TextBox 13"/>
          <p:cNvSpPr txBox="1"/>
          <p:nvPr/>
        </p:nvSpPr>
        <p:spPr>
          <a:xfrm rot="16200000">
            <a:off x="93903" y="4220527"/>
            <a:ext cx="1423467" cy="276999"/>
          </a:xfrm>
          <a:prstGeom prst="rect">
            <a:avLst/>
          </a:prstGeom>
          <a:noFill/>
        </p:spPr>
        <p:txBody>
          <a:bodyPr wrap="none" lIns="0" tIns="0" rIns="0" bIns="0" rtlCol="0">
            <a:spAutoFit/>
          </a:bodyPr>
          <a:lstStyle/>
          <a:p>
            <a:pPr algn="ctr" fontAlgn="auto">
              <a:spcBef>
                <a:spcPts val="0"/>
              </a:spcBef>
              <a:spcAft>
                <a:spcPts val="0"/>
              </a:spcAft>
            </a:pPr>
            <a:r>
              <a:rPr lang="en-US" sz="1800" b="1" dirty="0">
                <a:solidFill>
                  <a:prstClr val="black"/>
                </a:solidFill>
                <a:latin typeface="Arial" pitchFamily="34" charset="0"/>
                <a:ea typeface="+mn-ea"/>
                <a:cs typeface="Arial" pitchFamily="34" charset="0"/>
              </a:rPr>
              <a:t>PHENOTYPE</a:t>
            </a:r>
          </a:p>
        </p:txBody>
      </p:sp>
      <p:sp>
        <p:nvSpPr>
          <p:cNvPr id="4" name="Freeform 3"/>
          <p:cNvSpPr/>
          <p:nvPr/>
        </p:nvSpPr>
        <p:spPr>
          <a:xfrm>
            <a:off x="2433320" y="3680460"/>
            <a:ext cx="121920" cy="297180"/>
          </a:xfrm>
          <a:custGeom>
            <a:avLst/>
            <a:gdLst>
              <a:gd name="connsiteX0" fmla="*/ 0 w 121920"/>
              <a:gd name="connsiteY0" fmla="*/ 0 h 297180"/>
              <a:gd name="connsiteX1" fmla="*/ 121920 w 121920"/>
              <a:gd name="connsiteY1" fmla="*/ 297180 h 297180"/>
            </a:gdLst>
            <a:ahLst/>
            <a:cxnLst>
              <a:cxn ang="0">
                <a:pos x="connsiteX0" y="connsiteY0"/>
              </a:cxn>
              <a:cxn ang="0">
                <a:pos x="connsiteX1" y="connsiteY1"/>
              </a:cxn>
            </a:cxnLst>
            <a:rect l="l" t="t" r="r" b="b"/>
            <a:pathLst>
              <a:path w="121920" h="297180">
                <a:moveTo>
                  <a:pt x="0" y="0"/>
                </a:moveTo>
                <a:lnTo>
                  <a:pt x="121920" y="297180"/>
                </a:lnTo>
              </a:path>
            </a:pathLst>
          </a:custGeom>
          <a:noFill/>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15" name="Freeform 14"/>
          <p:cNvSpPr/>
          <p:nvPr/>
        </p:nvSpPr>
        <p:spPr>
          <a:xfrm>
            <a:off x="2128266" y="4442460"/>
            <a:ext cx="452628" cy="220980"/>
          </a:xfrm>
          <a:custGeom>
            <a:avLst/>
            <a:gdLst>
              <a:gd name="connsiteX0" fmla="*/ 0 w 411480"/>
              <a:gd name="connsiteY0" fmla="*/ 0 h 220980"/>
              <a:gd name="connsiteX1" fmla="*/ 411480 w 411480"/>
              <a:gd name="connsiteY1" fmla="*/ 220980 h 220980"/>
            </a:gdLst>
            <a:ahLst/>
            <a:cxnLst>
              <a:cxn ang="0">
                <a:pos x="connsiteX0" y="connsiteY0"/>
              </a:cxn>
              <a:cxn ang="0">
                <a:pos x="connsiteX1" y="connsiteY1"/>
              </a:cxn>
            </a:cxnLst>
            <a:rect l="l" t="t" r="r" b="b"/>
            <a:pathLst>
              <a:path w="411480" h="220980">
                <a:moveTo>
                  <a:pt x="0" y="0"/>
                </a:moveTo>
                <a:lnTo>
                  <a:pt x="411480" y="220980"/>
                </a:lnTo>
              </a:path>
            </a:pathLst>
          </a:custGeom>
          <a:noFill/>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2" name="Rectangle 1"/>
          <p:cNvSpPr/>
          <p:nvPr/>
        </p:nvSpPr>
        <p:spPr>
          <a:xfrm>
            <a:off x="576072" y="353568"/>
            <a:ext cx="8088534" cy="461665"/>
          </a:xfrm>
          <a:prstGeom prst="rect">
            <a:avLst/>
          </a:prstGeom>
        </p:spPr>
        <p:txBody>
          <a:bodyPr wrap="square">
            <a:spAutoFit/>
          </a:bodyPr>
          <a:lstStyle/>
          <a:p>
            <a:r>
              <a:rPr lang="en-US" altLang="zh-CN" b="1" dirty="0">
                <a:solidFill>
                  <a:srgbClr val="FF0000"/>
                </a:solidFill>
                <a:latin typeface="Cambria" panose="02040503050406030204" pitchFamily="18" charset="0"/>
                <a:cs typeface="Arial" pitchFamily="34" charset="0"/>
              </a:rPr>
              <a:t>Incomplete dominance in human hypercholesterolemia </a:t>
            </a:r>
            <a:endParaRPr lang="zh-CN" altLang="en-US"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3580" y="612559"/>
            <a:ext cx="8333341" cy="833933"/>
          </a:xfrm>
        </p:spPr>
        <p:txBody>
          <a:bodyPr/>
          <a:lstStyle/>
          <a:p>
            <a:r>
              <a:rPr lang="en-US" sz="4000" dirty="0" smtClean="0">
                <a:solidFill>
                  <a:srgbClr val="C39150"/>
                </a:solidFill>
                <a:latin typeface="Cambria" panose="02040503050406030204" pitchFamily="18" charset="0"/>
              </a:rPr>
              <a:t>In an Abbey Garden</a:t>
            </a:r>
          </a:p>
        </p:txBody>
      </p:sp>
      <p:sp>
        <p:nvSpPr>
          <p:cNvPr id="28675" name="Rectangle 3"/>
          <p:cNvSpPr>
            <a:spLocks noGrp="1" noChangeArrowheads="1"/>
          </p:cNvSpPr>
          <p:nvPr>
            <p:ph idx="1"/>
          </p:nvPr>
        </p:nvSpPr>
        <p:spPr>
          <a:xfrm>
            <a:off x="843379" y="1713390"/>
            <a:ext cx="7987112" cy="4463572"/>
          </a:xfrm>
        </p:spPr>
        <p:txBody>
          <a:bodyPr/>
          <a:lstStyle/>
          <a:p>
            <a:r>
              <a:rPr lang="en-US" b="1" dirty="0" smtClean="0">
                <a:latin typeface="Cambria" panose="02040503050406030204" pitchFamily="18" charset="0"/>
              </a:rPr>
              <a:t>A </a:t>
            </a:r>
            <a:r>
              <a:rPr lang="en-US" b="1" dirty="0" smtClean="0">
                <a:solidFill>
                  <a:srgbClr val="FF0000"/>
                </a:solidFill>
                <a:latin typeface="Cambria" panose="02040503050406030204" pitchFamily="18" charset="0"/>
              </a:rPr>
              <a:t>character</a:t>
            </a:r>
            <a:r>
              <a:rPr lang="en-US" b="1" dirty="0" smtClean="0">
                <a:latin typeface="Cambria" panose="02040503050406030204" pitchFamily="18" charset="0"/>
              </a:rPr>
              <a:t> is a heritable feature that varies among individuals.</a:t>
            </a:r>
          </a:p>
          <a:p>
            <a:pPr lvl="1"/>
            <a:r>
              <a:rPr lang="en-US" b="1" dirty="0" smtClean="0">
                <a:latin typeface="Cambria" panose="02040503050406030204" pitchFamily="18" charset="0"/>
              </a:rPr>
              <a:t>A </a:t>
            </a:r>
            <a:r>
              <a:rPr lang="en-US" b="1" dirty="0" smtClean="0">
                <a:solidFill>
                  <a:srgbClr val="FF0000"/>
                </a:solidFill>
                <a:latin typeface="Cambria" panose="02040503050406030204" pitchFamily="18" charset="0"/>
              </a:rPr>
              <a:t>trait</a:t>
            </a:r>
            <a:r>
              <a:rPr lang="en-US" b="1" dirty="0" smtClean="0">
                <a:latin typeface="Cambria" panose="02040503050406030204" pitchFamily="18" charset="0"/>
              </a:rPr>
              <a:t> is a variant of a character.</a:t>
            </a:r>
          </a:p>
          <a:p>
            <a:pPr lvl="1"/>
            <a:r>
              <a:rPr lang="en-US" b="1" dirty="0" smtClean="0">
                <a:latin typeface="Cambria" panose="02040503050406030204" pitchFamily="18" charset="0"/>
              </a:rPr>
              <a:t>Each of the characters Mendel studied occurred in two distinct traits.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778442" y="638549"/>
            <a:ext cx="8052048" cy="958863"/>
          </a:xfrm>
        </p:spPr>
        <p:txBody>
          <a:bodyPr/>
          <a:lstStyle/>
          <a:p>
            <a:r>
              <a:rPr lang="en-US" sz="3600" dirty="0" smtClean="0">
                <a:solidFill>
                  <a:srgbClr val="C39150"/>
                </a:solidFill>
                <a:latin typeface="Cambria" panose="02040503050406030204" pitchFamily="18" charset="0"/>
              </a:rPr>
              <a:t>ABO Blood Groups: An Example of Multiple Alleles and </a:t>
            </a:r>
            <a:r>
              <a:rPr lang="en-US" sz="3600" dirty="0" err="1" smtClean="0">
                <a:solidFill>
                  <a:srgbClr val="C39150"/>
                </a:solidFill>
                <a:latin typeface="Cambria" panose="02040503050406030204" pitchFamily="18" charset="0"/>
              </a:rPr>
              <a:t>Codominance</a:t>
            </a:r>
            <a:endParaRPr lang="en-US" sz="3600" dirty="0" smtClean="0">
              <a:solidFill>
                <a:srgbClr val="C39150"/>
              </a:solidFill>
              <a:latin typeface="Cambria" panose="02040503050406030204" pitchFamily="18" charset="0"/>
            </a:endParaRPr>
          </a:p>
        </p:txBody>
      </p:sp>
      <p:sp>
        <p:nvSpPr>
          <p:cNvPr id="4" name="Content Placeholder 3"/>
          <p:cNvSpPr>
            <a:spLocks noGrp="1"/>
          </p:cNvSpPr>
          <p:nvPr>
            <p:ph idx="1"/>
          </p:nvPr>
        </p:nvSpPr>
        <p:spPr>
          <a:xfrm>
            <a:off x="639191" y="2237173"/>
            <a:ext cx="8191299" cy="3939790"/>
          </a:xfrm>
        </p:spPr>
        <p:txBody>
          <a:bodyPr>
            <a:normAutofit/>
          </a:bodyPr>
          <a:lstStyle/>
          <a:p>
            <a:r>
              <a:rPr lang="en-US" sz="2600" b="1" dirty="0" smtClean="0">
                <a:latin typeface="Cambria" panose="02040503050406030204" pitchFamily="18" charset="0"/>
              </a:rPr>
              <a:t>The </a:t>
            </a:r>
            <a:r>
              <a:rPr lang="en-US" sz="2600" b="1" dirty="0" smtClean="0">
                <a:solidFill>
                  <a:srgbClr val="FF0000"/>
                </a:solidFill>
                <a:latin typeface="Cambria" panose="02040503050406030204" pitchFamily="18" charset="0"/>
              </a:rPr>
              <a:t>ABO blood groups</a:t>
            </a: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smtClean="0">
                <a:solidFill>
                  <a:srgbClr val="FF0000"/>
                </a:solidFill>
                <a:latin typeface="楷体" panose="02010609060101010101" pitchFamily="49" charset="-122"/>
                <a:ea typeface="楷体" panose="02010609060101010101" pitchFamily="49" charset="-122"/>
              </a:rPr>
              <a:t>ABO</a:t>
            </a:r>
            <a:r>
              <a:rPr lang="zh-CN" altLang="en-US" sz="2000" b="1" dirty="0" smtClean="0">
                <a:solidFill>
                  <a:srgbClr val="FF0000"/>
                </a:solidFill>
                <a:latin typeface="楷体" panose="02010609060101010101" pitchFamily="49" charset="-122"/>
                <a:ea typeface="楷体" panose="02010609060101010101" pitchFamily="49" charset="-122"/>
              </a:rPr>
              <a:t>血型系统）</a:t>
            </a:r>
            <a:r>
              <a:rPr lang="en-US" sz="2000" b="1" dirty="0" smtClean="0">
                <a:solidFill>
                  <a:srgbClr val="FF0000"/>
                </a:solidFill>
                <a:latin typeface="楷体" panose="02010609060101010101" pitchFamily="49" charset="-122"/>
                <a:ea typeface="楷体" panose="02010609060101010101" pitchFamily="49" charset="-122"/>
              </a:rPr>
              <a:t> </a:t>
            </a:r>
            <a:r>
              <a:rPr lang="en-US" sz="2600" b="1" dirty="0" smtClean="0">
                <a:latin typeface="Cambria" panose="02040503050406030204" pitchFamily="18" charset="0"/>
              </a:rPr>
              <a:t>in humans involve three alleles of a single gene.</a:t>
            </a:r>
          </a:p>
          <a:p>
            <a:pPr lvl="1"/>
            <a:r>
              <a:rPr lang="en-US" b="1" dirty="0" smtClean="0">
                <a:latin typeface="Cambria" panose="02040503050406030204" pitchFamily="18" charset="0"/>
              </a:rPr>
              <a:t>Various combinations of these three alleles produce four phenotypes: A person’s blood type may be A, B, AB, or O.</a:t>
            </a:r>
          </a:p>
          <a:p>
            <a:pPr lvl="1"/>
            <a:r>
              <a:rPr lang="en-US" b="1" dirty="0" smtClean="0">
                <a:latin typeface="Cambria" panose="02040503050406030204" pitchFamily="18" charset="0"/>
              </a:rPr>
              <a:t>These letters refer to two carbohydrates, designated A and B, that may be found on the surface of red blood cells.</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04" y="1225296"/>
            <a:ext cx="8546592" cy="4407408"/>
          </a:xfrm>
          <a:prstGeom prst="rect">
            <a:avLst/>
          </a:prstGeom>
        </p:spPr>
      </p:pic>
      <p:sp>
        <p:nvSpPr>
          <p:cNvPr id="3" name="TextBox 2"/>
          <p:cNvSpPr txBox="1"/>
          <p:nvPr/>
        </p:nvSpPr>
        <p:spPr>
          <a:xfrm>
            <a:off x="418719" y="1314450"/>
            <a:ext cx="665247" cy="820738"/>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Blood</a:t>
            </a:r>
          </a:p>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Group</a:t>
            </a:r>
          </a:p>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a:t>
            </a:r>
            <a:r>
              <a:rPr lang="en-US" sz="1400" b="1" dirty="0" err="1" smtClean="0">
                <a:solidFill>
                  <a:prstClr val="black"/>
                </a:solidFill>
                <a:latin typeface="Arial" pitchFamily="34" charset="0"/>
                <a:ea typeface="+mn-ea"/>
                <a:cs typeface="Arial" pitchFamily="34" charset="0"/>
              </a:rPr>
              <a:t>Pheno</a:t>
            </a:r>
            <a:r>
              <a:rPr lang="en-US" sz="1400" b="1" dirty="0" smtClean="0">
                <a:solidFill>
                  <a:prstClr val="black"/>
                </a:solidFill>
                <a:latin typeface="Arial" pitchFamily="34" charset="0"/>
                <a:ea typeface="+mn-ea"/>
                <a:cs typeface="Arial" pitchFamily="34" charset="0"/>
              </a:rPr>
              <a:t>-</a:t>
            </a:r>
          </a:p>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type</a:t>
            </a:r>
            <a:r>
              <a:rPr lang="en-US" sz="1400" b="1" dirty="0">
                <a:solidFill>
                  <a:prstClr val="black"/>
                </a:solidFill>
                <a:latin typeface="Arial" pitchFamily="34" charset="0"/>
                <a:ea typeface="+mn-ea"/>
                <a:cs typeface="Arial" pitchFamily="34" charset="0"/>
              </a:rPr>
              <a:t>)</a:t>
            </a:r>
          </a:p>
        </p:txBody>
      </p:sp>
      <p:sp>
        <p:nvSpPr>
          <p:cNvPr id="5" name="TextBox 4"/>
          <p:cNvSpPr txBox="1"/>
          <p:nvPr/>
        </p:nvSpPr>
        <p:spPr>
          <a:xfrm>
            <a:off x="1229975" y="1931115"/>
            <a:ext cx="923330"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a:solidFill>
                  <a:prstClr val="black"/>
                </a:solidFill>
                <a:latin typeface="Arial" pitchFamily="34" charset="0"/>
                <a:ea typeface="+mn-ea"/>
                <a:cs typeface="Arial" pitchFamily="34" charset="0"/>
              </a:rPr>
              <a:t>Genotypes</a:t>
            </a:r>
          </a:p>
        </p:txBody>
      </p:sp>
      <p:sp>
        <p:nvSpPr>
          <p:cNvPr id="6" name="TextBox 5"/>
          <p:cNvSpPr txBox="1"/>
          <p:nvPr/>
        </p:nvSpPr>
        <p:spPr>
          <a:xfrm>
            <a:off x="2518136" y="1934647"/>
            <a:ext cx="1372171"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a:solidFill>
                  <a:prstClr val="black"/>
                </a:solidFill>
                <a:latin typeface="Arial" pitchFamily="34" charset="0"/>
                <a:ea typeface="+mn-ea"/>
                <a:cs typeface="Arial" pitchFamily="34" charset="0"/>
              </a:rPr>
              <a:t>Red Blood Cells</a:t>
            </a:r>
          </a:p>
        </p:txBody>
      </p:sp>
      <p:sp>
        <p:nvSpPr>
          <p:cNvPr id="7" name="TextBox 6"/>
          <p:cNvSpPr txBox="1"/>
          <p:nvPr/>
        </p:nvSpPr>
        <p:spPr>
          <a:xfrm>
            <a:off x="701660" y="2499360"/>
            <a:ext cx="129844"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A</a:t>
            </a:r>
            <a:endParaRPr lang="en-US" sz="1400" b="1" dirty="0">
              <a:solidFill>
                <a:prstClr val="black"/>
              </a:solidFill>
              <a:latin typeface="Arial" pitchFamily="34" charset="0"/>
              <a:ea typeface="+mn-ea"/>
              <a:cs typeface="Arial" pitchFamily="34" charset="0"/>
            </a:endParaRPr>
          </a:p>
        </p:txBody>
      </p:sp>
      <p:sp>
        <p:nvSpPr>
          <p:cNvPr id="8" name="TextBox 7"/>
          <p:cNvSpPr txBox="1"/>
          <p:nvPr/>
        </p:nvSpPr>
        <p:spPr>
          <a:xfrm>
            <a:off x="688467" y="3326408"/>
            <a:ext cx="129844"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a:solidFill>
                  <a:prstClr val="black"/>
                </a:solidFill>
                <a:latin typeface="Arial" pitchFamily="34" charset="0"/>
                <a:ea typeface="+mn-ea"/>
                <a:cs typeface="Arial" pitchFamily="34" charset="0"/>
              </a:rPr>
              <a:t>B</a:t>
            </a:r>
          </a:p>
        </p:txBody>
      </p:sp>
      <p:sp>
        <p:nvSpPr>
          <p:cNvPr id="9" name="TextBox 8"/>
          <p:cNvSpPr txBox="1"/>
          <p:nvPr/>
        </p:nvSpPr>
        <p:spPr>
          <a:xfrm>
            <a:off x="632460" y="4161076"/>
            <a:ext cx="259686"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AB</a:t>
            </a:r>
            <a:endParaRPr lang="en-US" sz="1400" b="1" dirty="0">
              <a:solidFill>
                <a:prstClr val="black"/>
              </a:solidFill>
              <a:latin typeface="Arial" pitchFamily="34" charset="0"/>
              <a:ea typeface="+mn-ea"/>
              <a:cs typeface="Arial" pitchFamily="34" charset="0"/>
            </a:endParaRPr>
          </a:p>
        </p:txBody>
      </p:sp>
      <p:sp>
        <p:nvSpPr>
          <p:cNvPr id="10" name="TextBox 9"/>
          <p:cNvSpPr txBox="1"/>
          <p:nvPr/>
        </p:nvSpPr>
        <p:spPr>
          <a:xfrm>
            <a:off x="683133" y="5018604"/>
            <a:ext cx="139462"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a:solidFill>
                  <a:prstClr val="black"/>
                </a:solidFill>
                <a:latin typeface="Arial" pitchFamily="34" charset="0"/>
                <a:ea typeface="+mn-ea"/>
                <a:cs typeface="Arial" pitchFamily="34" charset="0"/>
              </a:rPr>
              <a:t>O</a:t>
            </a:r>
          </a:p>
        </p:txBody>
      </p:sp>
      <p:sp>
        <p:nvSpPr>
          <p:cNvPr id="11" name="TextBox 10"/>
          <p:cNvSpPr txBox="1"/>
          <p:nvPr/>
        </p:nvSpPr>
        <p:spPr>
          <a:xfrm>
            <a:off x="2910840" y="2229683"/>
            <a:ext cx="1163780" cy="410369"/>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Carbohydrate</a:t>
            </a:r>
          </a:p>
          <a:p>
            <a:pPr algn="ct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A</a:t>
            </a:r>
            <a:endParaRPr lang="en-US" sz="1400" b="1" dirty="0">
              <a:solidFill>
                <a:prstClr val="black"/>
              </a:solidFill>
              <a:latin typeface="Arial" pitchFamily="34" charset="0"/>
              <a:ea typeface="+mn-ea"/>
              <a:cs typeface="Arial" pitchFamily="34" charset="0"/>
            </a:endParaRPr>
          </a:p>
        </p:txBody>
      </p:sp>
      <p:sp>
        <p:nvSpPr>
          <p:cNvPr id="12" name="TextBox 11"/>
          <p:cNvSpPr txBox="1"/>
          <p:nvPr/>
        </p:nvSpPr>
        <p:spPr>
          <a:xfrm>
            <a:off x="2918460" y="3056731"/>
            <a:ext cx="1163780" cy="410369"/>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Carbohydrate</a:t>
            </a:r>
          </a:p>
          <a:p>
            <a:pPr algn="ct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B</a:t>
            </a:r>
            <a:endParaRPr lang="en-US" sz="1400" b="1" dirty="0">
              <a:solidFill>
                <a:prstClr val="black"/>
              </a:solidFill>
              <a:latin typeface="Arial" pitchFamily="34" charset="0"/>
              <a:ea typeface="+mn-ea"/>
              <a:cs typeface="Arial" pitchFamily="34" charset="0"/>
            </a:endParaRPr>
          </a:p>
        </p:txBody>
      </p:sp>
      <p:sp>
        <p:nvSpPr>
          <p:cNvPr id="13" name="TextBox 12"/>
          <p:cNvSpPr txBox="1"/>
          <p:nvPr/>
        </p:nvSpPr>
        <p:spPr>
          <a:xfrm>
            <a:off x="4227208" y="1377195"/>
            <a:ext cx="955917" cy="820738"/>
          </a:xfrm>
          <a:prstGeom prst="rect">
            <a:avLst/>
          </a:prstGeom>
          <a:noFill/>
        </p:spPr>
        <p:txBody>
          <a:bodyPr wrap="squar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Antibodies</a:t>
            </a:r>
            <a:r>
              <a:rPr lang="zh-CN" altLang="en-US" sz="1400" b="1" dirty="0" smtClean="0">
                <a:solidFill>
                  <a:prstClr val="black"/>
                </a:solidFill>
                <a:latin typeface="楷体" panose="02010609060101010101" pitchFamily="49" charset="-122"/>
                <a:ea typeface="楷体" panose="02010609060101010101" pitchFamily="49" charset="-122"/>
                <a:cs typeface="Arial" pitchFamily="34" charset="0"/>
              </a:rPr>
              <a:t>（抗体）</a:t>
            </a:r>
            <a:endParaRPr lang="en-US" sz="1400" b="1" dirty="0" smtClean="0">
              <a:solidFill>
                <a:prstClr val="black"/>
              </a:solidFill>
              <a:latin typeface="楷体" panose="02010609060101010101" pitchFamily="49" charset="-122"/>
              <a:ea typeface="楷体" panose="02010609060101010101" pitchFamily="49" charset="-122"/>
              <a:cs typeface="Arial" pitchFamily="34" charset="0"/>
            </a:endParaRPr>
          </a:p>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Present in</a:t>
            </a:r>
          </a:p>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Blood</a:t>
            </a:r>
            <a:endParaRPr lang="en-US" sz="1400" b="1" dirty="0">
              <a:solidFill>
                <a:prstClr val="black"/>
              </a:solidFill>
              <a:latin typeface="Arial" pitchFamily="34" charset="0"/>
              <a:ea typeface="+mn-ea"/>
              <a:cs typeface="Arial" pitchFamily="34" charset="0"/>
            </a:endParaRPr>
          </a:p>
        </p:txBody>
      </p:sp>
      <p:sp>
        <p:nvSpPr>
          <p:cNvPr id="14" name="TextBox 13"/>
          <p:cNvSpPr txBox="1"/>
          <p:nvPr/>
        </p:nvSpPr>
        <p:spPr>
          <a:xfrm>
            <a:off x="5469895" y="1322217"/>
            <a:ext cx="3104761" cy="615553"/>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a:solidFill>
                  <a:prstClr val="black"/>
                </a:solidFill>
                <a:latin typeface="Arial" pitchFamily="34" charset="0"/>
                <a:ea typeface="+mn-ea"/>
                <a:cs typeface="Arial" pitchFamily="34" charset="0"/>
              </a:rPr>
              <a:t>Reactions When Blood from </a:t>
            </a:r>
            <a:r>
              <a:rPr lang="en-US" sz="1400" b="1" dirty="0" smtClean="0">
                <a:solidFill>
                  <a:prstClr val="black"/>
                </a:solidFill>
                <a:latin typeface="Arial" pitchFamily="34" charset="0"/>
                <a:ea typeface="+mn-ea"/>
                <a:cs typeface="Arial" pitchFamily="34" charset="0"/>
              </a:rPr>
              <a:t>Groups</a:t>
            </a:r>
          </a:p>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Below </a:t>
            </a:r>
            <a:r>
              <a:rPr lang="en-US" sz="1400" b="1" dirty="0">
                <a:solidFill>
                  <a:prstClr val="black"/>
                </a:solidFill>
                <a:latin typeface="Arial" pitchFamily="34" charset="0"/>
                <a:ea typeface="+mn-ea"/>
                <a:cs typeface="Arial" pitchFamily="34" charset="0"/>
              </a:rPr>
              <a:t>Is Mixed with Antibodies </a:t>
            </a:r>
            <a:r>
              <a:rPr lang="en-US" sz="1400" b="1" dirty="0" smtClean="0">
                <a:solidFill>
                  <a:prstClr val="black"/>
                </a:solidFill>
                <a:latin typeface="Arial" pitchFamily="34" charset="0"/>
                <a:ea typeface="+mn-ea"/>
                <a:cs typeface="Arial" pitchFamily="34" charset="0"/>
              </a:rPr>
              <a:t>from</a:t>
            </a:r>
          </a:p>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Groups </a:t>
            </a:r>
            <a:r>
              <a:rPr lang="en-US" sz="1400" b="1" dirty="0">
                <a:solidFill>
                  <a:prstClr val="black"/>
                </a:solidFill>
                <a:latin typeface="Arial" pitchFamily="34" charset="0"/>
                <a:ea typeface="+mn-ea"/>
                <a:cs typeface="Arial" pitchFamily="34" charset="0"/>
              </a:rPr>
              <a:t>at Left</a:t>
            </a:r>
          </a:p>
        </p:txBody>
      </p:sp>
      <p:sp>
        <p:nvSpPr>
          <p:cNvPr id="15" name="TextBox 14"/>
          <p:cNvSpPr txBox="1"/>
          <p:nvPr/>
        </p:nvSpPr>
        <p:spPr>
          <a:xfrm>
            <a:off x="5568950" y="1992749"/>
            <a:ext cx="139462"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O</a:t>
            </a:r>
            <a:endParaRPr lang="en-US" sz="1400" b="1" dirty="0">
              <a:solidFill>
                <a:prstClr val="black"/>
              </a:solidFill>
              <a:latin typeface="Arial" pitchFamily="34" charset="0"/>
              <a:ea typeface="+mn-ea"/>
              <a:cs typeface="Arial" pitchFamily="34" charset="0"/>
            </a:endParaRPr>
          </a:p>
        </p:txBody>
      </p:sp>
      <p:sp>
        <p:nvSpPr>
          <p:cNvPr id="16" name="TextBox 15"/>
          <p:cNvSpPr txBox="1"/>
          <p:nvPr/>
        </p:nvSpPr>
        <p:spPr>
          <a:xfrm>
            <a:off x="6508750" y="1986399"/>
            <a:ext cx="129844"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a:solidFill>
                  <a:prstClr val="black"/>
                </a:solidFill>
                <a:latin typeface="Arial" pitchFamily="34" charset="0"/>
                <a:ea typeface="+mn-ea"/>
                <a:cs typeface="Arial" pitchFamily="34" charset="0"/>
              </a:rPr>
              <a:t>A</a:t>
            </a:r>
          </a:p>
        </p:txBody>
      </p:sp>
      <p:sp>
        <p:nvSpPr>
          <p:cNvPr id="17" name="TextBox 16"/>
          <p:cNvSpPr txBox="1"/>
          <p:nvPr/>
        </p:nvSpPr>
        <p:spPr>
          <a:xfrm>
            <a:off x="7397750" y="1980049"/>
            <a:ext cx="129844"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a:solidFill>
                  <a:prstClr val="black"/>
                </a:solidFill>
                <a:latin typeface="Arial" pitchFamily="34" charset="0"/>
                <a:ea typeface="+mn-ea"/>
                <a:cs typeface="Arial" pitchFamily="34" charset="0"/>
              </a:rPr>
              <a:t>B</a:t>
            </a:r>
          </a:p>
        </p:txBody>
      </p:sp>
      <p:sp>
        <p:nvSpPr>
          <p:cNvPr id="18" name="TextBox 17"/>
          <p:cNvSpPr txBox="1"/>
          <p:nvPr/>
        </p:nvSpPr>
        <p:spPr>
          <a:xfrm>
            <a:off x="8274050" y="1986399"/>
            <a:ext cx="259686"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AB</a:t>
            </a:r>
            <a:endParaRPr lang="en-US" sz="1400" b="1" dirty="0">
              <a:solidFill>
                <a:prstClr val="black"/>
              </a:solidFill>
              <a:latin typeface="Arial" pitchFamily="34" charset="0"/>
              <a:ea typeface="+mn-ea"/>
              <a:cs typeface="Arial" pitchFamily="34" charset="0"/>
            </a:endParaRPr>
          </a:p>
        </p:txBody>
      </p:sp>
      <p:sp>
        <p:nvSpPr>
          <p:cNvPr id="19" name="TextBox 18"/>
          <p:cNvSpPr txBox="1"/>
          <p:nvPr/>
        </p:nvSpPr>
        <p:spPr>
          <a:xfrm>
            <a:off x="4419600" y="2482850"/>
            <a:ext cx="537006"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Anti-B</a:t>
            </a:r>
            <a:endParaRPr lang="en-US" sz="1400" b="1" dirty="0">
              <a:solidFill>
                <a:prstClr val="black"/>
              </a:solidFill>
              <a:latin typeface="Arial" pitchFamily="34" charset="0"/>
              <a:ea typeface="+mn-ea"/>
              <a:cs typeface="Arial" pitchFamily="34" charset="0"/>
            </a:endParaRPr>
          </a:p>
        </p:txBody>
      </p:sp>
      <p:sp>
        <p:nvSpPr>
          <p:cNvPr id="20" name="TextBox 19"/>
          <p:cNvSpPr txBox="1"/>
          <p:nvPr/>
        </p:nvSpPr>
        <p:spPr>
          <a:xfrm>
            <a:off x="4432300" y="3314700"/>
            <a:ext cx="537006" cy="205184"/>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Anti-A</a:t>
            </a:r>
            <a:endParaRPr lang="en-US" sz="1400" b="1" dirty="0">
              <a:solidFill>
                <a:prstClr val="black"/>
              </a:solidFill>
              <a:latin typeface="Arial" pitchFamily="34" charset="0"/>
              <a:ea typeface="+mn-ea"/>
              <a:cs typeface="Arial" pitchFamily="34" charset="0"/>
            </a:endParaRPr>
          </a:p>
        </p:txBody>
      </p:sp>
      <p:sp>
        <p:nvSpPr>
          <p:cNvPr id="21" name="TextBox 20"/>
          <p:cNvSpPr txBox="1"/>
          <p:nvPr/>
        </p:nvSpPr>
        <p:spPr>
          <a:xfrm>
            <a:off x="1601872" y="2491025"/>
            <a:ext cx="179536" cy="205184"/>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or</a:t>
            </a:r>
          </a:p>
        </p:txBody>
      </p:sp>
      <p:sp>
        <p:nvSpPr>
          <p:cNvPr id="23" name="TextBox 22"/>
          <p:cNvSpPr txBox="1"/>
          <p:nvPr/>
        </p:nvSpPr>
        <p:spPr>
          <a:xfrm>
            <a:off x="1518939" y="2299276"/>
            <a:ext cx="338299" cy="205184"/>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235" b="1" i="1" dirty="0" smtClean="0">
                <a:solidFill>
                  <a:prstClr val="black"/>
                </a:solidFill>
                <a:latin typeface="Times" pitchFamily="18" charset="0"/>
                <a:ea typeface="+mn-ea"/>
                <a:cs typeface="Times" pitchFamily="18" charset="0"/>
              </a:rPr>
              <a:t>I</a:t>
            </a:r>
            <a:r>
              <a:rPr lang="en-US" sz="1500" b="1" i="1" baseline="30000" dirty="0" smtClean="0">
                <a:solidFill>
                  <a:prstClr val="black"/>
                </a:solidFill>
                <a:latin typeface="Arial" pitchFamily="34" charset="0"/>
                <a:ea typeface="+mn-ea"/>
                <a:cs typeface="Arial" pitchFamily="34" charset="0"/>
              </a:rPr>
              <a:t>A </a:t>
            </a:r>
            <a:r>
              <a:rPr lang="en-US" sz="1235" b="1" i="1" dirty="0" err="1" smtClean="0">
                <a:solidFill>
                  <a:prstClr val="black"/>
                </a:solidFill>
                <a:latin typeface="Times" pitchFamily="18" charset="0"/>
                <a:ea typeface="+mn-ea"/>
                <a:cs typeface="Times" pitchFamily="18" charset="0"/>
              </a:rPr>
              <a:t>I</a:t>
            </a:r>
            <a:r>
              <a:rPr lang="en-US" sz="1500" b="1" i="1" baseline="30000" dirty="0" err="1" smtClean="0">
                <a:solidFill>
                  <a:prstClr val="black"/>
                </a:solidFill>
                <a:latin typeface="Arial" pitchFamily="34" charset="0"/>
                <a:ea typeface="+mn-ea"/>
                <a:cs typeface="Arial" pitchFamily="34" charset="0"/>
              </a:rPr>
              <a:t>A</a:t>
            </a:r>
            <a:endParaRPr lang="en-US" sz="1500" b="1" i="1" baseline="30000" dirty="0" smtClean="0">
              <a:solidFill>
                <a:prstClr val="black"/>
              </a:solidFill>
              <a:latin typeface="Arial" pitchFamily="34" charset="0"/>
              <a:ea typeface="+mn-ea"/>
              <a:cs typeface="Arial" pitchFamily="34" charset="0"/>
            </a:endParaRPr>
          </a:p>
        </p:txBody>
      </p:sp>
      <p:sp>
        <p:nvSpPr>
          <p:cNvPr id="24" name="TextBox 23"/>
          <p:cNvSpPr txBox="1"/>
          <p:nvPr/>
        </p:nvSpPr>
        <p:spPr>
          <a:xfrm>
            <a:off x="1596068" y="2705676"/>
            <a:ext cx="197170" cy="205184"/>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235" b="1" i="1" dirty="0" err="1" smtClean="0">
                <a:solidFill>
                  <a:prstClr val="black"/>
                </a:solidFill>
                <a:latin typeface="Times" pitchFamily="18" charset="0"/>
                <a:ea typeface="+mn-ea"/>
                <a:cs typeface="Times" pitchFamily="18" charset="0"/>
              </a:rPr>
              <a:t>I</a:t>
            </a:r>
            <a:r>
              <a:rPr lang="en-US" sz="1500" b="1" i="1" baseline="30000" dirty="0" err="1" smtClean="0">
                <a:solidFill>
                  <a:prstClr val="black"/>
                </a:solidFill>
                <a:latin typeface="Arial" pitchFamily="34" charset="0"/>
                <a:ea typeface="+mn-ea"/>
                <a:cs typeface="Arial" pitchFamily="34" charset="0"/>
              </a:rPr>
              <a:t>A</a:t>
            </a:r>
            <a:r>
              <a:rPr lang="en-US" sz="1235" b="1" i="1" dirty="0" err="1" smtClean="0">
                <a:solidFill>
                  <a:prstClr val="black"/>
                </a:solidFill>
                <a:latin typeface="Arial" pitchFamily="34" charset="0"/>
                <a:ea typeface="+mn-ea"/>
                <a:cs typeface="Arial" pitchFamily="34" charset="0"/>
              </a:rPr>
              <a:t>i</a:t>
            </a:r>
            <a:endParaRPr lang="en-US" sz="1235" b="1" i="1" dirty="0">
              <a:solidFill>
                <a:prstClr val="black"/>
              </a:solidFill>
              <a:latin typeface="Arial" pitchFamily="34" charset="0"/>
              <a:ea typeface="+mn-ea"/>
              <a:cs typeface="Arial" pitchFamily="34" charset="0"/>
            </a:endParaRPr>
          </a:p>
        </p:txBody>
      </p:sp>
      <p:sp>
        <p:nvSpPr>
          <p:cNvPr id="25" name="TextBox 24"/>
          <p:cNvSpPr txBox="1"/>
          <p:nvPr/>
        </p:nvSpPr>
        <p:spPr>
          <a:xfrm>
            <a:off x="1521870" y="3131126"/>
            <a:ext cx="343043" cy="205184"/>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235" b="1" i="1" dirty="0">
                <a:solidFill>
                  <a:prstClr val="black"/>
                </a:solidFill>
                <a:latin typeface="Times" pitchFamily="18" charset="0"/>
                <a:ea typeface="+mn-ea"/>
                <a:cs typeface="Times" pitchFamily="18" charset="0"/>
              </a:rPr>
              <a:t>I</a:t>
            </a:r>
            <a:r>
              <a:rPr lang="en-US" sz="1500" b="1" i="1" baseline="30000" dirty="0" smtClean="0">
                <a:solidFill>
                  <a:prstClr val="black"/>
                </a:solidFill>
                <a:latin typeface="Arial" pitchFamily="34" charset="0"/>
                <a:ea typeface="+mn-ea"/>
                <a:cs typeface="Arial" pitchFamily="34" charset="0"/>
              </a:rPr>
              <a:t>B </a:t>
            </a:r>
            <a:r>
              <a:rPr lang="en-US" sz="1235" b="1" i="1" dirty="0" err="1">
                <a:solidFill>
                  <a:prstClr val="black"/>
                </a:solidFill>
                <a:latin typeface="Times" pitchFamily="18" charset="0"/>
                <a:ea typeface="+mn-ea"/>
                <a:cs typeface="Times" pitchFamily="18" charset="0"/>
              </a:rPr>
              <a:t>I</a:t>
            </a:r>
            <a:r>
              <a:rPr lang="en-US" sz="1500" b="1" i="1" baseline="30000" dirty="0" err="1" smtClean="0">
                <a:solidFill>
                  <a:prstClr val="black"/>
                </a:solidFill>
                <a:latin typeface="Arial" pitchFamily="34" charset="0"/>
                <a:ea typeface="+mn-ea"/>
                <a:cs typeface="Arial" pitchFamily="34" charset="0"/>
              </a:rPr>
              <a:t>B</a:t>
            </a:r>
            <a:endParaRPr lang="en-US" sz="1500" b="1" i="1" baseline="30000" dirty="0" smtClean="0">
              <a:solidFill>
                <a:prstClr val="black"/>
              </a:solidFill>
              <a:latin typeface="Arial" pitchFamily="34" charset="0"/>
              <a:ea typeface="+mn-ea"/>
              <a:cs typeface="Arial" pitchFamily="34" charset="0"/>
            </a:endParaRPr>
          </a:p>
        </p:txBody>
      </p:sp>
      <p:sp>
        <p:nvSpPr>
          <p:cNvPr id="26" name="TextBox 25"/>
          <p:cNvSpPr txBox="1"/>
          <p:nvPr/>
        </p:nvSpPr>
        <p:spPr>
          <a:xfrm>
            <a:off x="1608698" y="3326408"/>
            <a:ext cx="179536" cy="205184"/>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or</a:t>
            </a:r>
          </a:p>
        </p:txBody>
      </p:sp>
      <p:sp>
        <p:nvSpPr>
          <p:cNvPr id="27" name="TextBox 26"/>
          <p:cNvSpPr txBox="1"/>
          <p:nvPr/>
        </p:nvSpPr>
        <p:spPr>
          <a:xfrm>
            <a:off x="1563147" y="3594100"/>
            <a:ext cx="232436" cy="205184"/>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235" b="1" i="1" dirty="0">
                <a:solidFill>
                  <a:prstClr val="black"/>
                </a:solidFill>
                <a:latin typeface="Times" pitchFamily="18" charset="0"/>
                <a:ea typeface="+mn-ea"/>
                <a:cs typeface="Times" pitchFamily="18" charset="0"/>
              </a:rPr>
              <a:t>I</a:t>
            </a:r>
            <a:r>
              <a:rPr lang="en-US" sz="1500" b="1" i="1" baseline="30000" dirty="0" smtClean="0">
                <a:solidFill>
                  <a:prstClr val="black"/>
                </a:solidFill>
                <a:latin typeface="Arial" pitchFamily="34" charset="0"/>
                <a:ea typeface="+mn-ea"/>
                <a:cs typeface="Arial" pitchFamily="34" charset="0"/>
              </a:rPr>
              <a:t>B </a:t>
            </a:r>
            <a:r>
              <a:rPr lang="en-US" sz="1235" b="1" i="1" dirty="0" smtClean="0">
                <a:solidFill>
                  <a:prstClr val="black"/>
                </a:solidFill>
                <a:latin typeface="Arial" pitchFamily="34" charset="0"/>
                <a:ea typeface="+mn-ea"/>
                <a:cs typeface="Arial" pitchFamily="34" charset="0"/>
              </a:rPr>
              <a:t>i</a:t>
            </a:r>
            <a:endParaRPr lang="en-US" sz="1500" b="1" i="1" baseline="30000" dirty="0" smtClean="0">
              <a:solidFill>
                <a:prstClr val="black"/>
              </a:solidFill>
              <a:latin typeface="Arial" pitchFamily="34" charset="0"/>
              <a:ea typeface="+mn-ea"/>
              <a:cs typeface="Arial" pitchFamily="34" charset="0"/>
            </a:endParaRPr>
          </a:p>
        </p:txBody>
      </p:sp>
      <p:sp>
        <p:nvSpPr>
          <p:cNvPr id="28" name="TextBox 27"/>
          <p:cNvSpPr txBox="1"/>
          <p:nvPr/>
        </p:nvSpPr>
        <p:spPr>
          <a:xfrm>
            <a:off x="1516566" y="4167426"/>
            <a:ext cx="338298" cy="205184"/>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235" b="1" i="1" dirty="0">
                <a:solidFill>
                  <a:prstClr val="black"/>
                </a:solidFill>
                <a:latin typeface="Times" pitchFamily="18" charset="0"/>
                <a:ea typeface="+mn-ea"/>
                <a:cs typeface="Times" pitchFamily="18" charset="0"/>
              </a:rPr>
              <a:t>I</a:t>
            </a:r>
            <a:r>
              <a:rPr lang="en-US" sz="1500" b="1" i="1" baseline="30000" dirty="0" smtClean="0">
                <a:solidFill>
                  <a:prstClr val="black"/>
                </a:solidFill>
                <a:latin typeface="Arial" pitchFamily="34" charset="0"/>
                <a:ea typeface="+mn-ea"/>
                <a:cs typeface="Arial" pitchFamily="34" charset="0"/>
              </a:rPr>
              <a:t>A </a:t>
            </a:r>
            <a:r>
              <a:rPr lang="en-US" sz="1235" b="1" i="1" dirty="0">
                <a:solidFill>
                  <a:prstClr val="black"/>
                </a:solidFill>
                <a:latin typeface="Times" pitchFamily="18" charset="0"/>
                <a:ea typeface="+mn-ea"/>
                <a:cs typeface="Times" pitchFamily="18" charset="0"/>
              </a:rPr>
              <a:t>I</a:t>
            </a:r>
            <a:r>
              <a:rPr lang="en-US" sz="1500" b="1" i="1" baseline="30000" dirty="0" smtClean="0">
                <a:solidFill>
                  <a:prstClr val="black"/>
                </a:solidFill>
                <a:latin typeface="Arial" pitchFamily="34" charset="0"/>
                <a:ea typeface="+mn-ea"/>
                <a:cs typeface="Arial" pitchFamily="34" charset="0"/>
              </a:rPr>
              <a:t>B</a:t>
            </a:r>
          </a:p>
        </p:txBody>
      </p:sp>
      <p:sp>
        <p:nvSpPr>
          <p:cNvPr id="29" name="TextBox 28"/>
          <p:cNvSpPr txBox="1"/>
          <p:nvPr/>
        </p:nvSpPr>
        <p:spPr>
          <a:xfrm>
            <a:off x="1629685" y="5082282"/>
            <a:ext cx="70533" cy="183063"/>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500" b="1" i="1" baseline="30000" dirty="0" smtClean="0">
                <a:solidFill>
                  <a:prstClr val="black"/>
                </a:solidFill>
                <a:latin typeface="Arial" pitchFamily="34" charset="0"/>
                <a:ea typeface="+mn-ea"/>
                <a:cs typeface="Arial" pitchFamily="34" charset="0"/>
              </a:rPr>
              <a:t>ii</a:t>
            </a:r>
          </a:p>
        </p:txBody>
      </p:sp>
      <p:sp>
        <p:nvSpPr>
          <p:cNvPr id="30" name="TextBox 29"/>
          <p:cNvSpPr txBox="1"/>
          <p:nvPr/>
        </p:nvSpPr>
        <p:spPr>
          <a:xfrm>
            <a:off x="4432300" y="4916012"/>
            <a:ext cx="537006" cy="410369"/>
          </a:xfrm>
          <a:prstGeom prst="rect">
            <a:avLst/>
          </a:prstGeom>
          <a:noFill/>
        </p:spPr>
        <p:txBody>
          <a:bodyPr wrap="none" lIns="0" tIns="0" rIns="0" bIns="0" rtlCol="0">
            <a:spAutoFit/>
          </a:bodyPr>
          <a:lstStyle/>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Anti-A</a:t>
            </a:r>
          </a:p>
          <a:p>
            <a:pPr fontAlgn="auto">
              <a:lnSpc>
                <a:spcPts val="1600"/>
              </a:lnSpc>
              <a:spcBef>
                <a:spcPts val="0"/>
              </a:spcBef>
              <a:spcAft>
                <a:spcPts val="0"/>
              </a:spcAft>
            </a:pPr>
            <a:r>
              <a:rPr lang="en-US" sz="1400" b="1" dirty="0" smtClean="0">
                <a:solidFill>
                  <a:prstClr val="black"/>
                </a:solidFill>
                <a:latin typeface="Arial" pitchFamily="34" charset="0"/>
                <a:ea typeface="+mn-ea"/>
                <a:cs typeface="Arial" pitchFamily="34" charset="0"/>
              </a:rPr>
              <a:t>Anti-B</a:t>
            </a:r>
            <a:endParaRPr lang="en-US" sz="1400" b="1" dirty="0">
              <a:solidFill>
                <a:prstClr val="black"/>
              </a:solidFill>
              <a:latin typeface="Arial" pitchFamily="34" charset="0"/>
              <a:ea typeface="+mn-ea"/>
              <a:cs typeface="Arial" pitchFamily="34" charset="0"/>
            </a:endParaRPr>
          </a:p>
        </p:txBody>
      </p:sp>
      <p:sp>
        <p:nvSpPr>
          <p:cNvPr id="31" name="Freeform 30"/>
          <p:cNvSpPr/>
          <p:nvPr/>
        </p:nvSpPr>
        <p:spPr>
          <a:xfrm>
            <a:off x="2624138" y="2338388"/>
            <a:ext cx="276225" cy="33337"/>
          </a:xfrm>
          <a:custGeom>
            <a:avLst/>
            <a:gdLst>
              <a:gd name="connsiteX0" fmla="*/ 0 w 276225"/>
              <a:gd name="connsiteY0" fmla="*/ 33337 h 33337"/>
              <a:gd name="connsiteX1" fmla="*/ 276225 w 276225"/>
              <a:gd name="connsiteY1" fmla="*/ 0 h 33337"/>
            </a:gdLst>
            <a:ahLst/>
            <a:cxnLst>
              <a:cxn ang="0">
                <a:pos x="connsiteX0" y="connsiteY0"/>
              </a:cxn>
              <a:cxn ang="0">
                <a:pos x="connsiteX1" y="connsiteY1"/>
              </a:cxn>
            </a:cxnLst>
            <a:rect l="l" t="t" r="r" b="b"/>
            <a:pathLst>
              <a:path w="276225" h="33337">
                <a:moveTo>
                  <a:pt x="0" y="33337"/>
                </a:moveTo>
                <a:lnTo>
                  <a:pt x="276225" y="0"/>
                </a:lnTo>
              </a:path>
            </a:pathLst>
          </a:custGeom>
          <a:noFill/>
          <a:ln w="12700">
            <a:solidFill>
              <a:schemeClr val="tx1"/>
            </a:solidFill>
            <a:head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32" name="Freeform 31"/>
          <p:cNvSpPr/>
          <p:nvPr/>
        </p:nvSpPr>
        <p:spPr>
          <a:xfrm>
            <a:off x="2628900" y="3167063"/>
            <a:ext cx="257175" cy="52387"/>
          </a:xfrm>
          <a:custGeom>
            <a:avLst/>
            <a:gdLst>
              <a:gd name="connsiteX0" fmla="*/ 0 w 257175"/>
              <a:gd name="connsiteY0" fmla="*/ 52387 h 52387"/>
              <a:gd name="connsiteX1" fmla="*/ 257175 w 257175"/>
              <a:gd name="connsiteY1" fmla="*/ 0 h 52387"/>
            </a:gdLst>
            <a:ahLst/>
            <a:cxnLst>
              <a:cxn ang="0">
                <a:pos x="connsiteX0" y="connsiteY0"/>
              </a:cxn>
              <a:cxn ang="0">
                <a:pos x="connsiteX1" y="connsiteY1"/>
              </a:cxn>
            </a:cxnLst>
            <a:rect l="l" t="t" r="r" b="b"/>
            <a:pathLst>
              <a:path w="257175" h="52387">
                <a:moveTo>
                  <a:pt x="0" y="52387"/>
                </a:moveTo>
                <a:lnTo>
                  <a:pt x="257175" y="0"/>
                </a:lnTo>
              </a:path>
            </a:pathLst>
          </a:custGeom>
          <a:noFill/>
          <a:ln w="127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33" name="Freeform 32"/>
          <p:cNvSpPr/>
          <p:nvPr/>
        </p:nvSpPr>
        <p:spPr>
          <a:xfrm>
            <a:off x="4600575" y="4281488"/>
            <a:ext cx="171450" cy="0"/>
          </a:xfrm>
          <a:custGeom>
            <a:avLst/>
            <a:gdLst>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2" name="Rectangle 1"/>
          <p:cNvSpPr/>
          <p:nvPr/>
        </p:nvSpPr>
        <p:spPr>
          <a:xfrm>
            <a:off x="860368" y="484338"/>
            <a:ext cx="7823314" cy="523220"/>
          </a:xfrm>
          <a:prstGeom prst="rect">
            <a:avLst/>
          </a:prstGeom>
        </p:spPr>
        <p:txBody>
          <a:bodyPr wrap="square">
            <a:spAutoFit/>
          </a:bodyPr>
          <a:lstStyle/>
          <a:p>
            <a:pPr eaLnBrk="1" hangingPunct="1"/>
            <a:r>
              <a:rPr lang="en-US" altLang="zh-CN" sz="2800" b="1" dirty="0">
                <a:solidFill>
                  <a:srgbClr val="C39150"/>
                </a:solidFill>
                <a:latin typeface="Cambria" panose="02040503050406030204" pitchFamily="18" charset="0"/>
                <a:cs typeface="Arial" pitchFamily="34" charset="0"/>
              </a:rPr>
              <a:t>Multiple alleles for the ABO blood groups </a:t>
            </a: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271272"/>
            <a:ext cx="7162800" cy="6315456"/>
          </a:xfrm>
          <a:prstGeom prst="rect">
            <a:avLst/>
          </a:prstGeom>
        </p:spPr>
      </p:pic>
      <p:sp>
        <p:nvSpPr>
          <p:cNvPr id="3" name="TextBox 2"/>
          <p:cNvSpPr txBox="1"/>
          <p:nvPr/>
        </p:nvSpPr>
        <p:spPr>
          <a:xfrm>
            <a:off x="1141452" y="356806"/>
            <a:ext cx="966611" cy="1212896"/>
          </a:xfrm>
          <a:prstGeom prst="rect">
            <a:avLst/>
          </a:prstGeom>
          <a:noFill/>
        </p:spPr>
        <p:txBody>
          <a:bodyPr wrap="none" lIns="0" tIns="0" rIns="0" bIns="0" rtlCol="0">
            <a:sp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Blood</a:t>
            </a:r>
          </a:p>
          <a:p>
            <a:pPr fontAlgn="auto">
              <a:spcBef>
                <a:spcPts val="0"/>
              </a:spcBef>
              <a:spcAft>
                <a:spcPts val="0"/>
              </a:spcAft>
            </a:pPr>
            <a:r>
              <a:rPr lang="en-US" sz="2024" b="1" dirty="0" smtClean="0">
                <a:solidFill>
                  <a:prstClr val="black"/>
                </a:solidFill>
                <a:latin typeface="Arial" pitchFamily="34" charset="0"/>
                <a:ea typeface="+mn-ea"/>
                <a:cs typeface="Arial" pitchFamily="34" charset="0"/>
              </a:rPr>
              <a:t>Group</a:t>
            </a:r>
          </a:p>
          <a:p>
            <a:pPr fontAlgn="auto">
              <a:lnSpc>
                <a:spcPts val="2300"/>
              </a:lnSpc>
              <a:spcBef>
                <a:spcPts val="0"/>
              </a:spcBef>
              <a:spcAft>
                <a:spcPts val="0"/>
              </a:spcAft>
            </a:pPr>
            <a:r>
              <a:rPr lang="en-US" sz="2024" b="1" dirty="0" smtClean="0">
                <a:solidFill>
                  <a:prstClr val="black"/>
                </a:solidFill>
                <a:latin typeface="Arial" pitchFamily="34" charset="0"/>
                <a:ea typeface="+mn-ea"/>
                <a:cs typeface="Arial" pitchFamily="34" charset="0"/>
              </a:rPr>
              <a:t>(</a:t>
            </a:r>
            <a:r>
              <a:rPr lang="en-US" sz="2024" b="1" dirty="0" err="1" smtClean="0">
                <a:solidFill>
                  <a:prstClr val="black"/>
                </a:solidFill>
                <a:latin typeface="Arial" pitchFamily="34" charset="0"/>
                <a:ea typeface="+mn-ea"/>
                <a:cs typeface="Arial" pitchFamily="34" charset="0"/>
              </a:rPr>
              <a:t>Pheno</a:t>
            </a:r>
            <a:r>
              <a:rPr lang="en-US" sz="2024" b="1" dirty="0" smtClean="0">
                <a:solidFill>
                  <a:prstClr val="black"/>
                </a:solidFill>
                <a:latin typeface="Arial" pitchFamily="34" charset="0"/>
                <a:ea typeface="+mn-ea"/>
                <a:cs typeface="Arial" pitchFamily="34" charset="0"/>
              </a:rPr>
              <a:t>-</a:t>
            </a:r>
          </a:p>
          <a:p>
            <a:pPr fontAlgn="auto">
              <a:lnSpc>
                <a:spcPts val="2300"/>
              </a:lnSpc>
              <a:spcBef>
                <a:spcPts val="0"/>
              </a:spcBef>
              <a:spcAft>
                <a:spcPts val="0"/>
              </a:spcAft>
            </a:pPr>
            <a:r>
              <a:rPr lang="en-US" sz="2024" b="1" dirty="0" smtClean="0">
                <a:solidFill>
                  <a:prstClr val="black"/>
                </a:solidFill>
                <a:latin typeface="Arial" pitchFamily="34" charset="0"/>
                <a:ea typeface="+mn-ea"/>
                <a:cs typeface="Arial" pitchFamily="34" charset="0"/>
              </a:rPr>
              <a:t>type</a:t>
            </a:r>
            <a:r>
              <a:rPr lang="en-US" sz="2024" b="1" dirty="0">
                <a:solidFill>
                  <a:prstClr val="black"/>
                </a:solidFill>
                <a:latin typeface="Arial" pitchFamily="34" charset="0"/>
                <a:ea typeface="+mn-ea"/>
                <a:cs typeface="Arial" pitchFamily="34" charset="0"/>
              </a:rPr>
              <a:t>)</a:t>
            </a:r>
          </a:p>
        </p:txBody>
      </p:sp>
      <p:sp>
        <p:nvSpPr>
          <p:cNvPr id="5" name="TextBox 4"/>
          <p:cNvSpPr txBox="1"/>
          <p:nvPr/>
        </p:nvSpPr>
        <p:spPr>
          <a:xfrm>
            <a:off x="2304662" y="1253541"/>
            <a:ext cx="1341714" cy="311496"/>
          </a:xfrm>
          <a:prstGeom prst="rect">
            <a:avLst/>
          </a:prstGeom>
          <a:noFill/>
        </p:spPr>
        <p:txBody>
          <a:bodyPr wrap="none" lIns="0" tIns="0" rIns="0" bIns="0" rtlCol="0">
            <a:sp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Genotypes</a:t>
            </a:r>
            <a:endParaRPr lang="en-US" sz="2024" b="1" dirty="0">
              <a:solidFill>
                <a:prstClr val="black"/>
              </a:solidFill>
              <a:latin typeface="Arial" pitchFamily="34" charset="0"/>
              <a:ea typeface="+mn-ea"/>
              <a:cs typeface="Arial" pitchFamily="34" charset="0"/>
            </a:endParaRPr>
          </a:p>
        </p:txBody>
      </p:sp>
      <p:sp>
        <p:nvSpPr>
          <p:cNvPr id="6" name="TextBox 5"/>
          <p:cNvSpPr txBox="1"/>
          <p:nvPr/>
        </p:nvSpPr>
        <p:spPr>
          <a:xfrm>
            <a:off x="4170786" y="1240637"/>
            <a:ext cx="1990930" cy="311496"/>
          </a:xfrm>
          <a:prstGeom prst="rect">
            <a:avLst/>
          </a:prstGeom>
          <a:noFill/>
        </p:spPr>
        <p:txBody>
          <a:bodyPr wrap="none" lIns="0" tIns="0" rIns="0" bIns="0" rtlCol="0">
            <a:spAutoFit/>
          </a:bodyPr>
          <a:lstStyle/>
          <a:p>
            <a:pPr fontAlgn="auto">
              <a:spcBef>
                <a:spcPts val="0"/>
              </a:spcBef>
              <a:spcAft>
                <a:spcPts val="0"/>
              </a:spcAft>
            </a:pPr>
            <a:r>
              <a:rPr lang="en-US" sz="2024" b="1" dirty="0">
                <a:solidFill>
                  <a:prstClr val="black"/>
                </a:solidFill>
                <a:latin typeface="Arial" pitchFamily="34" charset="0"/>
                <a:ea typeface="+mn-ea"/>
                <a:cs typeface="Arial" pitchFamily="34" charset="0"/>
              </a:rPr>
              <a:t>Red Blood Cells</a:t>
            </a:r>
          </a:p>
        </p:txBody>
      </p:sp>
      <p:sp>
        <p:nvSpPr>
          <p:cNvPr id="7" name="TextBox 6"/>
          <p:cNvSpPr txBox="1"/>
          <p:nvPr/>
        </p:nvSpPr>
        <p:spPr>
          <a:xfrm>
            <a:off x="6657393" y="684248"/>
            <a:ext cx="1341714" cy="884858"/>
          </a:xfrm>
          <a:prstGeom prst="rect">
            <a:avLst/>
          </a:prstGeom>
          <a:noFill/>
        </p:spPr>
        <p:txBody>
          <a:bodyPr wrap="none" lIns="0" tIns="0" rIns="0" bIns="0" rtlCol="0">
            <a:spAutoFit/>
          </a:bodyPr>
          <a:lstStyle/>
          <a:p>
            <a:pPr fontAlgn="auto">
              <a:lnSpc>
                <a:spcPts val="2300"/>
              </a:lnSpc>
              <a:spcBef>
                <a:spcPts val="0"/>
              </a:spcBef>
              <a:spcAft>
                <a:spcPts val="0"/>
              </a:spcAft>
            </a:pPr>
            <a:r>
              <a:rPr lang="en-US" sz="2024" b="1" dirty="0" smtClean="0">
                <a:solidFill>
                  <a:prstClr val="black"/>
                </a:solidFill>
                <a:latin typeface="Arial" pitchFamily="34" charset="0"/>
                <a:ea typeface="+mn-ea"/>
                <a:cs typeface="Arial" pitchFamily="34" charset="0"/>
              </a:rPr>
              <a:t>Antibodies</a:t>
            </a:r>
          </a:p>
          <a:p>
            <a:pPr fontAlgn="auto">
              <a:lnSpc>
                <a:spcPts val="2300"/>
              </a:lnSpc>
              <a:spcBef>
                <a:spcPts val="0"/>
              </a:spcBef>
              <a:spcAft>
                <a:spcPts val="0"/>
              </a:spcAft>
            </a:pPr>
            <a:r>
              <a:rPr lang="en-US" sz="2024" b="1" dirty="0" smtClean="0">
                <a:solidFill>
                  <a:prstClr val="black"/>
                </a:solidFill>
                <a:latin typeface="Arial" pitchFamily="34" charset="0"/>
                <a:ea typeface="+mn-ea"/>
                <a:cs typeface="Arial" pitchFamily="34" charset="0"/>
              </a:rPr>
              <a:t>Present in</a:t>
            </a:r>
          </a:p>
          <a:p>
            <a:pPr fontAlgn="auto">
              <a:lnSpc>
                <a:spcPts val="2300"/>
              </a:lnSpc>
              <a:spcBef>
                <a:spcPts val="0"/>
              </a:spcBef>
              <a:spcAft>
                <a:spcPts val="0"/>
              </a:spcAft>
            </a:pPr>
            <a:r>
              <a:rPr lang="en-US" sz="2024" b="1" dirty="0" smtClean="0">
                <a:solidFill>
                  <a:prstClr val="black"/>
                </a:solidFill>
                <a:latin typeface="Arial" pitchFamily="34" charset="0"/>
                <a:ea typeface="+mn-ea"/>
                <a:cs typeface="Arial" pitchFamily="34" charset="0"/>
              </a:rPr>
              <a:t>Blood</a:t>
            </a:r>
            <a:endParaRPr lang="en-US" sz="2024" b="1" dirty="0">
              <a:solidFill>
                <a:prstClr val="black"/>
              </a:solidFill>
              <a:latin typeface="Arial" pitchFamily="34" charset="0"/>
              <a:ea typeface="+mn-ea"/>
              <a:cs typeface="Arial" pitchFamily="34" charset="0"/>
            </a:endParaRPr>
          </a:p>
        </p:txBody>
      </p:sp>
      <p:sp>
        <p:nvSpPr>
          <p:cNvPr id="8" name="TextBox 7"/>
          <p:cNvSpPr txBox="1"/>
          <p:nvPr/>
        </p:nvSpPr>
        <p:spPr>
          <a:xfrm>
            <a:off x="1530981" y="2057400"/>
            <a:ext cx="187552" cy="311496"/>
          </a:xfrm>
          <a:prstGeom prst="rect">
            <a:avLst/>
          </a:prstGeom>
          <a:noFill/>
        </p:spPr>
        <p:txBody>
          <a:bodyPr wrap="none" lIns="0" tIns="0" rIns="0" bIns="0" rtlCol="0">
            <a:sp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A</a:t>
            </a:r>
            <a:endParaRPr lang="en-US" sz="2024" b="1" dirty="0">
              <a:solidFill>
                <a:prstClr val="black"/>
              </a:solidFill>
              <a:latin typeface="Arial" pitchFamily="34" charset="0"/>
              <a:ea typeface="+mn-ea"/>
              <a:cs typeface="Arial" pitchFamily="34" charset="0"/>
            </a:endParaRPr>
          </a:p>
        </p:txBody>
      </p:sp>
      <p:sp>
        <p:nvSpPr>
          <p:cNvPr id="9" name="TextBox 8"/>
          <p:cNvSpPr txBox="1"/>
          <p:nvPr/>
        </p:nvSpPr>
        <p:spPr>
          <a:xfrm>
            <a:off x="1532972" y="3254590"/>
            <a:ext cx="187552" cy="311496"/>
          </a:xfrm>
          <a:prstGeom prst="rect">
            <a:avLst/>
          </a:prstGeom>
          <a:noFill/>
        </p:spPr>
        <p:txBody>
          <a:bodyPr wrap="none" lIns="0" tIns="0" rIns="0" bIns="0" rtlCol="0">
            <a:sp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B</a:t>
            </a:r>
            <a:endParaRPr lang="en-US" sz="2024" b="1" dirty="0">
              <a:solidFill>
                <a:prstClr val="black"/>
              </a:solidFill>
              <a:latin typeface="Arial" pitchFamily="34" charset="0"/>
              <a:ea typeface="+mn-ea"/>
              <a:cs typeface="Arial" pitchFamily="34" charset="0"/>
            </a:endParaRPr>
          </a:p>
        </p:txBody>
      </p:sp>
      <p:sp>
        <p:nvSpPr>
          <p:cNvPr id="10" name="TextBox 9"/>
          <p:cNvSpPr txBox="1"/>
          <p:nvPr/>
        </p:nvSpPr>
        <p:spPr>
          <a:xfrm>
            <a:off x="1441653" y="4479773"/>
            <a:ext cx="375103" cy="311496"/>
          </a:xfrm>
          <a:prstGeom prst="rect">
            <a:avLst/>
          </a:prstGeom>
          <a:noFill/>
        </p:spPr>
        <p:txBody>
          <a:bodyPr wrap="none" lIns="0" tIns="0" rIns="0" bIns="0" rtlCol="0">
            <a:sp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AB</a:t>
            </a:r>
            <a:endParaRPr lang="en-US" sz="2024" b="1" dirty="0">
              <a:solidFill>
                <a:prstClr val="black"/>
              </a:solidFill>
              <a:latin typeface="Arial" pitchFamily="34" charset="0"/>
              <a:ea typeface="+mn-ea"/>
              <a:cs typeface="Arial" pitchFamily="34" charset="0"/>
            </a:endParaRPr>
          </a:p>
        </p:txBody>
      </p:sp>
      <p:sp>
        <p:nvSpPr>
          <p:cNvPr id="11" name="TextBox 10"/>
          <p:cNvSpPr txBox="1"/>
          <p:nvPr/>
        </p:nvSpPr>
        <p:spPr>
          <a:xfrm>
            <a:off x="1518292" y="5723618"/>
            <a:ext cx="201978" cy="311496"/>
          </a:xfrm>
          <a:prstGeom prst="rect">
            <a:avLst/>
          </a:prstGeom>
          <a:noFill/>
        </p:spPr>
        <p:txBody>
          <a:bodyPr wrap="none" lIns="0" tIns="0" rIns="0" bIns="0" rtlCol="0">
            <a:spAutoFit/>
          </a:bodyPr>
          <a:lstStyle/>
          <a:p>
            <a:pPr fontAlgn="auto">
              <a:spcBef>
                <a:spcPts val="0"/>
              </a:spcBef>
              <a:spcAft>
                <a:spcPts val="0"/>
              </a:spcAft>
            </a:pPr>
            <a:r>
              <a:rPr lang="en-US" sz="2024" b="1" dirty="0">
                <a:solidFill>
                  <a:prstClr val="black"/>
                </a:solidFill>
                <a:latin typeface="Arial" pitchFamily="34" charset="0"/>
                <a:ea typeface="+mn-ea"/>
                <a:cs typeface="Arial" pitchFamily="34" charset="0"/>
              </a:rPr>
              <a:t>O</a:t>
            </a:r>
          </a:p>
        </p:txBody>
      </p:sp>
      <p:sp>
        <p:nvSpPr>
          <p:cNvPr id="12" name="Freeform 11"/>
          <p:cNvSpPr/>
          <p:nvPr/>
        </p:nvSpPr>
        <p:spPr>
          <a:xfrm>
            <a:off x="4338638" y="1862138"/>
            <a:ext cx="371475" cy="42862"/>
          </a:xfrm>
          <a:custGeom>
            <a:avLst/>
            <a:gdLst>
              <a:gd name="connsiteX0" fmla="*/ 0 w 371475"/>
              <a:gd name="connsiteY0" fmla="*/ 42862 h 42862"/>
              <a:gd name="connsiteX1" fmla="*/ 371475 w 371475"/>
              <a:gd name="connsiteY1" fmla="*/ 0 h 42862"/>
            </a:gdLst>
            <a:ahLst/>
            <a:cxnLst>
              <a:cxn ang="0">
                <a:pos x="connsiteX0" y="connsiteY0"/>
              </a:cxn>
              <a:cxn ang="0">
                <a:pos x="connsiteX1" y="connsiteY1"/>
              </a:cxn>
            </a:cxnLst>
            <a:rect l="l" t="t" r="r" b="b"/>
            <a:pathLst>
              <a:path w="371475" h="42862">
                <a:moveTo>
                  <a:pt x="0" y="42862"/>
                </a:moveTo>
                <a:lnTo>
                  <a:pt x="371475" y="0"/>
                </a:lnTo>
              </a:path>
            </a:pathLst>
          </a:custGeom>
          <a:noFill/>
          <a:ln w="127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13" name="Freeform 12"/>
          <p:cNvSpPr/>
          <p:nvPr/>
        </p:nvSpPr>
        <p:spPr>
          <a:xfrm>
            <a:off x="4338638" y="3048000"/>
            <a:ext cx="385762" cy="80963"/>
          </a:xfrm>
          <a:custGeom>
            <a:avLst/>
            <a:gdLst>
              <a:gd name="connsiteX0" fmla="*/ 0 w 385762"/>
              <a:gd name="connsiteY0" fmla="*/ 80963 h 80963"/>
              <a:gd name="connsiteX1" fmla="*/ 385762 w 385762"/>
              <a:gd name="connsiteY1" fmla="*/ 0 h 80963"/>
            </a:gdLst>
            <a:ahLst/>
            <a:cxnLst>
              <a:cxn ang="0">
                <a:pos x="connsiteX0" y="connsiteY0"/>
              </a:cxn>
              <a:cxn ang="0">
                <a:pos x="connsiteX1" y="connsiteY1"/>
              </a:cxn>
            </a:cxnLst>
            <a:rect l="l" t="t" r="r" b="b"/>
            <a:pathLst>
              <a:path w="385762" h="80963">
                <a:moveTo>
                  <a:pt x="0" y="80963"/>
                </a:moveTo>
                <a:lnTo>
                  <a:pt x="385762" y="0"/>
                </a:lnTo>
              </a:path>
            </a:pathLst>
          </a:custGeom>
          <a:noFill/>
          <a:ln w="127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15" name="TextBox 14"/>
          <p:cNvSpPr txBox="1"/>
          <p:nvPr/>
        </p:nvSpPr>
        <p:spPr>
          <a:xfrm>
            <a:off x="6946340" y="2049780"/>
            <a:ext cx="779059" cy="311496"/>
          </a:xfrm>
          <a:prstGeom prst="rect">
            <a:avLst/>
          </a:prstGeom>
          <a:noFill/>
        </p:spPr>
        <p:txBody>
          <a:bodyPr wrap="none" lIns="0" tIns="0" rIns="0" bIns="0" rtlCol="0">
            <a:spAutoFit/>
          </a:bodyPr>
          <a:lstStyle/>
          <a:p>
            <a:pPr fontAlgn="auto">
              <a:spcBef>
                <a:spcPts val="0"/>
              </a:spcBef>
              <a:spcAft>
                <a:spcPts val="0"/>
              </a:spcAft>
            </a:pPr>
            <a:r>
              <a:rPr lang="en-US" sz="2024" b="1" dirty="0">
                <a:solidFill>
                  <a:prstClr val="black"/>
                </a:solidFill>
                <a:latin typeface="Arial" pitchFamily="34" charset="0"/>
                <a:ea typeface="+mn-ea"/>
                <a:cs typeface="Arial" pitchFamily="34" charset="0"/>
              </a:rPr>
              <a:t>Anti-B</a:t>
            </a:r>
          </a:p>
        </p:txBody>
      </p:sp>
      <p:sp>
        <p:nvSpPr>
          <p:cNvPr id="16" name="TextBox 15"/>
          <p:cNvSpPr txBox="1"/>
          <p:nvPr/>
        </p:nvSpPr>
        <p:spPr>
          <a:xfrm>
            <a:off x="6946340" y="3258012"/>
            <a:ext cx="779059" cy="311496"/>
          </a:xfrm>
          <a:prstGeom prst="rect">
            <a:avLst/>
          </a:prstGeom>
          <a:noFill/>
        </p:spPr>
        <p:txBody>
          <a:bodyPr wrap="none" lIns="0" tIns="0" rIns="0" bIns="0" rtlCol="0">
            <a:sp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Anti-A</a:t>
            </a:r>
            <a:endParaRPr lang="en-US" sz="2024" b="1" dirty="0">
              <a:solidFill>
                <a:prstClr val="black"/>
              </a:solidFill>
              <a:latin typeface="Arial" pitchFamily="34" charset="0"/>
              <a:ea typeface="+mn-ea"/>
              <a:cs typeface="Arial" pitchFamily="34" charset="0"/>
            </a:endParaRPr>
          </a:p>
        </p:txBody>
      </p:sp>
      <p:sp>
        <p:nvSpPr>
          <p:cNvPr id="17" name="TextBox 16"/>
          <p:cNvSpPr txBox="1"/>
          <p:nvPr/>
        </p:nvSpPr>
        <p:spPr>
          <a:xfrm>
            <a:off x="6946340" y="5576414"/>
            <a:ext cx="779059" cy="622991"/>
          </a:xfrm>
          <a:prstGeom prst="rect">
            <a:avLst/>
          </a:prstGeom>
          <a:noFill/>
        </p:spPr>
        <p:txBody>
          <a:bodyPr wrap="none" lIns="0" tIns="0" rIns="0" bIns="0" rtlCol="0">
            <a:sp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Anti-A</a:t>
            </a:r>
          </a:p>
          <a:p>
            <a:pPr fontAlgn="auto">
              <a:spcBef>
                <a:spcPts val="0"/>
              </a:spcBef>
              <a:spcAft>
                <a:spcPts val="0"/>
              </a:spcAft>
            </a:pPr>
            <a:r>
              <a:rPr lang="en-US" sz="2024" b="1" dirty="0" smtClean="0">
                <a:solidFill>
                  <a:prstClr val="black"/>
                </a:solidFill>
                <a:latin typeface="Arial" pitchFamily="34" charset="0"/>
                <a:ea typeface="+mn-ea"/>
                <a:cs typeface="Arial" pitchFamily="34" charset="0"/>
              </a:rPr>
              <a:t>Anti-B</a:t>
            </a:r>
            <a:endParaRPr lang="en-US" sz="2024" b="1" dirty="0">
              <a:solidFill>
                <a:prstClr val="black"/>
              </a:solidFill>
              <a:latin typeface="Arial" pitchFamily="34" charset="0"/>
              <a:ea typeface="+mn-ea"/>
              <a:cs typeface="Arial" pitchFamily="34" charset="0"/>
            </a:endParaRPr>
          </a:p>
        </p:txBody>
      </p:sp>
      <p:sp>
        <p:nvSpPr>
          <p:cNvPr id="18" name="TextBox 17"/>
          <p:cNvSpPr txBox="1"/>
          <p:nvPr/>
        </p:nvSpPr>
        <p:spPr>
          <a:xfrm>
            <a:off x="4754880" y="1676400"/>
            <a:ext cx="1687963" cy="622991"/>
          </a:xfrm>
          <a:prstGeom prst="rect">
            <a:avLst/>
          </a:prstGeom>
          <a:noFill/>
        </p:spPr>
        <p:txBody>
          <a:bodyPr wrap="none" lIns="0" tIns="0" rIns="0" bIns="0" rtlCol="0">
            <a:spAutoFit/>
          </a:bodyPr>
          <a:lstStyle/>
          <a:p>
            <a:pPr algn="ctr" fontAlgn="auto">
              <a:spcBef>
                <a:spcPts val="0"/>
              </a:spcBef>
              <a:spcAft>
                <a:spcPts val="0"/>
              </a:spcAft>
            </a:pPr>
            <a:r>
              <a:rPr lang="en-US" sz="2024" b="1" dirty="0" smtClean="0">
                <a:solidFill>
                  <a:prstClr val="black"/>
                </a:solidFill>
                <a:latin typeface="Arial" pitchFamily="34" charset="0"/>
                <a:ea typeface="+mn-ea"/>
                <a:cs typeface="Arial" pitchFamily="34" charset="0"/>
              </a:rPr>
              <a:t>Carbohydrate</a:t>
            </a:r>
          </a:p>
          <a:p>
            <a:pPr algn="ctr" fontAlgn="auto">
              <a:spcBef>
                <a:spcPts val="0"/>
              </a:spcBef>
              <a:spcAft>
                <a:spcPts val="0"/>
              </a:spcAft>
            </a:pPr>
            <a:r>
              <a:rPr lang="en-US" sz="2024" b="1" dirty="0" smtClean="0">
                <a:solidFill>
                  <a:prstClr val="black"/>
                </a:solidFill>
                <a:latin typeface="Arial" pitchFamily="34" charset="0"/>
                <a:ea typeface="+mn-ea"/>
                <a:cs typeface="Arial" pitchFamily="34" charset="0"/>
              </a:rPr>
              <a:t>A</a:t>
            </a:r>
            <a:endParaRPr lang="en-US" sz="2024" b="1" dirty="0">
              <a:solidFill>
                <a:prstClr val="black"/>
              </a:solidFill>
              <a:latin typeface="Arial" pitchFamily="34" charset="0"/>
              <a:ea typeface="+mn-ea"/>
              <a:cs typeface="Arial" pitchFamily="34" charset="0"/>
            </a:endParaRPr>
          </a:p>
        </p:txBody>
      </p:sp>
      <p:sp>
        <p:nvSpPr>
          <p:cNvPr id="19" name="TextBox 18"/>
          <p:cNvSpPr txBox="1"/>
          <p:nvPr/>
        </p:nvSpPr>
        <p:spPr>
          <a:xfrm>
            <a:off x="4754880" y="2870807"/>
            <a:ext cx="1687963" cy="622991"/>
          </a:xfrm>
          <a:prstGeom prst="rect">
            <a:avLst/>
          </a:prstGeom>
          <a:noFill/>
        </p:spPr>
        <p:txBody>
          <a:bodyPr wrap="none" lIns="0" tIns="0" rIns="0" bIns="0" rtlCol="0">
            <a:spAutoFit/>
          </a:bodyPr>
          <a:lstStyle/>
          <a:p>
            <a:pPr algn="ctr" fontAlgn="auto">
              <a:spcBef>
                <a:spcPts val="0"/>
              </a:spcBef>
              <a:spcAft>
                <a:spcPts val="0"/>
              </a:spcAft>
            </a:pPr>
            <a:r>
              <a:rPr lang="en-US" sz="2024" b="1" dirty="0" smtClean="0">
                <a:solidFill>
                  <a:prstClr val="black"/>
                </a:solidFill>
                <a:latin typeface="Arial" pitchFamily="34" charset="0"/>
                <a:ea typeface="+mn-ea"/>
                <a:cs typeface="Arial" pitchFamily="34" charset="0"/>
              </a:rPr>
              <a:t>Carbohydrate</a:t>
            </a:r>
          </a:p>
          <a:p>
            <a:pPr algn="ctr" fontAlgn="auto">
              <a:spcBef>
                <a:spcPts val="0"/>
              </a:spcBef>
              <a:spcAft>
                <a:spcPts val="0"/>
              </a:spcAft>
            </a:pPr>
            <a:r>
              <a:rPr lang="en-US" sz="2024" b="1" dirty="0" smtClean="0">
                <a:solidFill>
                  <a:prstClr val="black"/>
                </a:solidFill>
                <a:latin typeface="Arial" pitchFamily="34" charset="0"/>
                <a:ea typeface="+mn-ea"/>
                <a:cs typeface="Arial" pitchFamily="34" charset="0"/>
              </a:rPr>
              <a:t>B</a:t>
            </a:r>
            <a:endParaRPr lang="en-US" sz="2024" b="1" dirty="0">
              <a:solidFill>
                <a:prstClr val="black"/>
              </a:solidFill>
              <a:latin typeface="Arial" pitchFamily="34" charset="0"/>
              <a:ea typeface="+mn-ea"/>
              <a:cs typeface="Arial" pitchFamily="34" charset="0"/>
            </a:endParaRPr>
          </a:p>
        </p:txBody>
      </p:sp>
      <p:sp>
        <p:nvSpPr>
          <p:cNvPr id="20" name="TextBox 19"/>
          <p:cNvSpPr txBox="1"/>
          <p:nvPr/>
        </p:nvSpPr>
        <p:spPr>
          <a:xfrm>
            <a:off x="2855167" y="2157769"/>
            <a:ext cx="259687" cy="205184"/>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2024" b="1" dirty="0" smtClean="0">
                <a:solidFill>
                  <a:prstClr val="black"/>
                </a:solidFill>
                <a:latin typeface="Arial" pitchFamily="34" charset="0"/>
                <a:ea typeface="+mn-ea"/>
                <a:cs typeface="Arial" pitchFamily="34" charset="0"/>
              </a:rPr>
              <a:t>or</a:t>
            </a:r>
          </a:p>
        </p:txBody>
      </p:sp>
      <p:sp>
        <p:nvSpPr>
          <p:cNvPr id="24" name="TextBox 23"/>
          <p:cNvSpPr txBox="1"/>
          <p:nvPr/>
        </p:nvSpPr>
        <p:spPr>
          <a:xfrm>
            <a:off x="2867608" y="3370428"/>
            <a:ext cx="229230" cy="205184"/>
          </a:xfrm>
          <a:prstGeom prst="rect">
            <a:avLst/>
          </a:prstGeom>
          <a:noFill/>
        </p:spPr>
        <p:txBody>
          <a:bodyPr wrap="none" lIns="0" tIns="0" rIns="0" bIns="0" rtlCol="0">
            <a:spAutoFit/>
          </a:bodyPr>
          <a:lstStyle/>
          <a:p>
            <a:pPr algn="ctr" fontAlgn="auto">
              <a:lnSpc>
                <a:spcPts val="1600"/>
              </a:lnSpc>
              <a:spcBef>
                <a:spcPts val="0"/>
              </a:spcBef>
              <a:spcAft>
                <a:spcPts val="0"/>
              </a:spcAft>
            </a:pPr>
            <a:r>
              <a:rPr lang="en-US" sz="1786" b="1" dirty="0" smtClean="0">
                <a:solidFill>
                  <a:prstClr val="black"/>
                </a:solidFill>
                <a:latin typeface="Arial" pitchFamily="34" charset="0"/>
                <a:ea typeface="+mn-ea"/>
                <a:cs typeface="Arial" pitchFamily="34" charset="0"/>
              </a:rPr>
              <a:t>or</a:t>
            </a:r>
          </a:p>
        </p:txBody>
      </p:sp>
      <p:sp>
        <p:nvSpPr>
          <p:cNvPr id="14" name="TextBox 13"/>
          <p:cNvSpPr txBox="1"/>
          <p:nvPr/>
        </p:nvSpPr>
        <p:spPr>
          <a:xfrm>
            <a:off x="2891423" y="5752196"/>
            <a:ext cx="128240" cy="274819"/>
          </a:xfrm>
          <a:prstGeom prst="rect">
            <a:avLst/>
          </a:prstGeom>
          <a:noFill/>
        </p:spPr>
        <p:txBody>
          <a:bodyPr wrap="none" lIns="0" tIns="0" rIns="0" bIns="0" rtlCol="0">
            <a:spAutoFit/>
          </a:bodyPr>
          <a:lstStyle/>
          <a:p>
            <a:pPr fontAlgn="auto">
              <a:spcBef>
                <a:spcPts val="0"/>
              </a:spcBef>
              <a:spcAft>
                <a:spcPts val="0"/>
              </a:spcAft>
            </a:pPr>
            <a:r>
              <a:rPr lang="en-US" sz="1786" b="1" i="1" dirty="0" smtClean="0">
                <a:solidFill>
                  <a:prstClr val="black"/>
                </a:solidFill>
                <a:latin typeface="Arial" pitchFamily="34" charset="0"/>
                <a:ea typeface="+mn-ea"/>
                <a:cs typeface="Arial" pitchFamily="34" charset="0"/>
              </a:rPr>
              <a:t>ii</a:t>
            </a:r>
            <a:endParaRPr lang="en-US" sz="1786" b="1" i="1" dirty="0">
              <a:solidFill>
                <a:prstClr val="black"/>
              </a:solidFill>
              <a:latin typeface="Arial" pitchFamily="34" charset="0"/>
              <a:ea typeface="+mn-ea"/>
              <a:cs typeface="Arial" pitchFamily="34" charset="0"/>
            </a:endParaRPr>
          </a:p>
        </p:txBody>
      </p:sp>
      <p:sp>
        <p:nvSpPr>
          <p:cNvPr id="28" name="TextBox 27"/>
          <p:cNvSpPr txBox="1"/>
          <p:nvPr/>
        </p:nvSpPr>
        <p:spPr>
          <a:xfrm>
            <a:off x="2763629" y="4506929"/>
            <a:ext cx="80150" cy="246221"/>
          </a:xfrm>
          <a:prstGeom prst="rect">
            <a:avLst/>
          </a:prstGeom>
          <a:noFill/>
        </p:spPr>
        <p:txBody>
          <a:bodyPr wrap="none" lIns="0" tIns="0" rIns="0" bIns="0" rtlCol="0">
            <a:spAutoFit/>
          </a:bodyPr>
          <a:lstStyle/>
          <a:p>
            <a:pPr fontAlgn="auto">
              <a:spcBef>
                <a:spcPts val="0"/>
              </a:spcBef>
              <a:spcAft>
                <a:spcPts val="0"/>
              </a:spcAft>
            </a:pPr>
            <a:r>
              <a:rPr lang="en-US" sz="1600" b="1" i="1" dirty="0">
                <a:solidFill>
                  <a:prstClr val="black"/>
                </a:solidFill>
                <a:latin typeface="Times" pitchFamily="18" charset="0"/>
                <a:ea typeface="+mn-ea"/>
                <a:cs typeface="Times" pitchFamily="18" charset="0"/>
              </a:rPr>
              <a:t>I</a:t>
            </a:r>
            <a:endParaRPr lang="en-US" sz="1786" i="1" dirty="0">
              <a:solidFill>
                <a:prstClr val="black"/>
              </a:solidFill>
              <a:latin typeface="Arial" pitchFamily="34" charset="0"/>
              <a:ea typeface="+mn-ea"/>
              <a:cs typeface="Arial" pitchFamily="34" charset="0"/>
            </a:endParaRPr>
          </a:p>
        </p:txBody>
      </p:sp>
      <p:sp>
        <p:nvSpPr>
          <p:cNvPr id="30" name="TextBox 29"/>
          <p:cNvSpPr txBox="1"/>
          <p:nvPr/>
        </p:nvSpPr>
        <p:spPr>
          <a:xfrm>
            <a:off x="3000611" y="4508351"/>
            <a:ext cx="80150" cy="246221"/>
          </a:xfrm>
          <a:prstGeom prst="rect">
            <a:avLst/>
          </a:prstGeom>
          <a:noFill/>
        </p:spPr>
        <p:txBody>
          <a:bodyPr wrap="none" lIns="0" tIns="0" rIns="0" bIns="0" rtlCol="0">
            <a:spAutoFit/>
          </a:bodyPr>
          <a:lstStyle/>
          <a:p>
            <a:pPr fontAlgn="auto">
              <a:spcBef>
                <a:spcPts val="0"/>
              </a:spcBef>
              <a:spcAft>
                <a:spcPts val="0"/>
              </a:spcAft>
            </a:pPr>
            <a:r>
              <a:rPr lang="en-US" sz="1600" b="1" i="1" dirty="0">
                <a:solidFill>
                  <a:prstClr val="black"/>
                </a:solidFill>
                <a:latin typeface="Times" pitchFamily="18" charset="0"/>
                <a:ea typeface="+mn-ea"/>
                <a:cs typeface="Times" pitchFamily="18" charset="0"/>
              </a:rPr>
              <a:t>I</a:t>
            </a:r>
            <a:endParaRPr lang="en-US" sz="1786" i="1" dirty="0">
              <a:solidFill>
                <a:prstClr val="black"/>
              </a:solidFill>
              <a:latin typeface="Arial" pitchFamily="34" charset="0"/>
              <a:ea typeface="+mn-ea"/>
              <a:cs typeface="Arial" pitchFamily="34" charset="0"/>
            </a:endParaRPr>
          </a:p>
        </p:txBody>
      </p:sp>
      <p:sp>
        <p:nvSpPr>
          <p:cNvPr id="31" name="TextBox 30"/>
          <p:cNvSpPr txBox="1"/>
          <p:nvPr/>
        </p:nvSpPr>
        <p:spPr>
          <a:xfrm>
            <a:off x="2849256" y="4455958"/>
            <a:ext cx="133050" cy="219932"/>
          </a:xfrm>
          <a:prstGeom prst="rect">
            <a:avLst/>
          </a:prstGeom>
          <a:noFill/>
        </p:spPr>
        <p:txBody>
          <a:bodyPr wrap="none" lIns="0" tIns="0" rIns="0" bIns="0" rtlCol="0">
            <a:spAutoFit/>
          </a:bodyPr>
          <a:lstStyle/>
          <a:p>
            <a:pPr fontAlgn="auto">
              <a:spcBef>
                <a:spcPts val="0"/>
              </a:spcBef>
              <a:spcAft>
                <a:spcPts val="0"/>
              </a:spcAft>
            </a:pPr>
            <a:r>
              <a:rPr lang="en-US" sz="1429" b="1" i="1" dirty="0" smtClean="0">
                <a:solidFill>
                  <a:prstClr val="black"/>
                </a:solidFill>
                <a:latin typeface="Arial" pitchFamily="34" charset="0"/>
                <a:ea typeface="+mn-ea"/>
                <a:cs typeface="Arial" pitchFamily="34" charset="0"/>
              </a:rPr>
              <a:t>A</a:t>
            </a:r>
            <a:endParaRPr lang="en-US" sz="1429" b="1" i="1" dirty="0">
              <a:solidFill>
                <a:prstClr val="black"/>
              </a:solidFill>
              <a:latin typeface="Arial" pitchFamily="34" charset="0"/>
              <a:ea typeface="+mn-ea"/>
              <a:cs typeface="Arial" pitchFamily="34" charset="0"/>
            </a:endParaRPr>
          </a:p>
        </p:txBody>
      </p:sp>
      <p:sp>
        <p:nvSpPr>
          <p:cNvPr id="32" name="TextBox 31"/>
          <p:cNvSpPr txBox="1"/>
          <p:nvPr/>
        </p:nvSpPr>
        <p:spPr>
          <a:xfrm>
            <a:off x="3079121" y="4465484"/>
            <a:ext cx="133050" cy="219932"/>
          </a:xfrm>
          <a:prstGeom prst="rect">
            <a:avLst/>
          </a:prstGeom>
          <a:noFill/>
        </p:spPr>
        <p:txBody>
          <a:bodyPr wrap="none" lIns="0" tIns="0" rIns="0" bIns="0" rtlCol="0">
            <a:spAutoFit/>
          </a:bodyPr>
          <a:lstStyle/>
          <a:p>
            <a:pPr fontAlgn="auto">
              <a:spcBef>
                <a:spcPts val="0"/>
              </a:spcBef>
              <a:spcAft>
                <a:spcPts val="0"/>
              </a:spcAft>
            </a:pPr>
            <a:r>
              <a:rPr lang="en-US" sz="1429" b="1" i="1" dirty="0" smtClean="0">
                <a:solidFill>
                  <a:prstClr val="black"/>
                </a:solidFill>
                <a:latin typeface="Arial" pitchFamily="34" charset="0"/>
                <a:ea typeface="+mn-ea"/>
                <a:cs typeface="Arial" pitchFamily="34" charset="0"/>
              </a:rPr>
              <a:t>B</a:t>
            </a:r>
            <a:endParaRPr lang="en-US" sz="1429" b="1" i="1" dirty="0">
              <a:solidFill>
                <a:prstClr val="black"/>
              </a:solidFill>
              <a:latin typeface="Arial" pitchFamily="34" charset="0"/>
              <a:ea typeface="+mn-ea"/>
              <a:cs typeface="Arial" pitchFamily="34" charset="0"/>
            </a:endParaRPr>
          </a:p>
        </p:txBody>
      </p:sp>
      <p:sp>
        <p:nvSpPr>
          <p:cNvPr id="33" name="TextBox 32"/>
          <p:cNvSpPr txBox="1"/>
          <p:nvPr/>
        </p:nvSpPr>
        <p:spPr>
          <a:xfrm>
            <a:off x="2806232" y="3667126"/>
            <a:ext cx="80150" cy="246221"/>
          </a:xfrm>
          <a:prstGeom prst="rect">
            <a:avLst/>
          </a:prstGeom>
          <a:noFill/>
        </p:spPr>
        <p:txBody>
          <a:bodyPr wrap="none" lIns="0" tIns="0" rIns="0" bIns="0" rtlCol="0">
            <a:spAutoFit/>
          </a:bodyPr>
          <a:lstStyle/>
          <a:p>
            <a:pPr fontAlgn="auto">
              <a:spcBef>
                <a:spcPts val="0"/>
              </a:spcBef>
              <a:spcAft>
                <a:spcPts val="0"/>
              </a:spcAft>
            </a:pPr>
            <a:r>
              <a:rPr lang="en-US" sz="1600" b="1" i="1" dirty="0">
                <a:solidFill>
                  <a:prstClr val="black"/>
                </a:solidFill>
                <a:latin typeface="Times" pitchFamily="18" charset="0"/>
                <a:ea typeface="+mn-ea"/>
                <a:cs typeface="Times" pitchFamily="18" charset="0"/>
              </a:rPr>
              <a:t>I</a:t>
            </a:r>
            <a:endParaRPr lang="en-US" sz="1786" i="1" dirty="0">
              <a:solidFill>
                <a:prstClr val="black"/>
              </a:solidFill>
              <a:latin typeface="Arial" pitchFamily="34" charset="0"/>
              <a:ea typeface="+mn-ea"/>
              <a:cs typeface="Arial" pitchFamily="34" charset="0"/>
            </a:endParaRPr>
          </a:p>
        </p:txBody>
      </p:sp>
      <p:sp>
        <p:nvSpPr>
          <p:cNvPr id="34" name="TextBox 33"/>
          <p:cNvSpPr txBox="1"/>
          <p:nvPr/>
        </p:nvSpPr>
        <p:spPr>
          <a:xfrm>
            <a:off x="2888462" y="3614733"/>
            <a:ext cx="133050" cy="219932"/>
          </a:xfrm>
          <a:prstGeom prst="rect">
            <a:avLst/>
          </a:prstGeom>
          <a:noFill/>
        </p:spPr>
        <p:txBody>
          <a:bodyPr wrap="none" lIns="0" tIns="0" rIns="0" bIns="0" rtlCol="0">
            <a:spAutoFit/>
          </a:bodyPr>
          <a:lstStyle/>
          <a:p>
            <a:pPr fontAlgn="auto">
              <a:spcBef>
                <a:spcPts val="0"/>
              </a:spcBef>
              <a:spcAft>
                <a:spcPts val="0"/>
              </a:spcAft>
            </a:pPr>
            <a:r>
              <a:rPr lang="en-US" sz="1429" b="1" i="1" dirty="0" smtClean="0">
                <a:solidFill>
                  <a:prstClr val="black"/>
                </a:solidFill>
                <a:latin typeface="Arial" pitchFamily="34" charset="0"/>
                <a:ea typeface="+mn-ea"/>
                <a:cs typeface="Arial" pitchFamily="34" charset="0"/>
              </a:rPr>
              <a:t>B</a:t>
            </a:r>
            <a:endParaRPr lang="en-US" sz="1429" b="1" i="1" dirty="0">
              <a:solidFill>
                <a:prstClr val="black"/>
              </a:solidFill>
              <a:latin typeface="Arial" pitchFamily="34" charset="0"/>
              <a:ea typeface="+mn-ea"/>
              <a:cs typeface="Arial" pitchFamily="34" charset="0"/>
            </a:endParaRPr>
          </a:p>
        </p:txBody>
      </p:sp>
      <p:sp>
        <p:nvSpPr>
          <p:cNvPr id="35" name="TextBox 34"/>
          <p:cNvSpPr txBox="1"/>
          <p:nvPr/>
        </p:nvSpPr>
        <p:spPr>
          <a:xfrm>
            <a:off x="3061009" y="3658301"/>
            <a:ext cx="51296" cy="274819"/>
          </a:xfrm>
          <a:prstGeom prst="rect">
            <a:avLst/>
          </a:prstGeom>
          <a:noFill/>
        </p:spPr>
        <p:txBody>
          <a:bodyPr wrap="none" lIns="0" tIns="0" rIns="0" bIns="0" rtlCol="0">
            <a:spAutoFit/>
          </a:bodyPr>
          <a:lstStyle/>
          <a:p>
            <a:pPr fontAlgn="auto">
              <a:spcBef>
                <a:spcPts val="0"/>
              </a:spcBef>
              <a:spcAft>
                <a:spcPts val="0"/>
              </a:spcAft>
            </a:pPr>
            <a:r>
              <a:rPr lang="en-US" sz="1786" i="1" dirty="0" err="1" smtClean="0">
                <a:solidFill>
                  <a:prstClr val="black"/>
                </a:solidFill>
                <a:latin typeface="Arial" pitchFamily="34" charset="0"/>
                <a:ea typeface="+mn-ea"/>
                <a:cs typeface="Arial" pitchFamily="34" charset="0"/>
              </a:rPr>
              <a:t>i</a:t>
            </a:r>
            <a:endParaRPr lang="en-US" sz="1786" i="1" dirty="0">
              <a:solidFill>
                <a:prstClr val="black"/>
              </a:solidFill>
              <a:latin typeface="Arial" pitchFamily="34" charset="0"/>
              <a:ea typeface="+mn-ea"/>
              <a:cs typeface="Arial" pitchFamily="34" charset="0"/>
            </a:endParaRPr>
          </a:p>
        </p:txBody>
      </p:sp>
      <p:sp>
        <p:nvSpPr>
          <p:cNvPr id="36" name="TextBox 35"/>
          <p:cNvSpPr txBox="1"/>
          <p:nvPr/>
        </p:nvSpPr>
        <p:spPr>
          <a:xfrm>
            <a:off x="2767026" y="3030908"/>
            <a:ext cx="80150" cy="246221"/>
          </a:xfrm>
          <a:prstGeom prst="rect">
            <a:avLst/>
          </a:prstGeom>
          <a:noFill/>
        </p:spPr>
        <p:txBody>
          <a:bodyPr wrap="none" lIns="0" tIns="0" rIns="0" bIns="0" rtlCol="0">
            <a:spAutoFit/>
          </a:bodyPr>
          <a:lstStyle/>
          <a:p>
            <a:pPr fontAlgn="auto">
              <a:spcBef>
                <a:spcPts val="0"/>
              </a:spcBef>
              <a:spcAft>
                <a:spcPts val="0"/>
              </a:spcAft>
            </a:pPr>
            <a:r>
              <a:rPr lang="en-US" sz="1600" b="1" i="1" dirty="0">
                <a:solidFill>
                  <a:prstClr val="black"/>
                </a:solidFill>
                <a:latin typeface="Times" pitchFamily="18" charset="0"/>
                <a:ea typeface="+mn-ea"/>
                <a:cs typeface="Times" pitchFamily="18" charset="0"/>
              </a:rPr>
              <a:t>I</a:t>
            </a:r>
            <a:endParaRPr lang="en-US" sz="1786" i="1" dirty="0">
              <a:solidFill>
                <a:prstClr val="black"/>
              </a:solidFill>
              <a:latin typeface="Arial" pitchFamily="34" charset="0"/>
              <a:ea typeface="+mn-ea"/>
              <a:cs typeface="Arial" pitchFamily="34" charset="0"/>
            </a:endParaRPr>
          </a:p>
        </p:txBody>
      </p:sp>
      <p:sp>
        <p:nvSpPr>
          <p:cNvPr id="37" name="TextBox 36"/>
          <p:cNvSpPr txBox="1"/>
          <p:nvPr/>
        </p:nvSpPr>
        <p:spPr>
          <a:xfrm>
            <a:off x="2849256" y="2978515"/>
            <a:ext cx="133050" cy="219932"/>
          </a:xfrm>
          <a:prstGeom prst="rect">
            <a:avLst/>
          </a:prstGeom>
          <a:noFill/>
        </p:spPr>
        <p:txBody>
          <a:bodyPr wrap="none" lIns="0" tIns="0" rIns="0" bIns="0" rtlCol="0">
            <a:spAutoFit/>
          </a:bodyPr>
          <a:lstStyle/>
          <a:p>
            <a:pPr fontAlgn="auto">
              <a:spcBef>
                <a:spcPts val="0"/>
              </a:spcBef>
              <a:spcAft>
                <a:spcPts val="0"/>
              </a:spcAft>
            </a:pPr>
            <a:r>
              <a:rPr lang="en-US" sz="1429" b="1" i="1" dirty="0" smtClean="0">
                <a:solidFill>
                  <a:prstClr val="black"/>
                </a:solidFill>
                <a:latin typeface="Arial" pitchFamily="34" charset="0"/>
                <a:ea typeface="+mn-ea"/>
                <a:cs typeface="Arial" pitchFamily="34" charset="0"/>
              </a:rPr>
              <a:t>B</a:t>
            </a:r>
            <a:endParaRPr lang="en-US" sz="1429" b="1" i="1" dirty="0">
              <a:solidFill>
                <a:prstClr val="black"/>
              </a:solidFill>
              <a:latin typeface="Arial" pitchFamily="34" charset="0"/>
              <a:ea typeface="+mn-ea"/>
              <a:cs typeface="Arial" pitchFamily="34" charset="0"/>
            </a:endParaRPr>
          </a:p>
        </p:txBody>
      </p:sp>
      <p:sp>
        <p:nvSpPr>
          <p:cNvPr id="40" name="TextBox 39"/>
          <p:cNvSpPr txBox="1"/>
          <p:nvPr/>
        </p:nvSpPr>
        <p:spPr>
          <a:xfrm>
            <a:off x="3086104" y="2978515"/>
            <a:ext cx="133050" cy="219932"/>
          </a:xfrm>
          <a:prstGeom prst="rect">
            <a:avLst/>
          </a:prstGeom>
          <a:noFill/>
        </p:spPr>
        <p:txBody>
          <a:bodyPr wrap="none" lIns="0" tIns="0" rIns="0" bIns="0" rtlCol="0">
            <a:spAutoFit/>
          </a:bodyPr>
          <a:lstStyle/>
          <a:p>
            <a:pPr fontAlgn="auto">
              <a:spcBef>
                <a:spcPts val="0"/>
              </a:spcBef>
              <a:spcAft>
                <a:spcPts val="0"/>
              </a:spcAft>
            </a:pPr>
            <a:r>
              <a:rPr lang="en-US" sz="1429" b="1" i="1" dirty="0" smtClean="0">
                <a:solidFill>
                  <a:prstClr val="black"/>
                </a:solidFill>
                <a:latin typeface="Arial" pitchFamily="34" charset="0"/>
                <a:ea typeface="+mn-ea"/>
                <a:cs typeface="Arial" pitchFamily="34" charset="0"/>
              </a:rPr>
              <a:t>B</a:t>
            </a:r>
            <a:endParaRPr lang="en-US" sz="1429" b="1" i="1" dirty="0">
              <a:solidFill>
                <a:prstClr val="black"/>
              </a:solidFill>
              <a:latin typeface="Arial" pitchFamily="34" charset="0"/>
              <a:ea typeface="+mn-ea"/>
              <a:cs typeface="Arial" pitchFamily="34" charset="0"/>
            </a:endParaRPr>
          </a:p>
        </p:txBody>
      </p:sp>
      <p:sp>
        <p:nvSpPr>
          <p:cNvPr id="41" name="TextBox 40"/>
          <p:cNvSpPr txBox="1"/>
          <p:nvPr/>
        </p:nvSpPr>
        <p:spPr>
          <a:xfrm>
            <a:off x="3002933" y="3026144"/>
            <a:ext cx="80150" cy="246221"/>
          </a:xfrm>
          <a:prstGeom prst="rect">
            <a:avLst/>
          </a:prstGeom>
          <a:noFill/>
        </p:spPr>
        <p:txBody>
          <a:bodyPr wrap="none" lIns="0" tIns="0" rIns="0" bIns="0" rtlCol="0">
            <a:spAutoFit/>
          </a:bodyPr>
          <a:lstStyle/>
          <a:p>
            <a:pPr fontAlgn="auto">
              <a:spcBef>
                <a:spcPts val="0"/>
              </a:spcBef>
              <a:spcAft>
                <a:spcPts val="0"/>
              </a:spcAft>
            </a:pPr>
            <a:r>
              <a:rPr lang="en-US" sz="1600" b="1" i="1" dirty="0">
                <a:solidFill>
                  <a:prstClr val="black"/>
                </a:solidFill>
                <a:latin typeface="Times" pitchFamily="18" charset="0"/>
                <a:ea typeface="+mn-ea"/>
                <a:cs typeface="Times" pitchFamily="18" charset="0"/>
              </a:rPr>
              <a:t>I</a:t>
            </a:r>
            <a:endParaRPr lang="en-US" sz="1786" i="1" dirty="0">
              <a:solidFill>
                <a:prstClr val="black"/>
              </a:solidFill>
              <a:latin typeface="Arial" pitchFamily="34" charset="0"/>
              <a:ea typeface="+mn-ea"/>
              <a:cs typeface="Arial" pitchFamily="34" charset="0"/>
            </a:endParaRPr>
          </a:p>
        </p:txBody>
      </p:sp>
      <p:sp>
        <p:nvSpPr>
          <p:cNvPr id="42" name="TextBox 41"/>
          <p:cNvSpPr txBox="1"/>
          <p:nvPr/>
        </p:nvSpPr>
        <p:spPr>
          <a:xfrm>
            <a:off x="2843055" y="2380224"/>
            <a:ext cx="80150" cy="246221"/>
          </a:xfrm>
          <a:prstGeom prst="rect">
            <a:avLst/>
          </a:prstGeom>
          <a:noFill/>
        </p:spPr>
        <p:txBody>
          <a:bodyPr wrap="none" lIns="0" tIns="0" rIns="0" bIns="0" rtlCol="0">
            <a:spAutoFit/>
          </a:bodyPr>
          <a:lstStyle/>
          <a:p>
            <a:pPr fontAlgn="auto">
              <a:spcBef>
                <a:spcPts val="0"/>
              </a:spcBef>
              <a:spcAft>
                <a:spcPts val="0"/>
              </a:spcAft>
            </a:pPr>
            <a:r>
              <a:rPr lang="en-US" sz="1600" b="1" i="1" dirty="0">
                <a:solidFill>
                  <a:prstClr val="black"/>
                </a:solidFill>
                <a:latin typeface="Times" pitchFamily="18" charset="0"/>
                <a:ea typeface="+mn-ea"/>
                <a:cs typeface="Times" pitchFamily="18" charset="0"/>
              </a:rPr>
              <a:t>I</a:t>
            </a:r>
            <a:endParaRPr lang="en-US" sz="1786" i="1" dirty="0">
              <a:solidFill>
                <a:prstClr val="black"/>
              </a:solidFill>
              <a:latin typeface="Arial" pitchFamily="34" charset="0"/>
              <a:ea typeface="+mn-ea"/>
              <a:cs typeface="Arial" pitchFamily="34" charset="0"/>
            </a:endParaRPr>
          </a:p>
        </p:txBody>
      </p:sp>
      <p:sp>
        <p:nvSpPr>
          <p:cNvPr id="43" name="TextBox 42"/>
          <p:cNvSpPr txBox="1"/>
          <p:nvPr/>
        </p:nvSpPr>
        <p:spPr>
          <a:xfrm>
            <a:off x="2924028" y="2332698"/>
            <a:ext cx="133050" cy="219932"/>
          </a:xfrm>
          <a:prstGeom prst="rect">
            <a:avLst/>
          </a:prstGeom>
          <a:noFill/>
        </p:spPr>
        <p:txBody>
          <a:bodyPr wrap="none" lIns="0" tIns="0" rIns="0" bIns="0" rtlCol="0">
            <a:spAutoFit/>
          </a:bodyPr>
          <a:lstStyle/>
          <a:p>
            <a:pPr fontAlgn="auto">
              <a:spcBef>
                <a:spcPts val="0"/>
              </a:spcBef>
              <a:spcAft>
                <a:spcPts val="0"/>
              </a:spcAft>
            </a:pPr>
            <a:r>
              <a:rPr lang="en-US" sz="1429" b="1" i="1" dirty="0" smtClean="0">
                <a:solidFill>
                  <a:prstClr val="black"/>
                </a:solidFill>
                <a:latin typeface="Arial" pitchFamily="34" charset="0"/>
                <a:ea typeface="+mn-ea"/>
                <a:cs typeface="Arial" pitchFamily="34" charset="0"/>
              </a:rPr>
              <a:t>A</a:t>
            </a:r>
            <a:endParaRPr lang="en-US" sz="1429" b="1" i="1" dirty="0">
              <a:solidFill>
                <a:prstClr val="black"/>
              </a:solidFill>
              <a:latin typeface="Arial" pitchFamily="34" charset="0"/>
              <a:ea typeface="+mn-ea"/>
              <a:cs typeface="Arial" pitchFamily="34" charset="0"/>
            </a:endParaRPr>
          </a:p>
        </p:txBody>
      </p:sp>
      <p:sp>
        <p:nvSpPr>
          <p:cNvPr id="44" name="TextBox 43"/>
          <p:cNvSpPr txBox="1"/>
          <p:nvPr/>
        </p:nvSpPr>
        <p:spPr>
          <a:xfrm>
            <a:off x="3091948" y="2371726"/>
            <a:ext cx="51296" cy="274819"/>
          </a:xfrm>
          <a:prstGeom prst="rect">
            <a:avLst/>
          </a:prstGeom>
          <a:noFill/>
        </p:spPr>
        <p:txBody>
          <a:bodyPr wrap="none" lIns="0" tIns="0" rIns="0" bIns="0" rtlCol="0">
            <a:spAutoFit/>
          </a:bodyPr>
          <a:lstStyle/>
          <a:p>
            <a:pPr fontAlgn="auto">
              <a:spcBef>
                <a:spcPts val="0"/>
              </a:spcBef>
              <a:spcAft>
                <a:spcPts val="0"/>
              </a:spcAft>
            </a:pPr>
            <a:r>
              <a:rPr lang="en-US" sz="1786" i="1" dirty="0" err="1" smtClean="0">
                <a:solidFill>
                  <a:prstClr val="black"/>
                </a:solidFill>
                <a:latin typeface="Arial" pitchFamily="34" charset="0"/>
                <a:ea typeface="+mn-ea"/>
                <a:cs typeface="Arial" pitchFamily="34" charset="0"/>
              </a:rPr>
              <a:t>i</a:t>
            </a:r>
            <a:endParaRPr lang="en-US" sz="1786" i="1" dirty="0">
              <a:solidFill>
                <a:prstClr val="black"/>
              </a:solidFill>
              <a:latin typeface="Arial" pitchFamily="34" charset="0"/>
              <a:ea typeface="+mn-ea"/>
              <a:cs typeface="Arial" pitchFamily="34" charset="0"/>
            </a:endParaRPr>
          </a:p>
        </p:txBody>
      </p:sp>
      <p:sp>
        <p:nvSpPr>
          <p:cNvPr id="45" name="TextBox 44"/>
          <p:cNvSpPr txBox="1"/>
          <p:nvPr/>
        </p:nvSpPr>
        <p:spPr>
          <a:xfrm>
            <a:off x="2770987" y="1809219"/>
            <a:ext cx="80150" cy="246221"/>
          </a:xfrm>
          <a:prstGeom prst="rect">
            <a:avLst/>
          </a:prstGeom>
          <a:noFill/>
        </p:spPr>
        <p:txBody>
          <a:bodyPr wrap="none" lIns="0" tIns="0" rIns="0" bIns="0" rtlCol="0">
            <a:spAutoFit/>
          </a:bodyPr>
          <a:lstStyle/>
          <a:p>
            <a:pPr fontAlgn="auto">
              <a:spcBef>
                <a:spcPts val="0"/>
              </a:spcBef>
              <a:spcAft>
                <a:spcPts val="0"/>
              </a:spcAft>
            </a:pPr>
            <a:r>
              <a:rPr lang="en-US" sz="1600" b="1" i="1" dirty="0">
                <a:solidFill>
                  <a:prstClr val="black"/>
                </a:solidFill>
                <a:latin typeface="Times" pitchFamily="18" charset="0"/>
                <a:ea typeface="+mn-ea"/>
                <a:cs typeface="Times" pitchFamily="18" charset="0"/>
              </a:rPr>
              <a:t>I</a:t>
            </a:r>
            <a:endParaRPr lang="en-US" sz="1786" i="1" dirty="0">
              <a:solidFill>
                <a:prstClr val="black"/>
              </a:solidFill>
              <a:latin typeface="Arial" pitchFamily="34" charset="0"/>
              <a:ea typeface="+mn-ea"/>
              <a:cs typeface="Arial" pitchFamily="34" charset="0"/>
            </a:endParaRPr>
          </a:p>
        </p:txBody>
      </p:sp>
      <p:sp>
        <p:nvSpPr>
          <p:cNvPr id="46" name="TextBox 45"/>
          <p:cNvSpPr txBox="1"/>
          <p:nvPr/>
        </p:nvSpPr>
        <p:spPr>
          <a:xfrm>
            <a:off x="2851960" y="1761693"/>
            <a:ext cx="133050" cy="219932"/>
          </a:xfrm>
          <a:prstGeom prst="rect">
            <a:avLst/>
          </a:prstGeom>
          <a:noFill/>
        </p:spPr>
        <p:txBody>
          <a:bodyPr wrap="none" lIns="0" tIns="0" rIns="0" bIns="0" rtlCol="0">
            <a:spAutoFit/>
          </a:bodyPr>
          <a:lstStyle/>
          <a:p>
            <a:pPr fontAlgn="auto">
              <a:spcBef>
                <a:spcPts val="0"/>
              </a:spcBef>
              <a:spcAft>
                <a:spcPts val="0"/>
              </a:spcAft>
            </a:pPr>
            <a:r>
              <a:rPr lang="en-US" sz="1429" b="1" i="1" dirty="0" smtClean="0">
                <a:solidFill>
                  <a:prstClr val="black"/>
                </a:solidFill>
                <a:latin typeface="Arial" pitchFamily="34" charset="0"/>
                <a:ea typeface="+mn-ea"/>
                <a:cs typeface="Arial" pitchFamily="34" charset="0"/>
              </a:rPr>
              <a:t>A</a:t>
            </a:r>
            <a:endParaRPr lang="en-US" sz="1429" b="1" i="1" dirty="0">
              <a:solidFill>
                <a:prstClr val="black"/>
              </a:solidFill>
              <a:latin typeface="Arial" pitchFamily="34" charset="0"/>
              <a:ea typeface="+mn-ea"/>
              <a:cs typeface="Arial" pitchFamily="34" charset="0"/>
            </a:endParaRPr>
          </a:p>
        </p:txBody>
      </p:sp>
      <p:sp>
        <p:nvSpPr>
          <p:cNvPr id="47" name="TextBox 46"/>
          <p:cNvSpPr txBox="1"/>
          <p:nvPr/>
        </p:nvSpPr>
        <p:spPr>
          <a:xfrm>
            <a:off x="3002933" y="1806396"/>
            <a:ext cx="80150" cy="246221"/>
          </a:xfrm>
          <a:prstGeom prst="rect">
            <a:avLst/>
          </a:prstGeom>
          <a:noFill/>
        </p:spPr>
        <p:txBody>
          <a:bodyPr wrap="none" lIns="0" tIns="0" rIns="0" bIns="0" rtlCol="0">
            <a:spAutoFit/>
          </a:bodyPr>
          <a:lstStyle/>
          <a:p>
            <a:pPr fontAlgn="auto">
              <a:spcBef>
                <a:spcPts val="0"/>
              </a:spcBef>
              <a:spcAft>
                <a:spcPts val="0"/>
              </a:spcAft>
            </a:pPr>
            <a:r>
              <a:rPr lang="en-US" sz="1600" b="1" i="1" dirty="0">
                <a:solidFill>
                  <a:prstClr val="black"/>
                </a:solidFill>
                <a:latin typeface="Times" pitchFamily="18" charset="0"/>
                <a:ea typeface="+mn-ea"/>
                <a:cs typeface="Times" pitchFamily="18" charset="0"/>
              </a:rPr>
              <a:t>I</a:t>
            </a:r>
            <a:endParaRPr lang="en-US" sz="1786" i="1" dirty="0">
              <a:solidFill>
                <a:prstClr val="black"/>
              </a:solidFill>
              <a:latin typeface="Arial" pitchFamily="34" charset="0"/>
              <a:ea typeface="+mn-ea"/>
              <a:cs typeface="Arial" pitchFamily="34" charset="0"/>
            </a:endParaRPr>
          </a:p>
        </p:txBody>
      </p:sp>
      <p:sp>
        <p:nvSpPr>
          <p:cNvPr id="48" name="TextBox 47"/>
          <p:cNvSpPr txBox="1"/>
          <p:nvPr/>
        </p:nvSpPr>
        <p:spPr>
          <a:xfrm>
            <a:off x="3083906" y="1758870"/>
            <a:ext cx="133050" cy="219932"/>
          </a:xfrm>
          <a:prstGeom prst="rect">
            <a:avLst/>
          </a:prstGeom>
          <a:noFill/>
        </p:spPr>
        <p:txBody>
          <a:bodyPr wrap="none" lIns="0" tIns="0" rIns="0" bIns="0" rtlCol="0">
            <a:spAutoFit/>
          </a:bodyPr>
          <a:lstStyle/>
          <a:p>
            <a:pPr fontAlgn="auto">
              <a:spcBef>
                <a:spcPts val="0"/>
              </a:spcBef>
              <a:spcAft>
                <a:spcPts val="0"/>
              </a:spcAft>
            </a:pPr>
            <a:r>
              <a:rPr lang="en-US" sz="1429" b="1" i="1" dirty="0" smtClean="0">
                <a:solidFill>
                  <a:prstClr val="black"/>
                </a:solidFill>
                <a:latin typeface="Arial" pitchFamily="34" charset="0"/>
                <a:ea typeface="+mn-ea"/>
                <a:cs typeface="Arial" pitchFamily="34" charset="0"/>
              </a:rPr>
              <a:t>A</a:t>
            </a:r>
            <a:endParaRPr lang="en-US" sz="1429" b="1" i="1" dirty="0">
              <a:solidFill>
                <a:prstClr val="black"/>
              </a:solidFill>
              <a:latin typeface="Arial" pitchFamily="34" charset="0"/>
              <a:ea typeface="+mn-ea"/>
              <a:cs typeface="Arial" pitchFamily="34" charset="0"/>
            </a:endParaRPr>
          </a:p>
        </p:txBody>
      </p:sp>
      <p:sp>
        <p:nvSpPr>
          <p:cNvPr id="29" name="Freeform 28"/>
          <p:cNvSpPr/>
          <p:nvPr/>
        </p:nvSpPr>
        <p:spPr>
          <a:xfrm>
            <a:off x="7200900" y="4663440"/>
            <a:ext cx="251460" cy="0"/>
          </a:xfrm>
          <a:custGeom>
            <a:avLst/>
            <a:gdLst>
              <a:gd name="connsiteX0" fmla="*/ 0 w 251460"/>
              <a:gd name="connsiteY0" fmla="*/ 0 h 0"/>
              <a:gd name="connsiteX1" fmla="*/ 251460 w 251460"/>
              <a:gd name="connsiteY1" fmla="*/ 0 h 0"/>
            </a:gdLst>
            <a:ahLst/>
            <a:cxnLst>
              <a:cxn ang="0">
                <a:pos x="connsiteX0" y="connsiteY0"/>
              </a:cxn>
              <a:cxn ang="0">
                <a:pos x="connsiteX1" y="connsiteY1"/>
              </a:cxn>
            </a:cxnLst>
            <a:rect l="l" t="t" r="r" b="b"/>
            <a:pathLst>
              <a:path w="251460">
                <a:moveTo>
                  <a:pt x="0" y="0"/>
                </a:moveTo>
                <a:lnTo>
                  <a:pt x="25146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6256" y="204216"/>
            <a:ext cx="6571488" cy="6449568"/>
          </a:xfrm>
          <a:prstGeom prst="rect">
            <a:avLst/>
          </a:prstGeom>
        </p:spPr>
      </p:pic>
      <p:sp>
        <p:nvSpPr>
          <p:cNvPr id="3" name="TextBox 2"/>
          <p:cNvSpPr txBox="1"/>
          <p:nvPr/>
        </p:nvSpPr>
        <p:spPr>
          <a:xfrm>
            <a:off x="1443242" y="299466"/>
            <a:ext cx="966611" cy="1245982"/>
          </a:xfrm>
          <a:prstGeom prst="rect">
            <a:avLst/>
          </a:prstGeom>
          <a:noFill/>
        </p:spPr>
        <p:txBody>
          <a:bodyPr wrap="none" lIns="0" tIns="0" rIns="0" bIns="0" rtlCol="0">
            <a:spAutoFit/>
          </a:bodyPr>
          <a:lstStyle/>
          <a:p>
            <a:pPr fontAlgn="auto">
              <a:lnSpc>
                <a:spcPts val="2400"/>
              </a:lnSpc>
              <a:spcBef>
                <a:spcPts val="0"/>
              </a:spcBef>
              <a:spcAft>
                <a:spcPts val="0"/>
              </a:spcAft>
            </a:pPr>
            <a:r>
              <a:rPr lang="en-US" sz="2024" b="1" dirty="0" smtClean="0">
                <a:solidFill>
                  <a:prstClr val="black"/>
                </a:solidFill>
                <a:latin typeface="Arial" pitchFamily="34" charset="0"/>
                <a:ea typeface="+mn-ea"/>
                <a:cs typeface="Arial" pitchFamily="34" charset="0"/>
              </a:rPr>
              <a:t>Blood</a:t>
            </a:r>
          </a:p>
          <a:p>
            <a:pPr fontAlgn="auto">
              <a:lnSpc>
                <a:spcPts val="2400"/>
              </a:lnSpc>
              <a:spcBef>
                <a:spcPts val="0"/>
              </a:spcBef>
              <a:spcAft>
                <a:spcPts val="0"/>
              </a:spcAft>
            </a:pPr>
            <a:r>
              <a:rPr lang="en-US" sz="2024" b="1" dirty="0" smtClean="0">
                <a:solidFill>
                  <a:prstClr val="black"/>
                </a:solidFill>
                <a:latin typeface="Arial" pitchFamily="34" charset="0"/>
                <a:ea typeface="+mn-ea"/>
                <a:cs typeface="Arial" pitchFamily="34" charset="0"/>
              </a:rPr>
              <a:t>Group</a:t>
            </a:r>
          </a:p>
          <a:p>
            <a:pPr fontAlgn="auto">
              <a:lnSpc>
                <a:spcPts val="2400"/>
              </a:lnSpc>
              <a:spcBef>
                <a:spcPts val="0"/>
              </a:spcBef>
              <a:spcAft>
                <a:spcPts val="0"/>
              </a:spcAft>
            </a:pPr>
            <a:r>
              <a:rPr lang="en-US" sz="2024" b="1" dirty="0" smtClean="0">
                <a:solidFill>
                  <a:prstClr val="black"/>
                </a:solidFill>
                <a:latin typeface="Arial" pitchFamily="34" charset="0"/>
                <a:ea typeface="+mn-ea"/>
                <a:cs typeface="Arial" pitchFamily="34" charset="0"/>
              </a:rPr>
              <a:t>(</a:t>
            </a:r>
            <a:r>
              <a:rPr lang="en-US" sz="2024" b="1" dirty="0" err="1" smtClean="0">
                <a:solidFill>
                  <a:prstClr val="black"/>
                </a:solidFill>
                <a:latin typeface="Arial" pitchFamily="34" charset="0"/>
                <a:ea typeface="+mn-ea"/>
                <a:cs typeface="Arial" pitchFamily="34" charset="0"/>
              </a:rPr>
              <a:t>Pheno</a:t>
            </a:r>
            <a:r>
              <a:rPr lang="en-US" sz="2024" b="1" dirty="0" smtClean="0">
                <a:solidFill>
                  <a:prstClr val="black"/>
                </a:solidFill>
                <a:latin typeface="Arial" pitchFamily="34" charset="0"/>
                <a:ea typeface="+mn-ea"/>
                <a:cs typeface="Arial" pitchFamily="34" charset="0"/>
              </a:rPr>
              <a:t>-</a:t>
            </a:r>
          </a:p>
          <a:p>
            <a:pPr fontAlgn="auto">
              <a:lnSpc>
                <a:spcPts val="2400"/>
              </a:lnSpc>
              <a:spcBef>
                <a:spcPts val="0"/>
              </a:spcBef>
              <a:spcAft>
                <a:spcPts val="0"/>
              </a:spcAft>
            </a:pPr>
            <a:r>
              <a:rPr lang="en-US" sz="2024" b="1" dirty="0" smtClean="0">
                <a:solidFill>
                  <a:prstClr val="black"/>
                </a:solidFill>
                <a:latin typeface="Arial" pitchFamily="34" charset="0"/>
                <a:ea typeface="+mn-ea"/>
                <a:cs typeface="Arial" pitchFamily="34" charset="0"/>
              </a:rPr>
              <a:t>type</a:t>
            </a:r>
            <a:r>
              <a:rPr lang="en-US" sz="2024" b="1" dirty="0">
                <a:solidFill>
                  <a:prstClr val="black"/>
                </a:solidFill>
                <a:latin typeface="Arial" pitchFamily="34" charset="0"/>
                <a:ea typeface="+mn-ea"/>
                <a:cs typeface="Arial" pitchFamily="34" charset="0"/>
              </a:rPr>
              <a:t>)</a:t>
            </a:r>
          </a:p>
        </p:txBody>
      </p:sp>
      <p:sp>
        <p:nvSpPr>
          <p:cNvPr id="5" name="TextBox 4"/>
          <p:cNvSpPr txBox="1"/>
          <p:nvPr/>
        </p:nvSpPr>
        <p:spPr>
          <a:xfrm>
            <a:off x="2876550" y="307523"/>
            <a:ext cx="4603568" cy="955646"/>
          </a:xfrm>
          <a:prstGeom prst="rect">
            <a:avLst/>
          </a:prstGeom>
          <a:noFill/>
        </p:spPr>
        <p:txBody>
          <a:bodyPr wrap="none" lIns="0" tIns="0" rIns="0" bIns="0" rtlCol="0">
            <a:spAutoFit/>
          </a:bodyPr>
          <a:lstStyle/>
          <a:p>
            <a:pPr fontAlgn="auto">
              <a:lnSpc>
                <a:spcPts val="2400"/>
              </a:lnSpc>
              <a:spcBef>
                <a:spcPts val="0"/>
              </a:spcBef>
              <a:spcAft>
                <a:spcPts val="0"/>
              </a:spcAft>
            </a:pPr>
            <a:r>
              <a:rPr lang="en-US" sz="2070" b="1" dirty="0">
                <a:solidFill>
                  <a:prstClr val="black"/>
                </a:solidFill>
                <a:latin typeface="Arial" pitchFamily="34" charset="0"/>
                <a:ea typeface="+mn-ea"/>
                <a:cs typeface="Arial" pitchFamily="34" charset="0"/>
              </a:rPr>
              <a:t>Reactions When Blood from </a:t>
            </a:r>
            <a:r>
              <a:rPr lang="en-US" sz="2070" b="1" dirty="0" smtClean="0">
                <a:solidFill>
                  <a:prstClr val="black"/>
                </a:solidFill>
                <a:latin typeface="Arial" pitchFamily="34" charset="0"/>
                <a:ea typeface="+mn-ea"/>
                <a:cs typeface="Arial" pitchFamily="34" charset="0"/>
              </a:rPr>
              <a:t>Groups</a:t>
            </a:r>
          </a:p>
          <a:p>
            <a:pPr fontAlgn="auto">
              <a:lnSpc>
                <a:spcPts val="2400"/>
              </a:lnSpc>
              <a:spcBef>
                <a:spcPts val="0"/>
              </a:spcBef>
              <a:spcAft>
                <a:spcPts val="0"/>
              </a:spcAft>
            </a:pPr>
            <a:r>
              <a:rPr lang="en-US" sz="2070" b="1" dirty="0" smtClean="0">
                <a:solidFill>
                  <a:prstClr val="black"/>
                </a:solidFill>
                <a:latin typeface="Arial" pitchFamily="34" charset="0"/>
                <a:ea typeface="+mn-ea"/>
                <a:cs typeface="Arial" pitchFamily="34" charset="0"/>
              </a:rPr>
              <a:t>Below </a:t>
            </a:r>
            <a:r>
              <a:rPr lang="en-US" sz="2070" b="1" dirty="0">
                <a:solidFill>
                  <a:prstClr val="black"/>
                </a:solidFill>
                <a:latin typeface="Arial" pitchFamily="34" charset="0"/>
                <a:ea typeface="+mn-ea"/>
                <a:cs typeface="Arial" pitchFamily="34" charset="0"/>
              </a:rPr>
              <a:t>Is Mixed with Antibodies </a:t>
            </a:r>
            <a:r>
              <a:rPr lang="en-US" sz="2070" b="1" dirty="0" smtClean="0">
                <a:solidFill>
                  <a:prstClr val="black"/>
                </a:solidFill>
                <a:latin typeface="Arial" pitchFamily="34" charset="0"/>
                <a:ea typeface="+mn-ea"/>
                <a:cs typeface="Arial" pitchFamily="34" charset="0"/>
              </a:rPr>
              <a:t>from</a:t>
            </a:r>
          </a:p>
          <a:p>
            <a:pPr fontAlgn="auto">
              <a:lnSpc>
                <a:spcPts val="2400"/>
              </a:lnSpc>
              <a:spcBef>
                <a:spcPts val="0"/>
              </a:spcBef>
              <a:spcAft>
                <a:spcPts val="0"/>
              </a:spcAft>
            </a:pPr>
            <a:r>
              <a:rPr lang="en-US" sz="2070" b="1" dirty="0" smtClean="0">
                <a:solidFill>
                  <a:prstClr val="black"/>
                </a:solidFill>
                <a:latin typeface="Arial" pitchFamily="34" charset="0"/>
                <a:ea typeface="+mn-ea"/>
                <a:cs typeface="Arial" pitchFamily="34" charset="0"/>
              </a:rPr>
              <a:t>Groups </a:t>
            </a:r>
            <a:r>
              <a:rPr lang="en-US" sz="2070" b="1" dirty="0">
                <a:solidFill>
                  <a:prstClr val="black"/>
                </a:solidFill>
                <a:latin typeface="Arial" pitchFamily="34" charset="0"/>
                <a:ea typeface="+mn-ea"/>
                <a:cs typeface="Arial" pitchFamily="34" charset="0"/>
              </a:rPr>
              <a:t>at Left</a:t>
            </a:r>
          </a:p>
        </p:txBody>
      </p:sp>
      <p:sp>
        <p:nvSpPr>
          <p:cNvPr id="6" name="TextBox 5"/>
          <p:cNvSpPr txBox="1"/>
          <p:nvPr/>
        </p:nvSpPr>
        <p:spPr>
          <a:xfrm>
            <a:off x="1851821" y="2028825"/>
            <a:ext cx="187552" cy="311496"/>
          </a:xfrm>
          <a:prstGeom prst="rect">
            <a:avLst/>
          </a:prstGeom>
          <a:noFill/>
        </p:spPr>
        <p:txBody>
          <a:bodyPr wrap="none" lIns="0" tIns="0" rIns="0" bIns="0" rtlCol="0">
            <a:sp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A</a:t>
            </a:r>
            <a:endParaRPr lang="en-US" sz="2024" b="1" dirty="0">
              <a:solidFill>
                <a:prstClr val="black"/>
              </a:solidFill>
              <a:latin typeface="Arial" pitchFamily="34" charset="0"/>
              <a:ea typeface="+mn-ea"/>
              <a:cs typeface="Arial" pitchFamily="34" charset="0"/>
            </a:endParaRPr>
          </a:p>
        </p:txBody>
      </p:sp>
      <p:sp>
        <p:nvSpPr>
          <p:cNvPr id="7" name="TextBox 6"/>
          <p:cNvSpPr txBox="1"/>
          <p:nvPr/>
        </p:nvSpPr>
        <p:spPr>
          <a:xfrm>
            <a:off x="1857375" y="3276600"/>
            <a:ext cx="187552" cy="311496"/>
          </a:xfrm>
          <a:prstGeom prst="rect">
            <a:avLst/>
          </a:prstGeom>
          <a:noFill/>
        </p:spPr>
        <p:txBody>
          <a:bodyPr wrap="none" lIns="0" tIns="0" rIns="0" bIns="0" rtlCol="0">
            <a:sp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B</a:t>
            </a:r>
            <a:endParaRPr lang="en-US" sz="2024" b="1" dirty="0">
              <a:solidFill>
                <a:prstClr val="black"/>
              </a:solidFill>
              <a:latin typeface="Arial" pitchFamily="34" charset="0"/>
              <a:ea typeface="+mn-ea"/>
              <a:cs typeface="Arial" pitchFamily="34" charset="0"/>
            </a:endParaRPr>
          </a:p>
        </p:txBody>
      </p:sp>
      <p:sp>
        <p:nvSpPr>
          <p:cNvPr id="8" name="TextBox 7"/>
          <p:cNvSpPr txBox="1"/>
          <p:nvPr/>
        </p:nvSpPr>
        <p:spPr>
          <a:xfrm>
            <a:off x="1762125" y="4514850"/>
            <a:ext cx="375103" cy="311496"/>
          </a:xfrm>
          <a:prstGeom prst="rect">
            <a:avLst/>
          </a:prstGeom>
          <a:noFill/>
        </p:spPr>
        <p:txBody>
          <a:bodyPr wrap="none" lIns="0" tIns="0" rIns="0" bIns="0" rtlCol="0">
            <a:sp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AB</a:t>
            </a:r>
            <a:endParaRPr lang="en-US" sz="2024" b="1" dirty="0">
              <a:solidFill>
                <a:prstClr val="black"/>
              </a:solidFill>
              <a:latin typeface="Arial" pitchFamily="34" charset="0"/>
              <a:ea typeface="+mn-ea"/>
              <a:cs typeface="Arial" pitchFamily="34" charset="0"/>
            </a:endParaRPr>
          </a:p>
        </p:txBody>
      </p:sp>
      <p:sp>
        <p:nvSpPr>
          <p:cNvPr id="9" name="TextBox 8"/>
          <p:cNvSpPr txBox="1"/>
          <p:nvPr/>
        </p:nvSpPr>
        <p:spPr>
          <a:xfrm>
            <a:off x="1845897" y="5791200"/>
            <a:ext cx="201978" cy="311496"/>
          </a:xfrm>
          <a:prstGeom prst="rect">
            <a:avLst/>
          </a:prstGeom>
          <a:noFill/>
        </p:spPr>
        <p:txBody>
          <a:bodyPr wrap="none" lIns="0" tIns="0" rIns="0" bIns="0" rtlCol="0">
            <a:sp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O</a:t>
            </a:r>
            <a:endParaRPr lang="en-US" sz="2024" b="1" dirty="0">
              <a:solidFill>
                <a:prstClr val="black"/>
              </a:solidFill>
              <a:latin typeface="Arial" pitchFamily="34" charset="0"/>
              <a:ea typeface="+mn-ea"/>
              <a:cs typeface="Arial" pitchFamily="34" charset="0"/>
            </a:endParaRPr>
          </a:p>
        </p:txBody>
      </p:sp>
      <p:sp>
        <p:nvSpPr>
          <p:cNvPr id="10" name="TextBox 9"/>
          <p:cNvSpPr txBox="1"/>
          <p:nvPr/>
        </p:nvSpPr>
        <p:spPr>
          <a:xfrm>
            <a:off x="4430599" y="1288704"/>
            <a:ext cx="187552" cy="311496"/>
          </a:xfrm>
          <a:prstGeom prst="rect">
            <a:avLst/>
          </a:prstGeom>
          <a:noFill/>
        </p:spPr>
        <p:txBody>
          <a:bodyPr wrap="none" lIns="0" tIns="0" rIns="0" bIns="0" rtlCol="0">
            <a:norm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A</a:t>
            </a:r>
            <a:endParaRPr lang="en-US" sz="2024" b="1" dirty="0">
              <a:solidFill>
                <a:prstClr val="black"/>
              </a:solidFill>
              <a:latin typeface="Arial" pitchFamily="34" charset="0"/>
              <a:ea typeface="+mn-ea"/>
              <a:cs typeface="Arial" pitchFamily="34" charset="0"/>
            </a:endParaRPr>
          </a:p>
        </p:txBody>
      </p:sp>
      <p:sp>
        <p:nvSpPr>
          <p:cNvPr id="11" name="TextBox 10"/>
          <p:cNvSpPr txBox="1"/>
          <p:nvPr/>
        </p:nvSpPr>
        <p:spPr>
          <a:xfrm>
            <a:off x="5753100" y="1288704"/>
            <a:ext cx="187552" cy="311496"/>
          </a:xfrm>
          <a:prstGeom prst="rect">
            <a:avLst/>
          </a:prstGeom>
          <a:noFill/>
        </p:spPr>
        <p:txBody>
          <a:bodyPr wrap="none" lIns="0" tIns="0" rIns="0" bIns="0" rtlCol="0">
            <a:normAutofit/>
          </a:bodyPr>
          <a:lstStyle/>
          <a:p>
            <a:pPr fontAlgn="auto">
              <a:spcBef>
                <a:spcPts val="0"/>
              </a:spcBef>
              <a:spcAft>
                <a:spcPts val="0"/>
              </a:spcAft>
            </a:pPr>
            <a:r>
              <a:rPr lang="en-US" sz="2024" b="1" dirty="0">
                <a:solidFill>
                  <a:prstClr val="black"/>
                </a:solidFill>
                <a:latin typeface="Arial" pitchFamily="34" charset="0"/>
                <a:ea typeface="+mn-ea"/>
                <a:cs typeface="Arial" pitchFamily="34" charset="0"/>
              </a:rPr>
              <a:t>B</a:t>
            </a:r>
          </a:p>
        </p:txBody>
      </p:sp>
      <p:sp>
        <p:nvSpPr>
          <p:cNvPr id="12" name="TextBox 11"/>
          <p:cNvSpPr txBox="1"/>
          <p:nvPr/>
        </p:nvSpPr>
        <p:spPr>
          <a:xfrm>
            <a:off x="7047026" y="1288704"/>
            <a:ext cx="375103" cy="311496"/>
          </a:xfrm>
          <a:prstGeom prst="rect">
            <a:avLst/>
          </a:prstGeom>
          <a:noFill/>
        </p:spPr>
        <p:txBody>
          <a:bodyPr wrap="none" lIns="0" tIns="0" rIns="0" bIns="0" rtlCol="0">
            <a:norm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AB</a:t>
            </a:r>
            <a:endParaRPr lang="en-US" sz="2024" b="1" dirty="0">
              <a:solidFill>
                <a:prstClr val="black"/>
              </a:solidFill>
              <a:latin typeface="Arial" pitchFamily="34" charset="0"/>
              <a:ea typeface="+mn-ea"/>
              <a:cs typeface="Arial" pitchFamily="34" charset="0"/>
            </a:endParaRPr>
          </a:p>
        </p:txBody>
      </p:sp>
      <p:sp>
        <p:nvSpPr>
          <p:cNvPr id="13" name="TextBox 12"/>
          <p:cNvSpPr txBox="1"/>
          <p:nvPr/>
        </p:nvSpPr>
        <p:spPr>
          <a:xfrm>
            <a:off x="3038475" y="1288704"/>
            <a:ext cx="201978" cy="311496"/>
          </a:xfrm>
          <a:prstGeom prst="rect">
            <a:avLst/>
          </a:prstGeom>
          <a:noFill/>
        </p:spPr>
        <p:txBody>
          <a:bodyPr wrap="none" lIns="0" tIns="0" rIns="0" bIns="0" rtlCol="0">
            <a:normAutofit/>
          </a:bodyPr>
          <a:lstStyle/>
          <a:p>
            <a:pPr fontAlgn="auto">
              <a:spcBef>
                <a:spcPts val="0"/>
              </a:spcBef>
              <a:spcAft>
                <a:spcPts val="0"/>
              </a:spcAft>
            </a:pPr>
            <a:r>
              <a:rPr lang="en-US" sz="2024" b="1" dirty="0" smtClean="0">
                <a:solidFill>
                  <a:prstClr val="black"/>
                </a:solidFill>
                <a:latin typeface="Arial" pitchFamily="34" charset="0"/>
                <a:ea typeface="+mn-ea"/>
                <a:cs typeface="Arial" pitchFamily="34" charset="0"/>
              </a:rPr>
              <a:t>O</a:t>
            </a:r>
            <a:endParaRPr lang="en-US" sz="2024" b="1" dirty="0">
              <a:solidFill>
                <a:prstClr val="black"/>
              </a:solidFill>
              <a:latin typeface="Arial" pitchFamily="34" charset="0"/>
              <a:ea typeface="+mn-ea"/>
              <a:cs typeface="Arial" pitchFamily="34"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248" y="713232"/>
            <a:ext cx="6699504" cy="5431536"/>
          </a:xfrm>
          <a:prstGeom prst="rect">
            <a:avLst/>
          </a:prstGeom>
        </p:spPr>
      </p:pic>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8442" y="2148395"/>
            <a:ext cx="8052048" cy="4028567"/>
          </a:xfrm>
        </p:spPr>
        <p:txBody>
          <a:bodyPr>
            <a:normAutofit/>
          </a:bodyPr>
          <a:lstStyle/>
          <a:p>
            <a:r>
              <a:rPr lang="en-US" sz="2600" b="1" dirty="0" smtClean="0">
                <a:latin typeface="Cambria" panose="02040503050406030204" pitchFamily="18" charset="0"/>
              </a:rPr>
              <a:t>Matching compatible blood groups is critical for safe blood transfusions. If a donor’s blood cells have a carbohydrate (A or B) that is foreign to the recipient, then the recipient’s immune system produces blood proteins called antibodies that bind to the foreign carbohydrates and cause the donor blood cells to clump together, potentially killing the recipient.</a:t>
            </a:r>
            <a:endParaRPr lang="en-US" sz="2600" b="1" dirty="0">
              <a:latin typeface="Cambria" panose="02040503050406030204" pitchFamily="18" charset="0"/>
            </a:endParaRPr>
          </a:p>
        </p:txBody>
      </p:sp>
      <p:sp>
        <p:nvSpPr>
          <p:cNvPr id="6" name="Rectangle 2"/>
          <p:cNvSpPr>
            <a:spLocks noGrp="1" noChangeArrowheads="1"/>
          </p:cNvSpPr>
          <p:nvPr>
            <p:ph type="title"/>
          </p:nvPr>
        </p:nvSpPr>
        <p:spPr>
          <a:xfrm>
            <a:off x="778442" y="638549"/>
            <a:ext cx="8052048" cy="958863"/>
          </a:xfrm>
        </p:spPr>
        <p:txBody>
          <a:bodyPr/>
          <a:lstStyle/>
          <a:p>
            <a:r>
              <a:rPr lang="en-US" sz="3600" dirty="0" smtClean="0">
                <a:solidFill>
                  <a:srgbClr val="C39150"/>
                </a:solidFill>
                <a:latin typeface="Cambria" panose="02040503050406030204" pitchFamily="18" charset="0"/>
              </a:rPr>
              <a:t>ABO Blood Groups: An Example of Multiple Alleles and </a:t>
            </a:r>
            <a:r>
              <a:rPr lang="en-US" sz="3600" dirty="0" err="1" smtClean="0">
                <a:solidFill>
                  <a:srgbClr val="C39150"/>
                </a:solidFill>
                <a:latin typeface="Cambria" panose="02040503050406030204" pitchFamily="18" charset="0"/>
              </a:rPr>
              <a:t>Codominance</a:t>
            </a:r>
            <a:endParaRPr lang="en-US" sz="3600" dirty="0" smtClean="0">
              <a:solidFill>
                <a:srgbClr val="C39150"/>
              </a:solidFill>
              <a:latin typeface="Cambria" panose="02040503050406030204" pitchFamily="18" charset="0"/>
            </a:endParaRPr>
          </a:p>
        </p:txBody>
      </p:sp>
    </p:spTree>
    <p:extLst>
      <p:ext uri="{BB962C8B-B14F-4D97-AF65-F5344CB8AC3E}">
        <p14:creationId xmlns:p14="http://schemas.microsoft.com/office/powerpoint/2010/main" val="28784415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8441" y="2183907"/>
            <a:ext cx="8052049" cy="3993055"/>
          </a:xfrm>
        </p:spPr>
        <p:txBody>
          <a:bodyPr/>
          <a:lstStyle/>
          <a:p>
            <a:r>
              <a:rPr lang="en-US" b="1" dirty="0" smtClean="0">
                <a:latin typeface="Cambria" panose="02040503050406030204" pitchFamily="18" charset="0"/>
              </a:rPr>
              <a:t>The four blood groups result from various combinations of the three different alleles: </a:t>
            </a:r>
          </a:p>
          <a:p>
            <a:pPr lvl="1"/>
            <a:r>
              <a:rPr lang="en-US" b="1" i="1" dirty="0" smtClean="0">
                <a:latin typeface="Cambria" panose="02040503050406030204" pitchFamily="18" charset="0"/>
              </a:rPr>
              <a:t>I</a:t>
            </a:r>
            <a:r>
              <a:rPr lang="en-US" b="1" i="1" baseline="30000" dirty="0" smtClean="0">
                <a:latin typeface="Cambria" panose="02040503050406030204" pitchFamily="18" charset="0"/>
              </a:rPr>
              <a:t>A</a:t>
            </a:r>
            <a:r>
              <a:rPr lang="en-US" b="1" dirty="0" smtClean="0">
                <a:latin typeface="Cambria" panose="02040503050406030204" pitchFamily="18" charset="0"/>
              </a:rPr>
              <a:t> (for the ability to make substance A), </a:t>
            </a:r>
          </a:p>
          <a:p>
            <a:pPr lvl="1"/>
            <a:r>
              <a:rPr lang="en-US" b="1" i="1" dirty="0" smtClean="0">
                <a:latin typeface="Cambria" panose="02040503050406030204" pitchFamily="18" charset="0"/>
              </a:rPr>
              <a:t>I</a:t>
            </a:r>
            <a:r>
              <a:rPr lang="en-US" b="1" i="1" baseline="30000" dirty="0" smtClean="0">
                <a:latin typeface="Cambria" panose="02040503050406030204" pitchFamily="18" charset="0"/>
              </a:rPr>
              <a:t>B</a:t>
            </a:r>
            <a:r>
              <a:rPr lang="en-US" b="1" dirty="0" smtClean="0">
                <a:latin typeface="Cambria" panose="02040503050406030204" pitchFamily="18" charset="0"/>
              </a:rPr>
              <a:t> (for B), and</a:t>
            </a:r>
          </a:p>
          <a:p>
            <a:pPr lvl="1"/>
            <a:r>
              <a:rPr lang="en-US" b="1" i="1" dirty="0" err="1" smtClean="0">
                <a:latin typeface="Cambria" panose="02040503050406030204" pitchFamily="18" charset="0"/>
              </a:rPr>
              <a:t>i</a:t>
            </a:r>
            <a:r>
              <a:rPr lang="en-US" b="1" dirty="0" smtClean="0">
                <a:latin typeface="Cambria" panose="02040503050406030204" pitchFamily="18" charset="0"/>
              </a:rPr>
              <a:t> (for neither A nor B). </a:t>
            </a:r>
          </a:p>
          <a:p>
            <a:r>
              <a:rPr lang="en-US" b="1" dirty="0" smtClean="0">
                <a:latin typeface="Cambria" panose="02040503050406030204" pitchFamily="18" charset="0"/>
              </a:rPr>
              <a:t>Each person inherits one of these alleles from each parent. </a:t>
            </a:r>
            <a:endParaRPr lang="en-US" b="1" dirty="0">
              <a:latin typeface="Cambria" panose="02040503050406030204" pitchFamily="18" charset="0"/>
            </a:endParaRPr>
          </a:p>
        </p:txBody>
      </p:sp>
      <p:sp>
        <p:nvSpPr>
          <p:cNvPr id="6" name="Rectangle 2"/>
          <p:cNvSpPr>
            <a:spLocks noGrp="1" noChangeArrowheads="1"/>
          </p:cNvSpPr>
          <p:nvPr>
            <p:ph type="title"/>
          </p:nvPr>
        </p:nvSpPr>
        <p:spPr>
          <a:xfrm>
            <a:off x="778442" y="638549"/>
            <a:ext cx="8052048" cy="958863"/>
          </a:xfrm>
        </p:spPr>
        <p:txBody>
          <a:bodyPr/>
          <a:lstStyle/>
          <a:p>
            <a:r>
              <a:rPr lang="en-US" sz="3600" dirty="0" smtClean="0">
                <a:solidFill>
                  <a:srgbClr val="C39150"/>
                </a:solidFill>
                <a:latin typeface="Cambria" panose="02040503050406030204" pitchFamily="18" charset="0"/>
              </a:rPr>
              <a:t>ABO Blood Groups: An Example of Multiple Alleles and </a:t>
            </a:r>
            <a:r>
              <a:rPr lang="en-US" sz="3600" dirty="0" err="1" smtClean="0">
                <a:solidFill>
                  <a:srgbClr val="C39150"/>
                </a:solidFill>
                <a:latin typeface="Cambria" panose="02040503050406030204" pitchFamily="18" charset="0"/>
              </a:rPr>
              <a:t>Codominance</a:t>
            </a:r>
            <a:endParaRPr lang="en-US" sz="3600" dirty="0" smtClean="0">
              <a:solidFill>
                <a:srgbClr val="C39150"/>
              </a:solidFill>
              <a:latin typeface="Cambria" panose="02040503050406030204" pitchFamily="18" charset="0"/>
            </a:endParaRPr>
          </a:p>
        </p:txBody>
      </p:sp>
    </p:spTree>
    <p:extLst>
      <p:ext uri="{BB962C8B-B14F-4D97-AF65-F5344CB8AC3E}">
        <p14:creationId xmlns:p14="http://schemas.microsoft.com/office/powerpoint/2010/main" val="33450791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8442" y="2068497"/>
            <a:ext cx="7655344" cy="4108466"/>
          </a:xfrm>
        </p:spPr>
        <p:txBody>
          <a:bodyPr>
            <a:normAutofit/>
          </a:bodyPr>
          <a:lstStyle/>
          <a:p>
            <a:r>
              <a:rPr lang="en-US" sz="2400" b="1" dirty="0" smtClean="0">
                <a:latin typeface="Cambria" panose="02040503050406030204" pitchFamily="18" charset="0"/>
              </a:rPr>
              <a:t>Because there are three alleles, there are six possible genotypes, as listed in Figure 9.20. </a:t>
            </a:r>
          </a:p>
          <a:p>
            <a:r>
              <a:rPr lang="en-US" sz="2400" b="1" dirty="0" smtClean="0">
                <a:latin typeface="Cambria" panose="02040503050406030204" pitchFamily="18" charset="0"/>
              </a:rPr>
              <a:t>Both the </a:t>
            </a:r>
            <a:r>
              <a:rPr lang="en-US" sz="2400" b="1" i="1" dirty="0" smtClean="0">
                <a:latin typeface="Cambria" panose="02040503050406030204" pitchFamily="18" charset="0"/>
              </a:rPr>
              <a:t>I</a:t>
            </a:r>
            <a:r>
              <a:rPr lang="en-US" sz="2400" b="1" i="1" baseline="30000" dirty="0" smtClean="0">
                <a:latin typeface="Cambria" panose="02040503050406030204" pitchFamily="18" charset="0"/>
              </a:rPr>
              <a:t>A</a:t>
            </a:r>
            <a:r>
              <a:rPr lang="en-US" sz="2400" b="1" dirty="0" smtClean="0">
                <a:latin typeface="Cambria" panose="02040503050406030204" pitchFamily="18" charset="0"/>
              </a:rPr>
              <a:t> and </a:t>
            </a:r>
            <a:r>
              <a:rPr lang="en-US" sz="2400" b="1" i="1" dirty="0" smtClean="0">
                <a:latin typeface="Cambria" panose="02040503050406030204" pitchFamily="18" charset="0"/>
              </a:rPr>
              <a:t>I</a:t>
            </a:r>
            <a:r>
              <a:rPr lang="en-US" sz="2400" b="1" i="1" baseline="30000" dirty="0" smtClean="0">
                <a:latin typeface="Cambria" panose="02040503050406030204" pitchFamily="18" charset="0"/>
              </a:rPr>
              <a:t>B</a:t>
            </a:r>
            <a:r>
              <a:rPr lang="en-US" sz="2400" b="1" dirty="0" smtClean="0">
                <a:latin typeface="Cambria" panose="02040503050406030204" pitchFamily="18" charset="0"/>
              </a:rPr>
              <a:t> alleles are dominant to the </a:t>
            </a:r>
            <a:r>
              <a:rPr lang="en-US" sz="2400" b="1" dirty="0">
                <a:latin typeface="Cambria" panose="02040503050406030204" pitchFamily="18" charset="0"/>
              </a:rPr>
              <a:t/>
            </a:r>
            <a:br>
              <a:rPr lang="en-US" sz="2400" b="1" dirty="0">
                <a:latin typeface="Cambria" panose="02040503050406030204" pitchFamily="18" charset="0"/>
              </a:rPr>
            </a:br>
            <a:r>
              <a:rPr lang="en-US" sz="2400" b="1" i="1" dirty="0" err="1" smtClean="0">
                <a:latin typeface="Cambria" panose="02040503050406030204" pitchFamily="18" charset="0"/>
              </a:rPr>
              <a:t>i</a:t>
            </a:r>
            <a:r>
              <a:rPr lang="en-US" sz="2400" b="1" dirty="0" smtClean="0">
                <a:latin typeface="Cambria" panose="02040503050406030204" pitchFamily="18" charset="0"/>
              </a:rPr>
              <a:t> allele. </a:t>
            </a:r>
          </a:p>
          <a:p>
            <a:r>
              <a:rPr lang="en-US" sz="2400" b="1" dirty="0" smtClean="0">
                <a:latin typeface="Cambria" panose="02040503050406030204" pitchFamily="18" charset="0"/>
              </a:rPr>
              <a:t>People of genotype </a:t>
            </a:r>
            <a:r>
              <a:rPr lang="en-US" sz="2400" b="1" i="1" dirty="0" smtClean="0">
                <a:latin typeface="Cambria" panose="02040503050406030204" pitchFamily="18" charset="0"/>
              </a:rPr>
              <a:t>I</a:t>
            </a:r>
            <a:r>
              <a:rPr lang="en-US" sz="2400" b="1" i="1" baseline="30000" dirty="0" smtClean="0">
                <a:latin typeface="Cambria" panose="02040503050406030204" pitchFamily="18" charset="0"/>
              </a:rPr>
              <a:t>A</a:t>
            </a:r>
            <a:r>
              <a:rPr lang="en-US" sz="2400" b="1" i="1" dirty="0" smtClean="0">
                <a:latin typeface="Cambria" panose="02040503050406030204" pitchFamily="18" charset="0"/>
              </a:rPr>
              <a:t>I</a:t>
            </a:r>
            <a:r>
              <a:rPr lang="en-US" sz="2400" b="1" i="1" baseline="30000" dirty="0" smtClean="0">
                <a:latin typeface="Cambria" panose="02040503050406030204" pitchFamily="18" charset="0"/>
              </a:rPr>
              <a:t>B</a:t>
            </a:r>
            <a:r>
              <a:rPr lang="en-US" sz="2400" b="1" dirty="0" smtClean="0">
                <a:latin typeface="Cambria" panose="02040503050406030204" pitchFamily="18" charset="0"/>
              </a:rPr>
              <a:t> make both carbohydrates. In other words, the </a:t>
            </a:r>
            <a:r>
              <a:rPr lang="en-US" sz="2400" b="1" i="1" dirty="0" smtClean="0">
                <a:latin typeface="Cambria" panose="02040503050406030204" pitchFamily="18" charset="0"/>
              </a:rPr>
              <a:t>I</a:t>
            </a:r>
            <a:r>
              <a:rPr lang="en-US" sz="2400" b="1" i="1" baseline="30000" dirty="0" smtClean="0">
                <a:latin typeface="Cambria" panose="02040503050406030204" pitchFamily="18" charset="0"/>
              </a:rPr>
              <a:t>A</a:t>
            </a:r>
            <a:r>
              <a:rPr lang="en-US" sz="2400" b="1" dirty="0" smtClean="0">
                <a:latin typeface="Cambria" panose="02040503050406030204" pitchFamily="18" charset="0"/>
              </a:rPr>
              <a:t> and </a:t>
            </a:r>
            <a:r>
              <a:rPr lang="en-US" sz="2400" b="1" i="1" dirty="0" smtClean="0">
                <a:latin typeface="Cambria" panose="02040503050406030204" pitchFamily="18" charset="0"/>
              </a:rPr>
              <a:t>I</a:t>
            </a:r>
            <a:r>
              <a:rPr lang="en-US" sz="2400" b="1" i="1" baseline="30000" dirty="0" smtClean="0">
                <a:latin typeface="Cambria" panose="02040503050406030204" pitchFamily="18" charset="0"/>
              </a:rPr>
              <a:t>B</a:t>
            </a:r>
            <a:r>
              <a:rPr lang="en-US" sz="2400" b="1" dirty="0" smtClean="0">
                <a:latin typeface="Cambria" panose="02040503050406030204" pitchFamily="18" charset="0"/>
              </a:rPr>
              <a:t> alleles are </a:t>
            </a:r>
            <a:r>
              <a:rPr lang="en-US" sz="2400" b="1" dirty="0" err="1" smtClean="0">
                <a:solidFill>
                  <a:srgbClr val="FF0000"/>
                </a:solidFill>
                <a:latin typeface="Cambria" panose="02040503050406030204" pitchFamily="18" charset="0"/>
              </a:rPr>
              <a:t>codominant</a:t>
            </a:r>
            <a:r>
              <a:rPr lang="en-US" sz="2400" b="1" dirty="0" smtClean="0">
                <a:latin typeface="Cambria" panose="02040503050406030204" pitchFamily="18" charset="0"/>
              </a:rPr>
              <a:t>, meaning that both alleles are expressed in heterozygous individuals </a:t>
            </a:r>
            <a:r>
              <a:rPr lang="en-US" sz="2400" b="1" i="1" dirty="0" smtClean="0">
                <a:latin typeface="Cambria" panose="02040503050406030204" pitchFamily="18" charset="0"/>
              </a:rPr>
              <a:t>(I</a:t>
            </a:r>
            <a:r>
              <a:rPr lang="en-US" sz="2400" b="1" i="1" baseline="30000" dirty="0" smtClean="0">
                <a:latin typeface="Cambria" panose="02040503050406030204" pitchFamily="18" charset="0"/>
              </a:rPr>
              <a:t>A</a:t>
            </a:r>
            <a:r>
              <a:rPr lang="en-US" sz="2400" b="1" i="1" dirty="0" smtClean="0">
                <a:latin typeface="Cambria" panose="02040503050406030204" pitchFamily="18" charset="0"/>
              </a:rPr>
              <a:t>I</a:t>
            </a:r>
            <a:r>
              <a:rPr lang="en-US" sz="2400" b="1" i="1" baseline="30000" dirty="0" smtClean="0">
                <a:latin typeface="Cambria" panose="02040503050406030204" pitchFamily="18" charset="0"/>
              </a:rPr>
              <a:t>B</a:t>
            </a:r>
            <a:r>
              <a:rPr lang="en-US" sz="2400" b="1" dirty="0" smtClean="0">
                <a:latin typeface="Cambria" panose="02040503050406030204" pitchFamily="18" charset="0"/>
              </a:rPr>
              <a:t>) who have type AB blood. </a:t>
            </a:r>
            <a:endParaRPr lang="en-US" sz="2400" b="1" dirty="0">
              <a:latin typeface="Cambria" panose="02040503050406030204" pitchFamily="18" charset="0"/>
            </a:endParaRPr>
          </a:p>
        </p:txBody>
      </p:sp>
      <p:sp>
        <p:nvSpPr>
          <p:cNvPr id="6" name="Rectangle 2"/>
          <p:cNvSpPr>
            <a:spLocks noGrp="1" noChangeArrowheads="1"/>
          </p:cNvSpPr>
          <p:nvPr>
            <p:ph type="title"/>
          </p:nvPr>
        </p:nvSpPr>
        <p:spPr>
          <a:xfrm>
            <a:off x="778442" y="638549"/>
            <a:ext cx="8052048" cy="958863"/>
          </a:xfrm>
        </p:spPr>
        <p:txBody>
          <a:bodyPr/>
          <a:lstStyle/>
          <a:p>
            <a:r>
              <a:rPr lang="en-US" sz="3600" dirty="0" smtClean="0">
                <a:solidFill>
                  <a:srgbClr val="C39150"/>
                </a:solidFill>
                <a:latin typeface="Cambria" panose="02040503050406030204" pitchFamily="18" charset="0"/>
              </a:rPr>
              <a:t>ABO Blood Groups: An Example of Multiple Alleles and </a:t>
            </a:r>
            <a:r>
              <a:rPr lang="en-US" sz="3600" dirty="0" err="1" smtClean="0">
                <a:solidFill>
                  <a:srgbClr val="C39150"/>
                </a:solidFill>
                <a:latin typeface="Cambria" panose="02040503050406030204" pitchFamily="18" charset="0"/>
              </a:rPr>
              <a:t>Codominance</a:t>
            </a:r>
            <a:endParaRPr lang="en-US" sz="3600" dirty="0" smtClean="0">
              <a:solidFill>
                <a:srgbClr val="C39150"/>
              </a:solidFill>
              <a:latin typeface="Cambria" panose="02040503050406030204" pitchFamily="18" charset="0"/>
            </a:endParaRPr>
          </a:p>
        </p:txBody>
      </p:sp>
    </p:spTree>
    <p:extLst>
      <p:ext uri="{BB962C8B-B14F-4D97-AF65-F5344CB8AC3E}">
        <p14:creationId xmlns:p14="http://schemas.microsoft.com/office/powerpoint/2010/main" val="24608598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674702" y="384997"/>
            <a:ext cx="8155788" cy="958863"/>
          </a:xfrm>
        </p:spPr>
        <p:txBody>
          <a:bodyPr/>
          <a:lstStyle/>
          <a:p>
            <a:r>
              <a:rPr lang="en-US" sz="3600" dirty="0" smtClean="0">
                <a:solidFill>
                  <a:srgbClr val="C39150"/>
                </a:solidFill>
                <a:latin typeface="Cambria" panose="02040503050406030204" pitchFamily="18" charset="0"/>
              </a:rPr>
              <a:t>Structure/Function: Pleiotropy</a:t>
            </a:r>
            <a:r>
              <a:rPr lang="zh-CN" altLang="en-US" sz="2000" dirty="0" smtClean="0">
                <a:solidFill>
                  <a:srgbClr val="C39150"/>
                </a:solidFill>
                <a:latin typeface="楷体" panose="02010609060101010101" pitchFamily="49" charset="-122"/>
                <a:ea typeface="楷体" panose="02010609060101010101" pitchFamily="49" charset="-122"/>
              </a:rPr>
              <a:t>（基因多效性）</a:t>
            </a:r>
            <a:r>
              <a:rPr lang="en-US" sz="3600" dirty="0" smtClean="0">
                <a:solidFill>
                  <a:srgbClr val="C39150"/>
                </a:solidFill>
                <a:latin typeface="Cambria" panose="02040503050406030204" pitchFamily="18" charset="0"/>
              </a:rPr>
              <a:t> and Sickle-Cell Disease</a:t>
            </a:r>
          </a:p>
        </p:txBody>
      </p:sp>
      <p:sp>
        <p:nvSpPr>
          <p:cNvPr id="182275" name="Rectangle 3"/>
          <p:cNvSpPr>
            <a:spLocks noGrp="1" noChangeArrowheads="1"/>
          </p:cNvSpPr>
          <p:nvPr>
            <p:ph idx="1"/>
          </p:nvPr>
        </p:nvSpPr>
        <p:spPr>
          <a:xfrm>
            <a:off x="763480" y="1944210"/>
            <a:ext cx="8067010" cy="4339284"/>
          </a:xfrm>
        </p:spPr>
        <p:txBody>
          <a:bodyPr>
            <a:normAutofit fontScale="92500"/>
          </a:bodyPr>
          <a:lstStyle/>
          <a:p>
            <a:pPr>
              <a:tabLst>
                <a:tab pos="2405063" algn="l"/>
              </a:tabLst>
            </a:pPr>
            <a:r>
              <a:rPr lang="en-US" b="1" dirty="0" err="1" smtClean="0">
                <a:solidFill>
                  <a:srgbClr val="FF0000"/>
                </a:solidFill>
                <a:latin typeface="Cambria" panose="02040503050406030204" pitchFamily="18" charset="0"/>
              </a:rPr>
              <a:t>Pleiotropy</a:t>
            </a:r>
            <a:r>
              <a:rPr lang="en-US" b="1" dirty="0" smtClean="0">
                <a:latin typeface="Cambria" panose="02040503050406030204" pitchFamily="18" charset="0"/>
              </a:rPr>
              <a:t> is when one gene influences several characters.</a:t>
            </a:r>
          </a:p>
          <a:p>
            <a:r>
              <a:rPr lang="en-US" b="1" dirty="0" smtClean="0">
                <a:latin typeface="Cambria" panose="02040503050406030204" pitchFamily="18" charset="0"/>
              </a:rPr>
              <a:t>Sickle-cell disease</a:t>
            </a:r>
          </a:p>
          <a:p>
            <a:pPr lvl="1"/>
            <a:r>
              <a:rPr lang="en-US" b="1" dirty="0" smtClean="0">
                <a:latin typeface="Cambria" panose="02040503050406030204" pitchFamily="18" charset="0"/>
              </a:rPr>
              <a:t>exhibits </a:t>
            </a:r>
            <a:r>
              <a:rPr lang="en-US" b="1" dirty="0" err="1" smtClean="0">
                <a:latin typeface="Cambria" panose="02040503050406030204" pitchFamily="18" charset="0"/>
              </a:rPr>
              <a:t>pleiotropy</a:t>
            </a:r>
            <a:r>
              <a:rPr lang="en-US" b="1" dirty="0" smtClean="0">
                <a:latin typeface="Cambria" panose="02040503050406030204" pitchFamily="18" charset="0"/>
              </a:rPr>
              <a:t>,</a:t>
            </a:r>
          </a:p>
          <a:p>
            <a:pPr lvl="1"/>
            <a:r>
              <a:rPr lang="en-US" b="1" dirty="0" smtClean="0">
                <a:latin typeface="Cambria" panose="02040503050406030204" pitchFamily="18" charset="0"/>
              </a:rPr>
              <a:t>results in abnormal hemoglobin proteins, and</a:t>
            </a:r>
          </a:p>
          <a:p>
            <a:pPr lvl="1"/>
            <a:r>
              <a:rPr lang="en-US" b="1" dirty="0" smtClean="0">
                <a:latin typeface="Cambria" panose="02040503050406030204" pitchFamily="18" charset="0"/>
              </a:rPr>
              <a:t>causes disk-shaped red blood cells to deform into a sickle shape with jagged edges</a:t>
            </a:r>
            <a:r>
              <a:rPr lang="zh-CN" altLang="en-US" sz="2200" b="1" dirty="0" smtClean="0">
                <a:latin typeface="楷体" panose="02010609060101010101" pitchFamily="49" charset="-122"/>
                <a:ea typeface="楷体" panose="02010609060101010101" pitchFamily="49" charset="-122"/>
              </a:rPr>
              <a:t>（锯齿边缘）</a:t>
            </a:r>
            <a:r>
              <a:rPr lang="en-US" b="1" dirty="0" smtClean="0">
                <a:latin typeface="Cambria" panose="02040503050406030204" pitchFamily="18" charset="0"/>
              </a:rPr>
              <a:t>.</a:t>
            </a:r>
          </a:p>
          <a:p>
            <a:r>
              <a:rPr lang="en-US" b="1" dirty="0" smtClean="0">
                <a:latin typeface="Cambria" panose="02040503050406030204" pitchFamily="18" charset="0"/>
              </a:rPr>
              <a:t>In most cases, only people who are homozygous for the sickle-cell allele have sickle-cell disease. </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208" y="204216"/>
            <a:ext cx="6577584" cy="6449568"/>
          </a:xfrm>
          <a:prstGeom prst="rect">
            <a:avLst/>
          </a:prstGeom>
        </p:spPr>
      </p:pic>
      <p:sp>
        <p:nvSpPr>
          <p:cNvPr id="3" name="TextBox 2"/>
          <p:cNvSpPr txBox="1"/>
          <p:nvPr/>
        </p:nvSpPr>
        <p:spPr>
          <a:xfrm>
            <a:off x="3286125" y="194691"/>
            <a:ext cx="2564805" cy="553998"/>
          </a:xfrm>
          <a:prstGeom prst="rect">
            <a:avLst/>
          </a:prstGeom>
          <a:noFill/>
        </p:spPr>
        <p:txBody>
          <a:bodyPr wrap="none" lIns="0" tIns="0" rIns="0" bIns="0" rtlCol="0">
            <a:spAutoFit/>
          </a:bodyPr>
          <a:lstStyle/>
          <a:p>
            <a:pPr algn="ctr" fontAlgn="auto">
              <a:spcBef>
                <a:spcPts val="0"/>
              </a:spcBef>
              <a:spcAft>
                <a:spcPts val="0"/>
              </a:spcAft>
            </a:pPr>
            <a:r>
              <a:rPr lang="en-US" sz="1800" b="1" dirty="0">
                <a:solidFill>
                  <a:prstClr val="black"/>
                </a:solidFill>
                <a:latin typeface="Arial" pitchFamily="34" charset="0"/>
                <a:ea typeface="+mn-ea"/>
                <a:cs typeface="Arial" pitchFamily="34" charset="0"/>
              </a:rPr>
              <a:t>Individual </a:t>
            </a:r>
            <a:r>
              <a:rPr lang="en-US" sz="1800" b="1" dirty="0" smtClean="0">
                <a:solidFill>
                  <a:prstClr val="black"/>
                </a:solidFill>
                <a:latin typeface="Arial" pitchFamily="34" charset="0"/>
                <a:ea typeface="+mn-ea"/>
                <a:cs typeface="Arial" pitchFamily="34" charset="0"/>
              </a:rPr>
              <a:t>homozygous</a:t>
            </a:r>
          </a:p>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for </a:t>
            </a:r>
            <a:r>
              <a:rPr lang="en-US" sz="1800" b="1" dirty="0">
                <a:solidFill>
                  <a:prstClr val="black"/>
                </a:solidFill>
                <a:latin typeface="Arial" pitchFamily="34" charset="0"/>
                <a:ea typeface="+mn-ea"/>
                <a:cs typeface="Arial" pitchFamily="34" charset="0"/>
              </a:rPr>
              <a:t>sickle-cell allele</a:t>
            </a:r>
          </a:p>
        </p:txBody>
      </p:sp>
      <p:sp>
        <p:nvSpPr>
          <p:cNvPr id="5" name="TextBox 4"/>
          <p:cNvSpPr txBox="1"/>
          <p:nvPr/>
        </p:nvSpPr>
        <p:spPr>
          <a:xfrm>
            <a:off x="2687902" y="1821180"/>
            <a:ext cx="3757439" cy="276999"/>
          </a:xfrm>
          <a:prstGeom prst="rect">
            <a:avLst/>
          </a:prstGeom>
          <a:noFill/>
        </p:spPr>
        <p:txBody>
          <a:bodyPr wrap="none" lIns="0" tIns="0" rIns="0" bIns="0" rtlCol="0">
            <a:spAutoFit/>
          </a:bodyPr>
          <a:lstStyle/>
          <a:p>
            <a:pPr algn="ctr" fontAlgn="auto">
              <a:spcBef>
                <a:spcPts val="0"/>
              </a:spcBef>
              <a:spcAft>
                <a:spcPts val="0"/>
              </a:spcAft>
            </a:pPr>
            <a:r>
              <a:rPr lang="en-US" sz="1800" b="1" dirty="0">
                <a:solidFill>
                  <a:prstClr val="black"/>
                </a:solidFill>
                <a:latin typeface="Arial" pitchFamily="34" charset="0"/>
                <a:ea typeface="+mn-ea"/>
                <a:cs typeface="Arial" pitchFamily="34" charset="0"/>
              </a:rPr>
              <a:t>Sickle-cell (abnormal) hemoglobin</a:t>
            </a:r>
          </a:p>
        </p:txBody>
      </p:sp>
      <p:sp>
        <p:nvSpPr>
          <p:cNvPr id="6" name="TextBox 5"/>
          <p:cNvSpPr txBox="1"/>
          <p:nvPr/>
        </p:nvSpPr>
        <p:spPr>
          <a:xfrm>
            <a:off x="1292446" y="3267964"/>
            <a:ext cx="6578724" cy="553998"/>
          </a:xfrm>
          <a:prstGeom prst="rect">
            <a:avLst/>
          </a:prstGeom>
          <a:noFill/>
        </p:spPr>
        <p:txBody>
          <a:bodyPr wrap="none" lIns="0" tIns="0" rIns="0" bIns="0" rtlCol="0">
            <a:spAutoFit/>
          </a:bodyPr>
          <a:lstStyle/>
          <a:p>
            <a:pPr algn="ctr" fontAlgn="auto">
              <a:spcBef>
                <a:spcPts val="0"/>
              </a:spcBef>
              <a:spcAft>
                <a:spcPts val="0"/>
              </a:spcAft>
            </a:pPr>
            <a:r>
              <a:rPr lang="en-US" sz="1800" b="1" dirty="0">
                <a:solidFill>
                  <a:prstClr val="black"/>
                </a:solidFill>
                <a:latin typeface="Arial" pitchFamily="34" charset="0"/>
                <a:ea typeface="+mn-ea"/>
                <a:cs typeface="Arial" pitchFamily="34" charset="0"/>
              </a:rPr>
              <a:t>Abnormal hemoglobin crystallizes into long, flexible chains</a:t>
            </a:r>
            <a:r>
              <a:rPr lang="en-US" sz="1800" b="1" dirty="0" smtClean="0">
                <a:solidFill>
                  <a:prstClr val="black"/>
                </a:solidFill>
                <a:latin typeface="Arial" pitchFamily="34" charset="0"/>
                <a:ea typeface="+mn-ea"/>
                <a:cs typeface="Arial" pitchFamily="34" charset="0"/>
              </a:rPr>
              <a:t>,</a:t>
            </a:r>
          </a:p>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causing </a:t>
            </a:r>
            <a:r>
              <a:rPr lang="en-US" sz="1800" b="1" dirty="0">
                <a:solidFill>
                  <a:prstClr val="black"/>
                </a:solidFill>
                <a:latin typeface="Arial" pitchFamily="34" charset="0"/>
                <a:ea typeface="+mn-ea"/>
                <a:cs typeface="Arial" pitchFamily="34" charset="0"/>
              </a:rPr>
              <a:t>red blood cells to become sickle-shaped.</a:t>
            </a:r>
          </a:p>
        </p:txBody>
      </p:sp>
      <p:sp>
        <p:nvSpPr>
          <p:cNvPr id="7" name="TextBox 6"/>
          <p:cNvSpPr txBox="1"/>
          <p:nvPr/>
        </p:nvSpPr>
        <p:spPr>
          <a:xfrm>
            <a:off x="1421437" y="6065520"/>
            <a:ext cx="6309420" cy="553998"/>
          </a:xfrm>
          <a:prstGeom prst="rect">
            <a:avLst/>
          </a:prstGeom>
          <a:noFill/>
        </p:spPr>
        <p:txBody>
          <a:bodyPr wrap="none" lIns="0" tIns="0" rIns="0" bIns="0" rtlCol="0">
            <a:spAutoFit/>
          </a:bodyPr>
          <a:lstStyle/>
          <a:p>
            <a:pPr algn="ctr" fontAlgn="auto">
              <a:spcBef>
                <a:spcPts val="0"/>
              </a:spcBef>
              <a:spcAft>
                <a:spcPts val="0"/>
              </a:spcAft>
            </a:pPr>
            <a:r>
              <a:rPr lang="en-US" sz="1800" b="1" dirty="0">
                <a:solidFill>
                  <a:prstClr val="black"/>
                </a:solidFill>
                <a:latin typeface="Arial" pitchFamily="34" charset="0"/>
                <a:ea typeface="+mn-ea"/>
                <a:cs typeface="Arial" pitchFamily="34" charset="0"/>
              </a:rPr>
              <a:t>Sickled cells can lead to a cascade of symptoms, such </a:t>
            </a:r>
            <a:r>
              <a:rPr lang="en-US" sz="1800" b="1" dirty="0" smtClean="0">
                <a:solidFill>
                  <a:prstClr val="black"/>
                </a:solidFill>
                <a:latin typeface="Arial" pitchFamily="34" charset="0"/>
                <a:ea typeface="+mn-ea"/>
                <a:cs typeface="Arial" pitchFamily="34" charset="0"/>
              </a:rPr>
              <a:t>as</a:t>
            </a:r>
          </a:p>
          <a:p>
            <a:pPr algn="ctr" fontAlgn="auto">
              <a:spcBef>
                <a:spcPts val="0"/>
              </a:spcBef>
              <a:spcAft>
                <a:spcPts val="0"/>
              </a:spcAft>
            </a:pPr>
            <a:r>
              <a:rPr lang="en-US" sz="1800" b="1" dirty="0" smtClean="0">
                <a:solidFill>
                  <a:prstClr val="black"/>
                </a:solidFill>
                <a:latin typeface="Arial" pitchFamily="34" charset="0"/>
                <a:ea typeface="+mn-ea"/>
                <a:cs typeface="Arial" pitchFamily="34" charset="0"/>
              </a:rPr>
              <a:t>weakness</a:t>
            </a:r>
            <a:r>
              <a:rPr lang="en-US" sz="1800" b="1" dirty="0">
                <a:solidFill>
                  <a:prstClr val="black"/>
                </a:solidFill>
                <a:latin typeface="Arial" pitchFamily="34" charset="0"/>
                <a:ea typeface="+mn-ea"/>
                <a:cs typeface="Arial" pitchFamily="34" charset="0"/>
              </a:rPr>
              <a:t>, pain, organ damage, and </a:t>
            </a:r>
            <a:r>
              <a:rPr lang="en-US" sz="1800" b="1" dirty="0" smtClean="0">
                <a:solidFill>
                  <a:prstClr val="black"/>
                </a:solidFill>
                <a:latin typeface="Arial" pitchFamily="34" charset="0"/>
                <a:ea typeface="+mn-ea"/>
                <a:cs typeface="Arial" pitchFamily="34" charset="0"/>
              </a:rPr>
              <a:t>paralysis</a:t>
            </a:r>
            <a:r>
              <a:rPr lang="zh-CN" altLang="en-US" sz="1800" b="1" dirty="0" smtClean="0">
                <a:solidFill>
                  <a:prstClr val="black"/>
                </a:solidFill>
                <a:latin typeface="楷体" panose="02010609060101010101" pitchFamily="49" charset="-122"/>
                <a:ea typeface="楷体" panose="02010609060101010101" pitchFamily="49" charset="-122"/>
                <a:cs typeface="Arial" pitchFamily="34" charset="0"/>
              </a:rPr>
              <a:t>（麻痹）</a:t>
            </a:r>
            <a:r>
              <a:rPr lang="en-US" sz="1800" b="1" dirty="0" smtClean="0">
                <a:solidFill>
                  <a:prstClr val="black"/>
                </a:solidFill>
                <a:latin typeface="Arial" pitchFamily="34" charset="0"/>
                <a:ea typeface="+mn-ea"/>
                <a:cs typeface="Arial" pitchFamily="34" charset="0"/>
              </a:rPr>
              <a:t>.</a:t>
            </a:r>
            <a:endParaRPr lang="en-US" sz="1800" b="1" dirty="0">
              <a:solidFill>
                <a:prstClr val="black"/>
              </a:solidFill>
              <a:latin typeface="Arial" pitchFamily="34" charset="0"/>
              <a:ea typeface="+mn-ea"/>
              <a:cs typeface="Arial" pitchFamily="34" charset="0"/>
            </a:endParaRPr>
          </a:p>
        </p:txBody>
      </p:sp>
      <p:sp>
        <p:nvSpPr>
          <p:cNvPr id="8" name="TextBox 7"/>
          <p:cNvSpPr txBox="1"/>
          <p:nvPr/>
        </p:nvSpPr>
        <p:spPr>
          <a:xfrm rot="16200000">
            <a:off x="5042747" y="4507653"/>
            <a:ext cx="1255151" cy="215444"/>
          </a:xfrm>
          <a:prstGeom prst="rect">
            <a:avLst/>
          </a:prstGeom>
          <a:noFill/>
        </p:spPr>
        <p:txBody>
          <a:bodyPr wrap="none" lIns="0" tIns="0" rIns="0" bIns="0" rtlCol="0">
            <a:spAutoFit/>
          </a:bodyPr>
          <a:lstStyle/>
          <a:p>
            <a:pPr algn="ctr" fontAlgn="auto">
              <a:spcBef>
                <a:spcPts val="0"/>
              </a:spcBef>
              <a:spcAft>
                <a:spcPts val="0"/>
              </a:spcAft>
            </a:pPr>
            <a:r>
              <a:rPr lang="en-US" sz="1400" b="1" dirty="0">
                <a:solidFill>
                  <a:prstClr val="black"/>
                </a:solidFill>
                <a:latin typeface="Arial" pitchFamily="34" charset="0"/>
                <a:ea typeface="+mn-ea"/>
                <a:cs typeface="Arial" pitchFamily="34" charset="0"/>
              </a:rPr>
              <a:t>Colorized SEM</a:t>
            </a: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56948" y="496507"/>
            <a:ext cx="8487052" cy="958863"/>
          </a:xfrm>
        </p:spPr>
        <p:txBody>
          <a:bodyPr/>
          <a:lstStyle/>
          <a:p>
            <a:r>
              <a:rPr lang="en-US" sz="4000" dirty="0" smtClean="0">
                <a:solidFill>
                  <a:srgbClr val="C39150"/>
                </a:solidFill>
                <a:latin typeface="Cambria" panose="02040503050406030204" pitchFamily="18" charset="0"/>
              </a:rPr>
              <a:t>In an Abbey Garden</a:t>
            </a:r>
          </a:p>
        </p:txBody>
      </p:sp>
      <p:sp>
        <p:nvSpPr>
          <p:cNvPr id="28675" name="Rectangle 3"/>
          <p:cNvSpPr>
            <a:spLocks noGrp="1" noChangeArrowheads="1"/>
          </p:cNvSpPr>
          <p:nvPr>
            <p:ph idx="1"/>
          </p:nvPr>
        </p:nvSpPr>
        <p:spPr>
          <a:xfrm>
            <a:off x="585926" y="1526959"/>
            <a:ext cx="8078680" cy="4650004"/>
          </a:xfrm>
        </p:spPr>
        <p:txBody>
          <a:bodyPr>
            <a:normAutofit/>
          </a:bodyPr>
          <a:lstStyle/>
          <a:p>
            <a:r>
              <a:rPr lang="en-US" sz="2400" b="1" dirty="0" smtClean="0">
                <a:latin typeface="Cambria" panose="02040503050406030204" pitchFamily="18" charset="0"/>
              </a:rPr>
              <a:t>Perhaps the most important advantage of pea plants as an experimental model was that Mendel could strictly control their reproduction. </a:t>
            </a:r>
          </a:p>
          <a:p>
            <a:pPr lvl="1"/>
            <a:r>
              <a:rPr lang="en-US" sz="2400" b="1" dirty="0" smtClean="0">
                <a:latin typeface="Cambria" panose="02040503050406030204" pitchFamily="18" charset="0"/>
              </a:rPr>
              <a:t>The petals</a:t>
            </a:r>
            <a:r>
              <a:rPr lang="zh-CN" altLang="en-US" sz="2000" b="1" dirty="0" smtClean="0">
                <a:latin typeface="楷体" panose="02010609060101010101" pitchFamily="49" charset="-122"/>
                <a:ea typeface="楷体" panose="02010609060101010101" pitchFamily="49" charset="-122"/>
              </a:rPr>
              <a:t>（花瓣）</a:t>
            </a:r>
            <a:r>
              <a:rPr lang="en-US" sz="2000" b="1" dirty="0" smtClean="0">
                <a:latin typeface="楷体" panose="02010609060101010101" pitchFamily="49" charset="-122"/>
                <a:ea typeface="楷体" panose="02010609060101010101" pitchFamily="49" charset="-122"/>
              </a:rPr>
              <a:t> </a:t>
            </a:r>
            <a:r>
              <a:rPr lang="en-US" sz="2400" b="1" dirty="0" smtClean="0">
                <a:latin typeface="Cambria" panose="02040503050406030204" pitchFamily="18" charset="0"/>
              </a:rPr>
              <a:t>of a pea flower almost completely enclose the egg-producing organ (the carpel</a:t>
            </a:r>
            <a:r>
              <a:rPr lang="zh-CN" altLang="en-US" sz="2000" b="1" dirty="0">
                <a:latin typeface="楷体" panose="02010609060101010101" pitchFamily="49" charset="-122"/>
                <a:ea typeface="楷体" panose="02010609060101010101" pitchFamily="49" charset="-122"/>
              </a:rPr>
              <a:t>（心皮）</a:t>
            </a:r>
            <a:r>
              <a:rPr lang="en-US" sz="2400" b="1" dirty="0" smtClean="0">
                <a:latin typeface="Cambria" panose="02040503050406030204" pitchFamily="18" charset="0"/>
              </a:rPr>
              <a:t>) and the sperm-producing organs (the stamens</a:t>
            </a:r>
            <a:r>
              <a:rPr lang="zh-CN" altLang="en-US" sz="2000" b="1" dirty="0">
                <a:latin typeface="楷体" panose="02010609060101010101" pitchFamily="49" charset="-122"/>
                <a:ea typeface="楷体" panose="02010609060101010101" pitchFamily="49" charset="-122"/>
              </a:rPr>
              <a:t>（雄蕊）</a:t>
            </a:r>
            <a:r>
              <a:rPr lang="en-US" sz="2400" b="1" dirty="0" smtClean="0">
                <a:latin typeface="Cambria" panose="02040503050406030204" pitchFamily="18" charset="0"/>
              </a:rPr>
              <a:t>). </a:t>
            </a:r>
          </a:p>
          <a:p>
            <a:pPr lvl="1"/>
            <a:r>
              <a:rPr lang="en-US" sz="2400" b="1" dirty="0" smtClean="0">
                <a:latin typeface="Cambria" panose="02040503050406030204" pitchFamily="18" charset="0"/>
              </a:rPr>
              <a:t>Consequently, pea plants usually self-fertilize</a:t>
            </a:r>
            <a:r>
              <a:rPr lang="zh-CN" altLang="en-US" sz="2000" b="1" dirty="0">
                <a:latin typeface="楷体" panose="02010609060101010101" pitchFamily="49" charset="-122"/>
                <a:ea typeface="楷体" panose="02010609060101010101" pitchFamily="49" charset="-122"/>
              </a:rPr>
              <a:t>（受精）</a:t>
            </a:r>
            <a:r>
              <a:rPr lang="en-US" sz="2000" b="1" dirty="0">
                <a:latin typeface="楷体" panose="02010609060101010101" pitchFamily="49" charset="-122"/>
                <a:ea typeface="楷体" panose="02010609060101010101" pitchFamily="49" charset="-122"/>
              </a:rPr>
              <a:t> </a:t>
            </a:r>
            <a:r>
              <a:rPr lang="en-US" sz="2400" b="1" dirty="0" smtClean="0">
                <a:latin typeface="Cambria" panose="02040503050406030204" pitchFamily="18" charset="0"/>
              </a:rPr>
              <a:t>because sperm-carrying pollen grains released from the stamens land on the tip of the egg-containing carpel of the same flower.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719090" y="568096"/>
            <a:ext cx="8424909" cy="958863"/>
          </a:xfrm>
        </p:spPr>
        <p:txBody>
          <a:bodyPr/>
          <a:lstStyle/>
          <a:p>
            <a:r>
              <a:rPr lang="en-US" sz="4000" dirty="0" smtClean="0">
                <a:solidFill>
                  <a:srgbClr val="FF0000"/>
                </a:solidFill>
                <a:latin typeface="Cambria" panose="02040503050406030204" pitchFamily="18" charset="0"/>
              </a:rPr>
              <a:t>Polygenic Inheritance</a:t>
            </a:r>
          </a:p>
        </p:txBody>
      </p:sp>
      <p:sp>
        <p:nvSpPr>
          <p:cNvPr id="188419" name="Rectangle 3"/>
          <p:cNvSpPr>
            <a:spLocks noGrp="1" noChangeArrowheads="1"/>
          </p:cNvSpPr>
          <p:nvPr>
            <p:ph idx="1"/>
          </p:nvPr>
        </p:nvSpPr>
        <p:spPr>
          <a:xfrm>
            <a:off x="719090" y="1642369"/>
            <a:ext cx="8111401" cy="4534594"/>
          </a:xfrm>
        </p:spPr>
        <p:txBody>
          <a:bodyPr>
            <a:normAutofit/>
          </a:bodyPr>
          <a:lstStyle/>
          <a:p>
            <a:r>
              <a:rPr lang="en-US" sz="2600" b="1" dirty="0" smtClean="0">
                <a:solidFill>
                  <a:srgbClr val="FF0000"/>
                </a:solidFill>
                <a:latin typeface="Cambria" panose="02040503050406030204" pitchFamily="18" charset="0"/>
              </a:rPr>
              <a:t>Polygenic inheritance </a:t>
            </a:r>
            <a:r>
              <a:rPr lang="en-US" sz="2600" b="1" dirty="0" smtClean="0">
                <a:latin typeface="Cambria" panose="02040503050406030204" pitchFamily="18" charset="0"/>
              </a:rPr>
              <a:t>is </a:t>
            </a:r>
          </a:p>
          <a:p>
            <a:pPr lvl="1"/>
            <a:r>
              <a:rPr lang="en-US" b="1" dirty="0" smtClean="0">
                <a:latin typeface="Cambria" panose="02040503050406030204" pitchFamily="18" charset="0"/>
              </a:rPr>
              <a:t>the additive effects of two or more genes on a single phenotypic character and</a:t>
            </a:r>
          </a:p>
          <a:p>
            <a:pPr lvl="1"/>
            <a:r>
              <a:rPr lang="en-US" b="1" dirty="0" smtClean="0">
                <a:latin typeface="Cambria" panose="02040503050406030204" pitchFamily="18" charset="0"/>
              </a:rPr>
              <a:t>the logical opposite of pleiotropy</a:t>
            </a:r>
            <a:r>
              <a:rPr lang="zh-CN" altLang="en-US" sz="2000" b="1" dirty="0" smtClean="0">
                <a:latin typeface="楷体" panose="02010609060101010101" pitchFamily="49" charset="-122"/>
                <a:ea typeface="楷体" panose="02010609060101010101" pitchFamily="49" charset="-122"/>
              </a:rPr>
              <a:t>（基因多效性）</a:t>
            </a:r>
            <a:r>
              <a:rPr lang="en-US" b="1" dirty="0" smtClean="0">
                <a:latin typeface="Cambria" panose="02040503050406030204" pitchFamily="18" charset="0"/>
              </a:rPr>
              <a:t>, in which one gene affects several characters.</a:t>
            </a:r>
          </a:p>
          <a:p>
            <a:r>
              <a:rPr lang="en-US" sz="2600" b="1" dirty="0" smtClean="0">
                <a:latin typeface="Cambria" panose="02040503050406030204" pitchFamily="18" charset="0"/>
              </a:rPr>
              <a:t>There is evidence that height in people is controlled by several genes that are inherited separately. (Actually, human height is probably affected by a great number of genes, but we’ll simplify here.)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170" y="268712"/>
            <a:ext cx="8375660" cy="6320577"/>
          </a:xfrm>
          <a:prstGeom prst="rect">
            <a:avLst/>
          </a:prstGeom>
        </p:spPr>
      </p:pic>
      <p:sp>
        <p:nvSpPr>
          <p:cNvPr id="3" name="TextBox 2"/>
          <p:cNvSpPr txBox="1"/>
          <p:nvPr/>
        </p:nvSpPr>
        <p:spPr>
          <a:xfrm>
            <a:off x="415925" y="327481"/>
            <a:ext cx="1110817"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P Generation</a:t>
            </a:r>
            <a:endParaRPr lang="en-US" sz="1400" b="1" dirty="0">
              <a:solidFill>
                <a:prstClr val="black"/>
              </a:solidFill>
              <a:latin typeface="Arial" pitchFamily="34" charset="0"/>
              <a:ea typeface="+mn-ea"/>
              <a:cs typeface="Arial" pitchFamily="34" charset="0"/>
            </a:endParaRPr>
          </a:p>
        </p:txBody>
      </p:sp>
      <p:sp>
        <p:nvSpPr>
          <p:cNvPr id="5" name="TextBox 4"/>
          <p:cNvSpPr txBox="1"/>
          <p:nvPr/>
        </p:nvSpPr>
        <p:spPr>
          <a:xfrm>
            <a:off x="3644900" y="403682"/>
            <a:ext cx="1098058"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Symbol" pitchFamily="18" charset="2"/>
                <a:ea typeface="+mn-ea"/>
                <a:cs typeface="Arial" pitchFamily="34" charset="0"/>
              </a:rPr>
              <a:t>=</a:t>
            </a:r>
            <a:r>
              <a:rPr lang="en-US" sz="1400" b="1" dirty="0">
                <a:solidFill>
                  <a:prstClr val="black"/>
                </a:solidFill>
                <a:latin typeface="Arial" pitchFamily="34" charset="0"/>
                <a:ea typeface="+mn-ea"/>
                <a:cs typeface="Arial" pitchFamily="34" charset="0"/>
              </a:rPr>
              <a:t> short </a:t>
            </a:r>
            <a:r>
              <a:rPr lang="en-US" sz="1400" b="1" dirty="0" smtClean="0">
                <a:solidFill>
                  <a:prstClr val="black"/>
                </a:solidFill>
                <a:latin typeface="Arial" pitchFamily="34" charset="0"/>
                <a:ea typeface="+mn-ea"/>
                <a:cs typeface="Arial" pitchFamily="34" charset="0"/>
              </a:rPr>
              <a:t>allele</a:t>
            </a:r>
            <a:endParaRPr lang="en-US" sz="1400" b="1" dirty="0">
              <a:solidFill>
                <a:prstClr val="black"/>
              </a:solidFill>
              <a:latin typeface="Arial" pitchFamily="34" charset="0"/>
              <a:ea typeface="+mn-ea"/>
              <a:cs typeface="Arial" pitchFamily="34" charset="0"/>
            </a:endParaRPr>
          </a:p>
        </p:txBody>
      </p:sp>
      <p:sp>
        <p:nvSpPr>
          <p:cNvPr id="6" name="TextBox 5"/>
          <p:cNvSpPr txBox="1"/>
          <p:nvPr/>
        </p:nvSpPr>
        <p:spPr>
          <a:xfrm>
            <a:off x="3644900" y="628652"/>
            <a:ext cx="908903"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Symbol" pitchFamily="18" charset="2"/>
                <a:ea typeface="+mn-ea"/>
                <a:cs typeface="Arial" pitchFamily="34" charset="0"/>
              </a:rPr>
              <a:t>=</a:t>
            </a:r>
            <a:r>
              <a:rPr lang="en-US" sz="1400" b="1" dirty="0" smtClean="0">
                <a:solidFill>
                  <a:prstClr val="black"/>
                </a:solidFill>
                <a:latin typeface="Arial" pitchFamily="34" charset="0"/>
                <a:ea typeface="+mn-ea"/>
                <a:cs typeface="Arial" pitchFamily="34" charset="0"/>
              </a:rPr>
              <a:t> </a:t>
            </a:r>
            <a:r>
              <a:rPr lang="en-US" sz="1400" b="1" dirty="0">
                <a:solidFill>
                  <a:prstClr val="black"/>
                </a:solidFill>
                <a:latin typeface="Arial" pitchFamily="34" charset="0"/>
                <a:ea typeface="+mn-ea"/>
                <a:cs typeface="Arial" pitchFamily="34" charset="0"/>
              </a:rPr>
              <a:t>tall allele</a:t>
            </a:r>
          </a:p>
        </p:txBody>
      </p:sp>
      <p:sp>
        <p:nvSpPr>
          <p:cNvPr id="7" name="TextBox 6"/>
          <p:cNvSpPr txBox="1"/>
          <p:nvPr/>
        </p:nvSpPr>
        <p:spPr>
          <a:xfrm>
            <a:off x="1174744" y="908050"/>
            <a:ext cx="984244" cy="430887"/>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aabbcc</a:t>
            </a:r>
            <a:endParaRPr lang="en-US" sz="1400"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a:t>
            </a:r>
            <a:r>
              <a:rPr lang="en-US" sz="1400" b="1" dirty="0">
                <a:solidFill>
                  <a:prstClr val="black"/>
                </a:solidFill>
                <a:latin typeface="Arial" pitchFamily="34" charset="0"/>
                <a:ea typeface="+mn-ea"/>
                <a:cs typeface="Arial" pitchFamily="34" charset="0"/>
              </a:rPr>
              <a:t>very short)</a:t>
            </a:r>
          </a:p>
        </p:txBody>
      </p:sp>
      <p:sp>
        <p:nvSpPr>
          <p:cNvPr id="8" name="TextBox 7"/>
          <p:cNvSpPr txBox="1"/>
          <p:nvPr/>
        </p:nvSpPr>
        <p:spPr>
          <a:xfrm>
            <a:off x="2527300" y="913943"/>
            <a:ext cx="795089" cy="430887"/>
          </a:xfrm>
          <a:prstGeom prst="rect">
            <a:avLst/>
          </a:prstGeom>
          <a:noFill/>
        </p:spPr>
        <p:txBody>
          <a:bodyPr wrap="none" lIns="0" tIns="0" rIns="0" bIns="0" rtlCol="0">
            <a:spAutoFit/>
          </a:bodyPr>
          <a:lstStyle/>
          <a:p>
            <a:pPr algn="ctr" fontAlgn="auto">
              <a:spcBef>
                <a:spcPts val="0"/>
              </a:spcBef>
              <a:spcAft>
                <a:spcPts val="0"/>
              </a:spcAft>
            </a:pPr>
            <a:r>
              <a:rPr lang="en-US" sz="1400" b="1" i="1" dirty="0" smtClean="0">
                <a:solidFill>
                  <a:prstClr val="black"/>
                </a:solidFill>
                <a:latin typeface="Arial" pitchFamily="34" charset="0"/>
                <a:ea typeface="+mn-ea"/>
                <a:cs typeface="Arial" pitchFamily="34" charset="0"/>
              </a:rPr>
              <a:t>AABBCC</a:t>
            </a: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a:t>
            </a:r>
            <a:r>
              <a:rPr lang="en-US" sz="1400" b="1" dirty="0">
                <a:solidFill>
                  <a:prstClr val="black"/>
                </a:solidFill>
                <a:latin typeface="Arial" pitchFamily="34" charset="0"/>
                <a:ea typeface="+mn-ea"/>
                <a:cs typeface="Arial" pitchFamily="34" charset="0"/>
              </a:rPr>
              <a:t>very tall)</a:t>
            </a:r>
          </a:p>
        </p:txBody>
      </p:sp>
      <p:sp>
        <p:nvSpPr>
          <p:cNvPr id="10" name="TextBox 9"/>
          <p:cNvSpPr txBox="1"/>
          <p:nvPr/>
        </p:nvSpPr>
        <p:spPr>
          <a:xfrm>
            <a:off x="415925" y="1606550"/>
            <a:ext cx="1202252"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F</a:t>
            </a:r>
            <a:r>
              <a:rPr lang="en-US" sz="1400" b="1" baseline="-25000" dirty="0" smtClean="0">
                <a:solidFill>
                  <a:prstClr val="black"/>
                </a:solidFill>
                <a:latin typeface="Arial" pitchFamily="34" charset="0"/>
                <a:ea typeface="+mn-ea"/>
                <a:cs typeface="Arial" pitchFamily="34" charset="0"/>
              </a:rPr>
              <a:t>1</a:t>
            </a:r>
            <a:r>
              <a:rPr lang="en-US" sz="1400" b="1" dirty="0" smtClean="0">
                <a:solidFill>
                  <a:prstClr val="black"/>
                </a:solidFill>
                <a:latin typeface="Arial" pitchFamily="34" charset="0"/>
                <a:ea typeface="+mn-ea"/>
                <a:cs typeface="Arial" pitchFamily="34" charset="0"/>
              </a:rPr>
              <a:t> Generation</a:t>
            </a:r>
            <a:endParaRPr lang="en-US" sz="1400" b="1" dirty="0">
              <a:solidFill>
                <a:prstClr val="black"/>
              </a:solidFill>
              <a:latin typeface="Arial" pitchFamily="34" charset="0"/>
              <a:ea typeface="+mn-ea"/>
              <a:cs typeface="Arial" pitchFamily="34" charset="0"/>
            </a:endParaRPr>
          </a:p>
        </p:txBody>
      </p:sp>
      <p:sp>
        <p:nvSpPr>
          <p:cNvPr id="11" name="TextBox 10"/>
          <p:cNvSpPr txBox="1"/>
          <p:nvPr/>
        </p:nvSpPr>
        <p:spPr>
          <a:xfrm>
            <a:off x="415925" y="2644319"/>
            <a:ext cx="1202252"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F</a:t>
            </a:r>
            <a:r>
              <a:rPr lang="en-US" sz="1400" b="1" baseline="-25000" dirty="0" smtClean="0">
                <a:solidFill>
                  <a:prstClr val="black"/>
                </a:solidFill>
                <a:latin typeface="Arial" pitchFamily="34" charset="0"/>
                <a:ea typeface="+mn-ea"/>
                <a:cs typeface="Arial" pitchFamily="34" charset="0"/>
              </a:rPr>
              <a:t>2</a:t>
            </a:r>
            <a:r>
              <a:rPr lang="en-US" sz="1400" b="1" dirty="0" smtClean="0">
                <a:solidFill>
                  <a:prstClr val="black"/>
                </a:solidFill>
                <a:latin typeface="Arial" pitchFamily="34" charset="0"/>
                <a:ea typeface="+mn-ea"/>
                <a:cs typeface="Arial" pitchFamily="34" charset="0"/>
              </a:rPr>
              <a:t> Generation</a:t>
            </a:r>
            <a:endParaRPr lang="en-US" sz="1400" b="1" dirty="0">
              <a:solidFill>
                <a:prstClr val="black"/>
              </a:solidFill>
              <a:latin typeface="Arial" pitchFamily="34" charset="0"/>
              <a:ea typeface="+mn-ea"/>
              <a:cs typeface="Arial" pitchFamily="34" charset="0"/>
            </a:endParaRPr>
          </a:p>
        </p:txBody>
      </p:sp>
      <p:sp>
        <p:nvSpPr>
          <p:cNvPr id="12" name="TextBox 11"/>
          <p:cNvSpPr txBox="1"/>
          <p:nvPr/>
        </p:nvSpPr>
        <p:spPr>
          <a:xfrm>
            <a:off x="1123193" y="2133143"/>
            <a:ext cx="1391407" cy="430887"/>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AaBbCc</a:t>
            </a:r>
            <a:endParaRPr lang="en-US" sz="1400"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a:t>
            </a:r>
            <a:r>
              <a:rPr lang="en-US" sz="1400" b="1" dirty="0">
                <a:solidFill>
                  <a:prstClr val="black"/>
                </a:solidFill>
                <a:latin typeface="Arial" pitchFamily="34" charset="0"/>
                <a:ea typeface="+mn-ea"/>
                <a:cs typeface="Arial" pitchFamily="34" charset="0"/>
              </a:rPr>
              <a:t>medium height)</a:t>
            </a:r>
          </a:p>
        </p:txBody>
      </p:sp>
      <p:sp>
        <p:nvSpPr>
          <p:cNvPr id="13" name="TextBox 12"/>
          <p:cNvSpPr txBox="1"/>
          <p:nvPr/>
        </p:nvSpPr>
        <p:spPr>
          <a:xfrm>
            <a:off x="2821572" y="2133143"/>
            <a:ext cx="1391407" cy="430887"/>
          </a:xfrm>
          <a:prstGeom prst="rect">
            <a:avLst/>
          </a:prstGeom>
          <a:noFill/>
        </p:spPr>
        <p:txBody>
          <a:bodyPr wrap="none" lIns="0" tIns="0" rIns="0" bIns="0" rtlCol="0">
            <a:spAutoFit/>
          </a:bodyPr>
          <a:lstStyle/>
          <a:p>
            <a:pPr algn="ctr" fontAlgn="auto">
              <a:spcBef>
                <a:spcPts val="0"/>
              </a:spcBef>
              <a:spcAft>
                <a:spcPts val="0"/>
              </a:spcAft>
            </a:pPr>
            <a:r>
              <a:rPr lang="en-US" sz="1400" b="1" i="1" dirty="0" err="1" smtClean="0">
                <a:solidFill>
                  <a:prstClr val="black"/>
                </a:solidFill>
                <a:latin typeface="Arial" pitchFamily="34" charset="0"/>
                <a:ea typeface="+mn-ea"/>
                <a:cs typeface="Arial" pitchFamily="34" charset="0"/>
              </a:rPr>
              <a:t>AaBbCc</a:t>
            </a:r>
            <a:endParaRPr lang="en-US" sz="1400"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a:t>
            </a:r>
            <a:r>
              <a:rPr lang="en-US" sz="1400" b="1" dirty="0">
                <a:solidFill>
                  <a:prstClr val="black"/>
                </a:solidFill>
                <a:latin typeface="Arial" pitchFamily="34" charset="0"/>
                <a:ea typeface="+mn-ea"/>
                <a:cs typeface="Arial" pitchFamily="34" charset="0"/>
              </a:rPr>
              <a:t>medium height)</a:t>
            </a:r>
          </a:p>
        </p:txBody>
      </p:sp>
      <p:sp>
        <p:nvSpPr>
          <p:cNvPr id="14" name="TextBox 13"/>
          <p:cNvSpPr txBox="1"/>
          <p:nvPr/>
        </p:nvSpPr>
        <p:spPr>
          <a:xfrm>
            <a:off x="2444750" y="2736166"/>
            <a:ext cx="559449"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Sperm</a:t>
            </a:r>
          </a:p>
        </p:txBody>
      </p:sp>
      <p:grpSp>
        <p:nvGrpSpPr>
          <p:cNvPr id="16" name="Group 15"/>
          <p:cNvGrpSpPr/>
          <p:nvPr/>
        </p:nvGrpSpPr>
        <p:grpSpPr>
          <a:xfrm>
            <a:off x="1576331" y="3007559"/>
            <a:ext cx="64120" cy="276999"/>
            <a:chOff x="1576331" y="3007559"/>
            <a:chExt cx="64120" cy="276999"/>
          </a:xfrm>
        </p:grpSpPr>
        <p:sp>
          <p:nvSpPr>
            <p:cNvPr id="15" name="TextBox 14"/>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4" name="Freeform 3"/>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8" name="Group 17"/>
          <p:cNvGrpSpPr/>
          <p:nvPr/>
        </p:nvGrpSpPr>
        <p:grpSpPr>
          <a:xfrm>
            <a:off x="1892300" y="3015476"/>
            <a:ext cx="64120" cy="276999"/>
            <a:chOff x="1576331" y="3007559"/>
            <a:chExt cx="64120" cy="276999"/>
          </a:xfrm>
        </p:grpSpPr>
        <p:sp>
          <p:nvSpPr>
            <p:cNvPr id="19" name="TextBox 18"/>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20" name="Freeform 19"/>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21" name="Group 20"/>
          <p:cNvGrpSpPr/>
          <p:nvPr/>
        </p:nvGrpSpPr>
        <p:grpSpPr>
          <a:xfrm>
            <a:off x="2209800" y="3009126"/>
            <a:ext cx="64120" cy="276999"/>
            <a:chOff x="1576331" y="3007559"/>
            <a:chExt cx="64120" cy="276999"/>
          </a:xfrm>
        </p:grpSpPr>
        <p:sp>
          <p:nvSpPr>
            <p:cNvPr id="22" name="TextBox 21"/>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23" name="Freeform 22"/>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24" name="Group 23"/>
          <p:cNvGrpSpPr/>
          <p:nvPr/>
        </p:nvGrpSpPr>
        <p:grpSpPr>
          <a:xfrm>
            <a:off x="2524125" y="3012301"/>
            <a:ext cx="64120" cy="276999"/>
            <a:chOff x="1576331" y="3007559"/>
            <a:chExt cx="64120" cy="276999"/>
          </a:xfrm>
        </p:grpSpPr>
        <p:sp>
          <p:nvSpPr>
            <p:cNvPr id="25" name="TextBox 24"/>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26" name="Freeform 25"/>
            <p:cNvSpPr/>
            <p:nvPr/>
          </p:nvSpPr>
          <p:spPr>
            <a:xfrm>
              <a:off x="1581150" y="3143250"/>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27" name="Group 26"/>
          <p:cNvGrpSpPr/>
          <p:nvPr/>
        </p:nvGrpSpPr>
        <p:grpSpPr>
          <a:xfrm>
            <a:off x="2825750" y="3009126"/>
            <a:ext cx="64120" cy="276999"/>
            <a:chOff x="1576331" y="3007559"/>
            <a:chExt cx="64120" cy="276999"/>
          </a:xfrm>
        </p:grpSpPr>
        <p:sp>
          <p:nvSpPr>
            <p:cNvPr id="28" name="TextBox 27"/>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29" name="Freeform 28"/>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30" name="Group 29"/>
          <p:cNvGrpSpPr/>
          <p:nvPr/>
        </p:nvGrpSpPr>
        <p:grpSpPr>
          <a:xfrm>
            <a:off x="3143250" y="3005951"/>
            <a:ext cx="64120" cy="276999"/>
            <a:chOff x="1576331" y="3007559"/>
            <a:chExt cx="64120" cy="276999"/>
          </a:xfrm>
        </p:grpSpPr>
        <p:sp>
          <p:nvSpPr>
            <p:cNvPr id="31" name="TextBox 30"/>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32" name="Freeform 31"/>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33" name="Group 32"/>
          <p:cNvGrpSpPr/>
          <p:nvPr/>
        </p:nvGrpSpPr>
        <p:grpSpPr>
          <a:xfrm>
            <a:off x="1100658" y="3394075"/>
            <a:ext cx="64120" cy="276999"/>
            <a:chOff x="1576331" y="3007559"/>
            <a:chExt cx="64120" cy="276999"/>
          </a:xfrm>
        </p:grpSpPr>
        <p:sp>
          <p:nvSpPr>
            <p:cNvPr id="34" name="TextBox 33"/>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lnSpc>
                  <a:spcPts val="1000"/>
                </a:lnSpc>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35" name="Freeform 34"/>
            <p:cNvSpPr/>
            <p:nvPr/>
          </p:nvSpPr>
          <p:spPr>
            <a:xfrm>
              <a:off x="1581150" y="3143250"/>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36" name="Group 35"/>
          <p:cNvGrpSpPr/>
          <p:nvPr/>
        </p:nvGrpSpPr>
        <p:grpSpPr>
          <a:xfrm>
            <a:off x="1095375" y="3708400"/>
            <a:ext cx="64120" cy="276999"/>
            <a:chOff x="1576331" y="3007559"/>
            <a:chExt cx="64120" cy="276999"/>
          </a:xfrm>
        </p:grpSpPr>
        <p:sp>
          <p:nvSpPr>
            <p:cNvPr id="37" name="TextBox 36"/>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38" name="Freeform 37"/>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39" name="Group 38"/>
          <p:cNvGrpSpPr/>
          <p:nvPr/>
        </p:nvGrpSpPr>
        <p:grpSpPr>
          <a:xfrm>
            <a:off x="1096442" y="4029074"/>
            <a:ext cx="64120" cy="276999"/>
            <a:chOff x="1576331" y="3007559"/>
            <a:chExt cx="64120" cy="276999"/>
          </a:xfrm>
        </p:grpSpPr>
        <p:sp>
          <p:nvSpPr>
            <p:cNvPr id="40" name="TextBox 39"/>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41" name="Freeform 40"/>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42" name="Group 41"/>
          <p:cNvGrpSpPr/>
          <p:nvPr/>
        </p:nvGrpSpPr>
        <p:grpSpPr>
          <a:xfrm>
            <a:off x="1097509" y="4332287"/>
            <a:ext cx="64120" cy="276999"/>
            <a:chOff x="1576331" y="3007559"/>
            <a:chExt cx="64120" cy="276999"/>
          </a:xfrm>
        </p:grpSpPr>
        <p:sp>
          <p:nvSpPr>
            <p:cNvPr id="43" name="TextBox 42"/>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44" name="Freeform 43"/>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45" name="Group 44"/>
          <p:cNvGrpSpPr/>
          <p:nvPr/>
        </p:nvGrpSpPr>
        <p:grpSpPr>
          <a:xfrm>
            <a:off x="1095401" y="4633912"/>
            <a:ext cx="64120" cy="276999"/>
            <a:chOff x="1576331" y="3007559"/>
            <a:chExt cx="64120" cy="276999"/>
          </a:xfrm>
        </p:grpSpPr>
        <p:sp>
          <p:nvSpPr>
            <p:cNvPr id="46" name="TextBox 45"/>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47" name="Freeform 46"/>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48" name="TextBox 47"/>
          <p:cNvSpPr txBox="1"/>
          <p:nvPr/>
        </p:nvSpPr>
        <p:spPr>
          <a:xfrm>
            <a:off x="606955" y="4506327"/>
            <a:ext cx="437620"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Eggs</a:t>
            </a:r>
            <a:endParaRPr lang="en-US" sz="1400" b="1" dirty="0">
              <a:solidFill>
                <a:prstClr val="black"/>
              </a:solidFill>
              <a:latin typeface="Arial" pitchFamily="34" charset="0"/>
              <a:ea typeface="+mn-ea"/>
              <a:cs typeface="Arial" pitchFamily="34" charset="0"/>
            </a:endParaRPr>
          </a:p>
        </p:txBody>
      </p:sp>
      <p:grpSp>
        <p:nvGrpSpPr>
          <p:cNvPr id="49" name="Group 48"/>
          <p:cNvGrpSpPr/>
          <p:nvPr/>
        </p:nvGrpSpPr>
        <p:grpSpPr>
          <a:xfrm>
            <a:off x="1100275" y="4962526"/>
            <a:ext cx="64120" cy="276999"/>
            <a:chOff x="1576331" y="3007559"/>
            <a:chExt cx="64120" cy="276999"/>
          </a:xfrm>
        </p:grpSpPr>
        <p:sp>
          <p:nvSpPr>
            <p:cNvPr id="50" name="TextBox 49"/>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51" name="Freeform 50"/>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52" name="Group 51"/>
          <p:cNvGrpSpPr/>
          <p:nvPr/>
        </p:nvGrpSpPr>
        <p:grpSpPr>
          <a:xfrm>
            <a:off x="1100386" y="5276851"/>
            <a:ext cx="64120" cy="276999"/>
            <a:chOff x="1576331" y="3007559"/>
            <a:chExt cx="64120" cy="276999"/>
          </a:xfrm>
        </p:grpSpPr>
        <p:sp>
          <p:nvSpPr>
            <p:cNvPr id="53" name="TextBox 52"/>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54" name="Freeform 53"/>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55" name="Group 54"/>
          <p:cNvGrpSpPr/>
          <p:nvPr/>
        </p:nvGrpSpPr>
        <p:grpSpPr>
          <a:xfrm>
            <a:off x="1100497" y="5586413"/>
            <a:ext cx="64120" cy="276999"/>
            <a:chOff x="1576331" y="3007559"/>
            <a:chExt cx="64120" cy="276999"/>
          </a:xfrm>
        </p:grpSpPr>
        <p:sp>
          <p:nvSpPr>
            <p:cNvPr id="56" name="TextBox 55"/>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57" name="Freeform 56"/>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58" name="Group 57"/>
          <p:cNvGrpSpPr/>
          <p:nvPr/>
        </p:nvGrpSpPr>
        <p:grpSpPr>
          <a:xfrm>
            <a:off x="3462333" y="3009904"/>
            <a:ext cx="64120" cy="276999"/>
            <a:chOff x="1576331" y="3007559"/>
            <a:chExt cx="64120" cy="276999"/>
          </a:xfrm>
        </p:grpSpPr>
        <p:sp>
          <p:nvSpPr>
            <p:cNvPr id="59" name="TextBox 58"/>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60" name="Freeform 59"/>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61" name="Group 60"/>
          <p:cNvGrpSpPr/>
          <p:nvPr/>
        </p:nvGrpSpPr>
        <p:grpSpPr>
          <a:xfrm>
            <a:off x="3776653" y="3004331"/>
            <a:ext cx="64120" cy="276999"/>
            <a:chOff x="1576331" y="3007559"/>
            <a:chExt cx="64120" cy="276999"/>
          </a:xfrm>
        </p:grpSpPr>
        <p:sp>
          <p:nvSpPr>
            <p:cNvPr id="62" name="TextBox 61"/>
            <p:cNvSpPr txBox="1"/>
            <p:nvPr/>
          </p:nvSpPr>
          <p:spPr>
            <a:xfrm>
              <a:off x="1576331" y="3007559"/>
              <a:ext cx="6412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8</a:t>
              </a:r>
              <a:endParaRPr lang="en-US" sz="900" b="1" dirty="0">
                <a:solidFill>
                  <a:prstClr val="black"/>
                </a:solidFill>
                <a:latin typeface="Arial" pitchFamily="34" charset="0"/>
                <a:ea typeface="+mn-ea"/>
                <a:cs typeface="Arial" pitchFamily="34" charset="0"/>
              </a:endParaRPr>
            </a:p>
          </p:txBody>
        </p:sp>
        <p:sp>
          <p:nvSpPr>
            <p:cNvPr id="63" name="Freeform 62"/>
            <p:cNvSpPr/>
            <p:nvPr/>
          </p:nvSpPr>
          <p:spPr>
            <a:xfrm>
              <a:off x="1581150" y="3148013"/>
              <a:ext cx="57150"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65" name="TextBox 64"/>
          <p:cNvSpPr txBox="1"/>
          <p:nvPr/>
        </p:nvSpPr>
        <p:spPr>
          <a:xfrm>
            <a:off x="1114422" y="6276201"/>
            <a:ext cx="128240" cy="276999"/>
          </a:xfrm>
          <a:prstGeom prst="rect">
            <a:avLst/>
          </a:prstGeom>
          <a:noFill/>
        </p:spPr>
        <p:txBody>
          <a:bodyPr wrap="none" lIns="0" tIns="0" rIns="0" bIns="0" rtlCol="0">
            <a:spAutoFit/>
          </a:bodyPr>
          <a:lstStyle/>
          <a:p>
            <a:pPr algn="ct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64</a:t>
            </a:r>
            <a:endParaRPr lang="en-US" sz="900" b="1" dirty="0">
              <a:solidFill>
                <a:prstClr val="black"/>
              </a:solidFill>
              <a:latin typeface="Arial" pitchFamily="34" charset="0"/>
              <a:ea typeface="+mn-ea"/>
              <a:cs typeface="Arial" pitchFamily="34" charset="0"/>
            </a:endParaRPr>
          </a:p>
        </p:txBody>
      </p:sp>
      <p:sp>
        <p:nvSpPr>
          <p:cNvPr id="68" name="TextBox 67"/>
          <p:cNvSpPr txBox="1"/>
          <p:nvPr/>
        </p:nvSpPr>
        <p:spPr>
          <a:xfrm>
            <a:off x="1570077" y="6283712"/>
            <a:ext cx="128240" cy="276999"/>
          </a:xfrm>
          <a:prstGeom prst="rect">
            <a:avLst/>
          </a:prstGeom>
          <a:noFill/>
        </p:spPr>
        <p:txBody>
          <a:bodyPr wrap="none" lIns="0" tIns="0" rIns="0" bIns="0" rtlCol="0">
            <a:spAutoFit/>
          </a:bodyPr>
          <a:lstStyle/>
          <a:p>
            <a:pPr algn="ctr" fontAlgn="auto">
              <a:spcBef>
                <a:spcPts val="0"/>
              </a:spcBef>
              <a:spcAft>
                <a:spcPts val="0"/>
              </a:spcAft>
            </a:pPr>
            <a:r>
              <a:rPr lang="en-US" sz="900" b="1" dirty="0" smtClean="0">
                <a:solidFill>
                  <a:prstClr val="black"/>
                </a:solidFill>
                <a:latin typeface="Arial" pitchFamily="34" charset="0"/>
                <a:ea typeface="+mn-ea"/>
                <a:cs typeface="Arial" pitchFamily="34" charset="0"/>
              </a:rPr>
              <a:t>6</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64</a:t>
            </a:r>
            <a:endParaRPr lang="en-US" sz="900" b="1" dirty="0">
              <a:solidFill>
                <a:prstClr val="black"/>
              </a:solidFill>
              <a:latin typeface="Arial" pitchFamily="34" charset="0"/>
              <a:ea typeface="+mn-ea"/>
              <a:cs typeface="Arial" pitchFamily="34" charset="0"/>
            </a:endParaRPr>
          </a:p>
        </p:txBody>
      </p:sp>
      <p:sp>
        <p:nvSpPr>
          <p:cNvPr id="71" name="TextBox 70"/>
          <p:cNvSpPr txBox="1"/>
          <p:nvPr/>
        </p:nvSpPr>
        <p:spPr>
          <a:xfrm>
            <a:off x="2059254" y="6280515"/>
            <a:ext cx="128240" cy="276999"/>
          </a:xfrm>
          <a:prstGeom prst="rect">
            <a:avLst/>
          </a:prstGeom>
          <a:noFill/>
        </p:spPr>
        <p:txBody>
          <a:bodyPr wrap="none" lIns="0" tIns="0" rIns="0" bIns="0" rtlCol="0">
            <a:spAutoFit/>
          </a:bodyPr>
          <a:lstStyle/>
          <a:p>
            <a:pPr algn="ctr" fontAlgn="auto">
              <a:spcBef>
                <a:spcPts val="0"/>
              </a:spcBef>
              <a:spcAft>
                <a:spcPts val="0"/>
              </a:spcAft>
            </a:pPr>
            <a:r>
              <a:rPr lang="en-US" sz="900" b="1" dirty="0" smtClean="0">
                <a:solidFill>
                  <a:prstClr val="black"/>
                </a:solidFill>
                <a:latin typeface="Arial" pitchFamily="34" charset="0"/>
                <a:ea typeface="+mn-ea"/>
                <a:cs typeface="Arial" pitchFamily="34" charset="0"/>
              </a:rPr>
              <a:t>15</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64</a:t>
            </a:r>
            <a:endParaRPr lang="en-US" sz="900" b="1" dirty="0">
              <a:solidFill>
                <a:prstClr val="black"/>
              </a:solidFill>
              <a:latin typeface="Arial" pitchFamily="34" charset="0"/>
              <a:ea typeface="+mn-ea"/>
              <a:cs typeface="Arial" pitchFamily="34" charset="0"/>
            </a:endParaRPr>
          </a:p>
        </p:txBody>
      </p:sp>
      <p:sp>
        <p:nvSpPr>
          <p:cNvPr id="74" name="TextBox 73"/>
          <p:cNvSpPr txBox="1"/>
          <p:nvPr/>
        </p:nvSpPr>
        <p:spPr>
          <a:xfrm>
            <a:off x="2549791" y="6280511"/>
            <a:ext cx="128240" cy="276999"/>
          </a:xfrm>
          <a:prstGeom prst="rect">
            <a:avLst/>
          </a:prstGeom>
          <a:noFill/>
        </p:spPr>
        <p:txBody>
          <a:bodyPr wrap="none" lIns="0" tIns="0" rIns="0" bIns="0" rtlCol="0">
            <a:spAutoFit/>
          </a:bodyPr>
          <a:lstStyle/>
          <a:p>
            <a:pPr algn="ctr" fontAlgn="auto">
              <a:spcBef>
                <a:spcPts val="0"/>
              </a:spcBef>
              <a:spcAft>
                <a:spcPts val="0"/>
              </a:spcAft>
            </a:pPr>
            <a:r>
              <a:rPr lang="en-US" sz="900" b="1" dirty="0" smtClean="0">
                <a:solidFill>
                  <a:prstClr val="black"/>
                </a:solidFill>
                <a:latin typeface="Arial" pitchFamily="34" charset="0"/>
                <a:ea typeface="+mn-ea"/>
                <a:cs typeface="Arial" pitchFamily="34" charset="0"/>
              </a:rPr>
              <a:t>20</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64</a:t>
            </a:r>
            <a:endParaRPr lang="en-US" sz="900" b="1" dirty="0">
              <a:solidFill>
                <a:prstClr val="black"/>
              </a:solidFill>
              <a:latin typeface="Arial" pitchFamily="34" charset="0"/>
              <a:ea typeface="+mn-ea"/>
              <a:cs typeface="Arial" pitchFamily="34" charset="0"/>
            </a:endParaRPr>
          </a:p>
        </p:txBody>
      </p:sp>
      <p:sp>
        <p:nvSpPr>
          <p:cNvPr id="75" name="Freeform 74"/>
          <p:cNvSpPr/>
          <p:nvPr/>
        </p:nvSpPr>
        <p:spPr>
          <a:xfrm>
            <a:off x="2551617" y="6416201"/>
            <a:ext cx="133556" cy="0"/>
          </a:xfrm>
          <a:custGeom>
            <a:avLst/>
            <a:gdLst>
              <a:gd name="connsiteX0" fmla="*/ 0 w 57150"/>
              <a:gd name="connsiteY0" fmla="*/ 0 h 0"/>
              <a:gd name="connsiteX1" fmla="*/ 57150 w 57150"/>
              <a:gd name="connsiteY1" fmla="*/ 0 h 0"/>
              <a:gd name="connsiteX0" fmla="*/ 0 w 11911"/>
              <a:gd name="connsiteY0" fmla="*/ 0 h 0"/>
              <a:gd name="connsiteX1" fmla="*/ 11911 w 11911"/>
              <a:gd name="connsiteY1" fmla="*/ 0 h 0"/>
            </a:gdLst>
            <a:ahLst/>
            <a:cxnLst>
              <a:cxn ang="0">
                <a:pos x="connsiteX0" y="connsiteY0"/>
              </a:cxn>
              <a:cxn ang="0">
                <a:pos x="connsiteX1" y="connsiteY1"/>
              </a:cxn>
            </a:cxnLst>
            <a:rect l="l" t="t" r="r" b="b"/>
            <a:pathLst>
              <a:path w="11911">
                <a:moveTo>
                  <a:pt x="0" y="0"/>
                </a:moveTo>
                <a:lnTo>
                  <a:pt x="11911"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nvGrpSpPr>
          <p:cNvPr id="76" name="Group 75"/>
          <p:cNvGrpSpPr/>
          <p:nvPr/>
        </p:nvGrpSpPr>
        <p:grpSpPr>
          <a:xfrm>
            <a:off x="3029355" y="6285271"/>
            <a:ext cx="128240" cy="276999"/>
            <a:chOff x="1576331" y="3007559"/>
            <a:chExt cx="128240" cy="276999"/>
          </a:xfrm>
        </p:grpSpPr>
        <p:sp>
          <p:nvSpPr>
            <p:cNvPr id="77" name="TextBox 76"/>
            <p:cNvSpPr txBox="1"/>
            <p:nvPr/>
          </p:nvSpPr>
          <p:spPr>
            <a:xfrm>
              <a:off x="1576331" y="3007559"/>
              <a:ext cx="128240" cy="276999"/>
            </a:xfrm>
            <a:prstGeom prst="rect">
              <a:avLst/>
            </a:prstGeom>
            <a:noFill/>
          </p:spPr>
          <p:txBody>
            <a:bodyPr wrap="none" lIns="0" tIns="0" rIns="0" bIns="0" rtlCol="0">
              <a:spAutoFit/>
            </a:bodyPr>
            <a:lstStyle/>
            <a:p>
              <a:pPr algn="ctr" fontAlgn="auto">
                <a:spcBef>
                  <a:spcPts val="0"/>
                </a:spcBef>
                <a:spcAft>
                  <a:spcPts val="0"/>
                </a:spcAft>
              </a:pPr>
              <a:r>
                <a:rPr lang="en-US" sz="900" b="1" dirty="0" smtClean="0">
                  <a:solidFill>
                    <a:prstClr val="black"/>
                  </a:solidFill>
                  <a:latin typeface="Arial" pitchFamily="34" charset="0"/>
                  <a:ea typeface="+mn-ea"/>
                  <a:cs typeface="Arial" pitchFamily="34" charset="0"/>
                </a:rPr>
                <a:t>15</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64</a:t>
              </a:r>
              <a:endParaRPr lang="en-US" sz="900" b="1" dirty="0">
                <a:solidFill>
                  <a:prstClr val="black"/>
                </a:solidFill>
                <a:latin typeface="Arial" pitchFamily="34" charset="0"/>
                <a:ea typeface="+mn-ea"/>
                <a:cs typeface="Arial" pitchFamily="34" charset="0"/>
              </a:endParaRPr>
            </a:p>
          </p:txBody>
        </p:sp>
        <p:sp>
          <p:nvSpPr>
            <p:cNvPr id="78" name="Freeform 77"/>
            <p:cNvSpPr/>
            <p:nvPr/>
          </p:nvSpPr>
          <p:spPr>
            <a:xfrm>
              <a:off x="1594976" y="3143250"/>
              <a:ext cx="101245"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79" name="Group 78"/>
          <p:cNvGrpSpPr/>
          <p:nvPr/>
        </p:nvGrpSpPr>
        <p:grpSpPr>
          <a:xfrm>
            <a:off x="3526453" y="6282074"/>
            <a:ext cx="128240" cy="276999"/>
            <a:chOff x="1576331" y="3007559"/>
            <a:chExt cx="128240" cy="276999"/>
          </a:xfrm>
        </p:grpSpPr>
        <p:sp>
          <p:nvSpPr>
            <p:cNvPr id="80" name="TextBox 79"/>
            <p:cNvSpPr txBox="1"/>
            <p:nvPr/>
          </p:nvSpPr>
          <p:spPr>
            <a:xfrm>
              <a:off x="1576331" y="3007559"/>
              <a:ext cx="128240" cy="276999"/>
            </a:xfrm>
            <a:prstGeom prst="rect">
              <a:avLst/>
            </a:prstGeom>
            <a:noFill/>
          </p:spPr>
          <p:txBody>
            <a:bodyPr wrap="none" lIns="0" tIns="0" rIns="0" bIns="0" rtlCol="0">
              <a:spAutoFit/>
            </a:bodyPr>
            <a:lstStyle/>
            <a:p>
              <a:pPr algn="ctr" fontAlgn="auto">
                <a:spcBef>
                  <a:spcPts val="0"/>
                </a:spcBef>
                <a:spcAft>
                  <a:spcPts val="0"/>
                </a:spcAft>
              </a:pPr>
              <a:r>
                <a:rPr lang="en-US" sz="900" b="1" dirty="0" smtClean="0">
                  <a:solidFill>
                    <a:prstClr val="black"/>
                  </a:solidFill>
                  <a:latin typeface="Arial" pitchFamily="34" charset="0"/>
                  <a:ea typeface="+mn-ea"/>
                  <a:cs typeface="Arial" pitchFamily="34" charset="0"/>
                </a:rPr>
                <a:t>6</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64</a:t>
              </a:r>
              <a:endParaRPr lang="en-US" sz="900" b="1" dirty="0">
                <a:solidFill>
                  <a:prstClr val="black"/>
                </a:solidFill>
                <a:latin typeface="Arial" pitchFamily="34" charset="0"/>
                <a:ea typeface="+mn-ea"/>
                <a:cs typeface="Arial" pitchFamily="34" charset="0"/>
              </a:endParaRPr>
            </a:p>
          </p:txBody>
        </p:sp>
        <p:sp>
          <p:nvSpPr>
            <p:cNvPr id="81" name="Freeform 80"/>
            <p:cNvSpPr/>
            <p:nvPr/>
          </p:nvSpPr>
          <p:spPr>
            <a:xfrm>
              <a:off x="1590061" y="3143250"/>
              <a:ext cx="101245"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82" name="Group 81"/>
          <p:cNvGrpSpPr/>
          <p:nvPr/>
        </p:nvGrpSpPr>
        <p:grpSpPr>
          <a:xfrm>
            <a:off x="4023551" y="6278877"/>
            <a:ext cx="128240" cy="276999"/>
            <a:chOff x="1576331" y="3007559"/>
            <a:chExt cx="128240" cy="276999"/>
          </a:xfrm>
        </p:grpSpPr>
        <p:sp>
          <p:nvSpPr>
            <p:cNvPr id="83" name="TextBox 82"/>
            <p:cNvSpPr txBox="1"/>
            <p:nvPr/>
          </p:nvSpPr>
          <p:spPr>
            <a:xfrm>
              <a:off x="1576331" y="3007559"/>
              <a:ext cx="128240" cy="276999"/>
            </a:xfrm>
            <a:prstGeom prst="rect">
              <a:avLst/>
            </a:prstGeom>
            <a:noFill/>
          </p:spPr>
          <p:txBody>
            <a:bodyPr wrap="none" lIns="0" tIns="0" rIns="0" bIns="0" rtlCol="0">
              <a:spAutoFit/>
            </a:bodyPr>
            <a:lstStyle/>
            <a:p>
              <a:pPr algn="ct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64</a:t>
              </a:r>
              <a:endParaRPr lang="en-US" sz="900" b="1" dirty="0">
                <a:solidFill>
                  <a:prstClr val="black"/>
                </a:solidFill>
                <a:latin typeface="Arial" pitchFamily="34" charset="0"/>
                <a:ea typeface="+mn-ea"/>
                <a:cs typeface="Arial" pitchFamily="34" charset="0"/>
              </a:endParaRPr>
            </a:p>
          </p:txBody>
        </p:sp>
        <p:sp>
          <p:nvSpPr>
            <p:cNvPr id="84" name="Freeform 83"/>
            <p:cNvSpPr/>
            <p:nvPr/>
          </p:nvSpPr>
          <p:spPr>
            <a:xfrm>
              <a:off x="1592442" y="3143250"/>
              <a:ext cx="101245"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85" name="TextBox 84"/>
          <p:cNvSpPr txBox="1"/>
          <p:nvPr/>
        </p:nvSpPr>
        <p:spPr>
          <a:xfrm rot="16200000">
            <a:off x="3843256" y="4687704"/>
            <a:ext cx="1885131"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Fraction of population</a:t>
            </a:r>
          </a:p>
        </p:txBody>
      </p:sp>
      <p:sp>
        <p:nvSpPr>
          <p:cNvPr id="87" name="TextBox 86"/>
          <p:cNvSpPr txBox="1"/>
          <p:nvPr/>
        </p:nvSpPr>
        <p:spPr>
          <a:xfrm>
            <a:off x="4953000" y="3481385"/>
            <a:ext cx="12824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20</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64</a:t>
            </a:r>
            <a:endParaRPr lang="en-US" sz="900" b="1" dirty="0">
              <a:solidFill>
                <a:prstClr val="black"/>
              </a:solidFill>
              <a:latin typeface="Arial" pitchFamily="34" charset="0"/>
              <a:ea typeface="+mn-ea"/>
              <a:cs typeface="Arial" pitchFamily="34" charset="0"/>
            </a:endParaRPr>
          </a:p>
        </p:txBody>
      </p:sp>
      <p:sp>
        <p:nvSpPr>
          <p:cNvPr id="90" name="TextBox 89"/>
          <p:cNvSpPr txBox="1"/>
          <p:nvPr/>
        </p:nvSpPr>
        <p:spPr>
          <a:xfrm>
            <a:off x="4953119" y="4105253"/>
            <a:ext cx="128240" cy="276999"/>
          </a:xfrm>
          <a:prstGeom prst="rect">
            <a:avLst/>
          </a:prstGeom>
          <a:noFill/>
        </p:spPr>
        <p:txBody>
          <a:bodyPr wrap="none" lIns="0" tIns="0" rIns="0" bIns="0" rtlCol="0">
            <a:spAutoFit/>
          </a:bodyPr>
          <a:lstStyle/>
          <a:p>
            <a:pPr fontAlgn="auto">
              <a:spcBef>
                <a:spcPts val="0"/>
              </a:spcBef>
              <a:spcAft>
                <a:spcPts val="0"/>
              </a:spcAft>
            </a:pPr>
            <a:r>
              <a:rPr lang="en-US" sz="900" b="1" dirty="0" smtClean="0">
                <a:solidFill>
                  <a:prstClr val="black"/>
                </a:solidFill>
                <a:latin typeface="Arial" pitchFamily="34" charset="0"/>
                <a:ea typeface="+mn-ea"/>
                <a:cs typeface="Arial" pitchFamily="34" charset="0"/>
              </a:rPr>
              <a:t>15</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64</a:t>
            </a:r>
            <a:endParaRPr lang="en-US" sz="900" b="1" dirty="0">
              <a:solidFill>
                <a:prstClr val="black"/>
              </a:solidFill>
              <a:latin typeface="Arial" pitchFamily="34" charset="0"/>
              <a:ea typeface="+mn-ea"/>
              <a:cs typeface="Arial" pitchFamily="34" charset="0"/>
            </a:endParaRPr>
          </a:p>
        </p:txBody>
      </p:sp>
      <p:grpSp>
        <p:nvGrpSpPr>
          <p:cNvPr id="92" name="Group 91"/>
          <p:cNvGrpSpPr/>
          <p:nvPr/>
        </p:nvGrpSpPr>
        <p:grpSpPr>
          <a:xfrm>
            <a:off x="4950852" y="5216875"/>
            <a:ext cx="128240" cy="276999"/>
            <a:chOff x="1576331" y="3007559"/>
            <a:chExt cx="128240" cy="276999"/>
          </a:xfrm>
        </p:grpSpPr>
        <p:sp>
          <p:nvSpPr>
            <p:cNvPr id="93" name="TextBox 92"/>
            <p:cNvSpPr txBox="1"/>
            <p:nvPr/>
          </p:nvSpPr>
          <p:spPr>
            <a:xfrm>
              <a:off x="1576331" y="3007559"/>
              <a:ext cx="128240" cy="276999"/>
            </a:xfrm>
            <a:prstGeom prst="rect">
              <a:avLst/>
            </a:prstGeom>
            <a:noFill/>
          </p:spPr>
          <p:txBody>
            <a:bodyPr wrap="none" lIns="0" tIns="0" rIns="0" bIns="0" rtlCol="0">
              <a:spAutoFit/>
            </a:bodyPr>
            <a:lstStyle/>
            <a:p>
              <a:pPr algn="ctr" fontAlgn="auto">
                <a:spcBef>
                  <a:spcPts val="0"/>
                </a:spcBef>
                <a:spcAft>
                  <a:spcPts val="0"/>
                </a:spcAft>
              </a:pPr>
              <a:r>
                <a:rPr lang="en-US" sz="900" b="1" dirty="0" smtClean="0">
                  <a:solidFill>
                    <a:prstClr val="black"/>
                  </a:solidFill>
                  <a:latin typeface="Arial" pitchFamily="34" charset="0"/>
                  <a:ea typeface="+mn-ea"/>
                  <a:cs typeface="Arial" pitchFamily="34" charset="0"/>
                </a:rPr>
                <a:t>6</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64</a:t>
              </a:r>
              <a:endParaRPr lang="en-US" sz="900" b="1" dirty="0">
                <a:solidFill>
                  <a:prstClr val="black"/>
                </a:solidFill>
                <a:latin typeface="Arial" pitchFamily="34" charset="0"/>
                <a:ea typeface="+mn-ea"/>
                <a:cs typeface="Arial" pitchFamily="34" charset="0"/>
              </a:endParaRPr>
            </a:p>
          </p:txBody>
        </p:sp>
        <p:sp>
          <p:nvSpPr>
            <p:cNvPr id="94" name="Freeform 93"/>
            <p:cNvSpPr/>
            <p:nvPr/>
          </p:nvSpPr>
          <p:spPr>
            <a:xfrm>
              <a:off x="1587681" y="3143250"/>
              <a:ext cx="101245"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95" name="Group 94"/>
          <p:cNvGrpSpPr/>
          <p:nvPr/>
        </p:nvGrpSpPr>
        <p:grpSpPr>
          <a:xfrm>
            <a:off x="4953119" y="5849128"/>
            <a:ext cx="128240" cy="276999"/>
            <a:chOff x="1576331" y="3007559"/>
            <a:chExt cx="128240" cy="276999"/>
          </a:xfrm>
        </p:grpSpPr>
        <p:sp>
          <p:nvSpPr>
            <p:cNvPr id="96" name="TextBox 95"/>
            <p:cNvSpPr txBox="1"/>
            <p:nvPr/>
          </p:nvSpPr>
          <p:spPr>
            <a:xfrm>
              <a:off x="1576331" y="3007559"/>
              <a:ext cx="128240" cy="276999"/>
            </a:xfrm>
            <a:prstGeom prst="rect">
              <a:avLst/>
            </a:prstGeom>
            <a:noFill/>
          </p:spPr>
          <p:txBody>
            <a:bodyPr wrap="none" lIns="0" tIns="0" rIns="0" bIns="0" rtlCol="0">
              <a:spAutoFit/>
            </a:bodyPr>
            <a:lstStyle/>
            <a:p>
              <a:pPr algn="ctr" fontAlgn="auto">
                <a:spcBef>
                  <a:spcPts val="0"/>
                </a:spcBef>
                <a:spcAft>
                  <a:spcPts val="0"/>
                </a:spcAft>
              </a:pPr>
              <a:r>
                <a:rPr lang="en-US" sz="9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900" b="1" dirty="0" smtClean="0">
                  <a:solidFill>
                    <a:prstClr val="black"/>
                  </a:solidFill>
                  <a:latin typeface="Arial" pitchFamily="34" charset="0"/>
                  <a:ea typeface="+mn-ea"/>
                  <a:cs typeface="Arial" pitchFamily="34" charset="0"/>
                </a:rPr>
                <a:t>64</a:t>
              </a:r>
              <a:endParaRPr lang="en-US" sz="900" b="1" dirty="0">
                <a:solidFill>
                  <a:prstClr val="black"/>
                </a:solidFill>
                <a:latin typeface="Arial" pitchFamily="34" charset="0"/>
                <a:ea typeface="+mn-ea"/>
                <a:cs typeface="Arial" pitchFamily="34" charset="0"/>
              </a:endParaRPr>
            </a:p>
          </p:txBody>
        </p:sp>
        <p:sp>
          <p:nvSpPr>
            <p:cNvPr id="97" name="Freeform 96"/>
            <p:cNvSpPr/>
            <p:nvPr/>
          </p:nvSpPr>
          <p:spPr>
            <a:xfrm>
              <a:off x="1587681" y="3143250"/>
              <a:ext cx="101245" cy="0"/>
            </a:xfrm>
            <a:custGeom>
              <a:avLst/>
              <a:gdLst>
                <a:gd name="connsiteX0" fmla="*/ 0 w 57150"/>
                <a:gd name="connsiteY0" fmla="*/ 0 h 0"/>
                <a:gd name="connsiteX1" fmla="*/ 57150 w 57150"/>
                <a:gd name="connsiteY1" fmla="*/ 0 h 0"/>
              </a:gdLst>
              <a:ahLst/>
              <a:cxnLst>
                <a:cxn ang="0">
                  <a:pos x="connsiteX0" y="connsiteY0"/>
                </a:cxn>
                <a:cxn ang="0">
                  <a:pos x="connsiteX1" y="connsiteY1"/>
                </a:cxn>
              </a:cxnLst>
              <a:rect l="l" t="t" r="r" b="b"/>
              <a:pathLst>
                <a:path w="57150">
                  <a:moveTo>
                    <a:pt x="0" y="0"/>
                  </a:moveTo>
                  <a:lnTo>
                    <a:pt x="571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98" name="TextBox 97"/>
          <p:cNvSpPr txBox="1"/>
          <p:nvPr/>
        </p:nvSpPr>
        <p:spPr>
          <a:xfrm>
            <a:off x="5314956" y="6283773"/>
            <a:ext cx="876587"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Very short</a:t>
            </a:r>
          </a:p>
        </p:txBody>
      </p:sp>
      <p:sp>
        <p:nvSpPr>
          <p:cNvPr id="99" name="TextBox 98"/>
          <p:cNvSpPr txBox="1"/>
          <p:nvPr/>
        </p:nvSpPr>
        <p:spPr>
          <a:xfrm>
            <a:off x="6391274" y="6149427"/>
            <a:ext cx="1041952"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Adult height</a:t>
            </a:r>
          </a:p>
        </p:txBody>
      </p:sp>
      <p:sp>
        <p:nvSpPr>
          <p:cNvPr id="100" name="TextBox 99"/>
          <p:cNvSpPr txBox="1"/>
          <p:nvPr/>
        </p:nvSpPr>
        <p:spPr>
          <a:xfrm>
            <a:off x="7605711" y="6282775"/>
            <a:ext cx="687432"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Very tall</a:t>
            </a:r>
          </a:p>
        </p:txBody>
      </p:sp>
      <p:sp>
        <p:nvSpPr>
          <p:cNvPr id="101" name="Freeform 100"/>
          <p:cNvSpPr/>
          <p:nvPr/>
        </p:nvSpPr>
        <p:spPr>
          <a:xfrm>
            <a:off x="2063461" y="6416201"/>
            <a:ext cx="133556" cy="0"/>
          </a:xfrm>
          <a:custGeom>
            <a:avLst/>
            <a:gdLst>
              <a:gd name="connsiteX0" fmla="*/ 0 w 57150"/>
              <a:gd name="connsiteY0" fmla="*/ 0 h 0"/>
              <a:gd name="connsiteX1" fmla="*/ 57150 w 57150"/>
              <a:gd name="connsiteY1" fmla="*/ 0 h 0"/>
              <a:gd name="connsiteX0" fmla="*/ 0 w 11911"/>
              <a:gd name="connsiteY0" fmla="*/ 0 h 0"/>
              <a:gd name="connsiteX1" fmla="*/ 11911 w 11911"/>
              <a:gd name="connsiteY1" fmla="*/ 0 h 0"/>
            </a:gdLst>
            <a:ahLst/>
            <a:cxnLst>
              <a:cxn ang="0">
                <a:pos x="connsiteX0" y="connsiteY0"/>
              </a:cxn>
              <a:cxn ang="0">
                <a:pos x="connsiteX1" y="connsiteY1"/>
              </a:cxn>
            </a:cxnLst>
            <a:rect l="l" t="t" r="r" b="b"/>
            <a:pathLst>
              <a:path w="11911">
                <a:moveTo>
                  <a:pt x="0" y="0"/>
                </a:moveTo>
                <a:lnTo>
                  <a:pt x="11911"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102" name="Freeform 101"/>
          <p:cNvSpPr/>
          <p:nvPr/>
        </p:nvSpPr>
        <p:spPr>
          <a:xfrm>
            <a:off x="1565780" y="6416201"/>
            <a:ext cx="133556" cy="0"/>
          </a:xfrm>
          <a:custGeom>
            <a:avLst/>
            <a:gdLst>
              <a:gd name="connsiteX0" fmla="*/ 0 w 57150"/>
              <a:gd name="connsiteY0" fmla="*/ 0 h 0"/>
              <a:gd name="connsiteX1" fmla="*/ 57150 w 57150"/>
              <a:gd name="connsiteY1" fmla="*/ 0 h 0"/>
              <a:gd name="connsiteX0" fmla="*/ 0 w 11911"/>
              <a:gd name="connsiteY0" fmla="*/ 0 h 0"/>
              <a:gd name="connsiteX1" fmla="*/ 11911 w 11911"/>
              <a:gd name="connsiteY1" fmla="*/ 0 h 0"/>
            </a:gdLst>
            <a:ahLst/>
            <a:cxnLst>
              <a:cxn ang="0">
                <a:pos x="connsiteX0" y="connsiteY0"/>
              </a:cxn>
              <a:cxn ang="0">
                <a:pos x="connsiteX1" y="connsiteY1"/>
              </a:cxn>
            </a:cxnLst>
            <a:rect l="l" t="t" r="r" b="b"/>
            <a:pathLst>
              <a:path w="11911">
                <a:moveTo>
                  <a:pt x="0" y="0"/>
                </a:moveTo>
                <a:lnTo>
                  <a:pt x="11911"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103" name="Freeform 102"/>
          <p:cNvSpPr/>
          <p:nvPr/>
        </p:nvSpPr>
        <p:spPr>
          <a:xfrm>
            <a:off x="1108580" y="6416201"/>
            <a:ext cx="133556" cy="0"/>
          </a:xfrm>
          <a:custGeom>
            <a:avLst/>
            <a:gdLst>
              <a:gd name="connsiteX0" fmla="*/ 0 w 57150"/>
              <a:gd name="connsiteY0" fmla="*/ 0 h 0"/>
              <a:gd name="connsiteX1" fmla="*/ 57150 w 57150"/>
              <a:gd name="connsiteY1" fmla="*/ 0 h 0"/>
              <a:gd name="connsiteX0" fmla="*/ 0 w 11911"/>
              <a:gd name="connsiteY0" fmla="*/ 0 h 0"/>
              <a:gd name="connsiteX1" fmla="*/ 11911 w 11911"/>
              <a:gd name="connsiteY1" fmla="*/ 0 h 0"/>
            </a:gdLst>
            <a:ahLst/>
            <a:cxnLst>
              <a:cxn ang="0">
                <a:pos x="connsiteX0" y="connsiteY0"/>
              </a:cxn>
              <a:cxn ang="0">
                <a:pos x="connsiteX1" y="connsiteY1"/>
              </a:cxn>
            </a:cxnLst>
            <a:rect l="l" t="t" r="r" b="b"/>
            <a:pathLst>
              <a:path w="11911">
                <a:moveTo>
                  <a:pt x="0" y="0"/>
                </a:moveTo>
                <a:lnTo>
                  <a:pt x="11911"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2" name="Freeform 1"/>
          <p:cNvSpPr/>
          <p:nvPr/>
        </p:nvSpPr>
        <p:spPr>
          <a:xfrm>
            <a:off x="4945856" y="3619500"/>
            <a:ext cx="145256" cy="0"/>
          </a:xfrm>
          <a:custGeom>
            <a:avLst/>
            <a:gdLst>
              <a:gd name="connsiteX0" fmla="*/ 0 w 145256"/>
              <a:gd name="connsiteY0" fmla="*/ 0 h 0"/>
              <a:gd name="connsiteX1" fmla="*/ 145256 w 145256"/>
              <a:gd name="connsiteY1" fmla="*/ 0 h 0"/>
            </a:gdLst>
            <a:ahLst/>
            <a:cxnLst>
              <a:cxn ang="0">
                <a:pos x="connsiteX0" y="connsiteY0"/>
              </a:cxn>
              <a:cxn ang="0">
                <a:pos x="connsiteX1" y="connsiteY1"/>
              </a:cxn>
            </a:cxnLst>
            <a:rect l="l" t="t" r="r" b="b"/>
            <a:pathLst>
              <a:path w="145256">
                <a:moveTo>
                  <a:pt x="0" y="0"/>
                </a:moveTo>
                <a:lnTo>
                  <a:pt x="145256"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106" name="Freeform 105"/>
          <p:cNvSpPr/>
          <p:nvPr/>
        </p:nvSpPr>
        <p:spPr>
          <a:xfrm>
            <a:off x="4950852" y="4243752"/>
            <a:ext cx="145256" cy="0"/>
          </a:xfrm>
          <a:custGeom>
            <a:avLst/>
            <a:gdLst>
              <a:gd name="connsiteX0" fmla="*/ 0 w 145256"/>
              <a:gd name="connsiteY0" fmla="*/ 0 h 0"/>
              <a:gd name="connsiteX1" fmla="*/ 145256 w 145256"/>
              <a:gd name="connsiteY1" fmla="*/ 0 h 0"/>
            </a:gdLst>
            <a:ahLst/>
            <a:cxnLst>
              <a:cxn ang="0">
                <a:pos x="connsiteX0" y="connsiteY0"/>
              </a:cxn>
              <a:cxn ang="0">
                <a:pos x="connsiteX1" y="connsiteY1"/>
              </a:cxn>
            </a:cxnLst>
            <a:rect l="l" t="t" r="r" b="b"/>
            <a:pathLst>
              <a:path w="145256">
                <a:moveTo>
                  <a:pt x="0" y="0"/>
                </a:moveTo>
                <a:lnTo>
                  <a:pt x="145256"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 y="1414272"/>
            <a:ext cx="7650480" cy="4029456"/>
          </a:xfrm>
          <a:prstGeom prst="rect">
            <a:avLst/>
          </a:prstGeom>
        </p:spPr>
      </p:pic>
      <p:sp>
        <p:nvSpPr>
          <p:cNvPr id="4" name="TextBox 3"/>
          <p:cNvSpPr txBox="1"/>
          <p:nvPr/>
        </p:nvSpPr>
        <p:spPr>
          <a:xfrm>
            <a:off x="815701" y="1499203"/>
            <a:ext cx="1908408" cy="369332"/>
          </a:xfrm>
          <a:prstGeom prst="rect">
            <a:avLst/>
          </a:prstGeom>
          <a:noFill/>
        </p:spPr>
        <p:txBody>
          <a:bodyPr wrap="none" lIns="0" tIns="0" rIns="0" bIns="0" rtlCol="0">
            <a:spAutoFit/>
          </a:bodyPr>
          <a:lstStyle/>
          <a:p>
            <a:pPr fontAlgn="auto">
              <a:spcBef>
                <a:spcPts val="0"/>
              </a:spcBef>
              <a:spcAft>
                <a:spcPts val="0"/>
              </a:spcAft>
            </a:pPr>
            <a:r>
              <a:rPr lang="en-US" b="1" dirty="0" smtClean="0">
                <a:solidFill>
                  <a:prstClr val="black"/>
                </a:solidFill>
                <a:latin typeface="Arial" pitchFamily="34" charset="0"/>
                <a:ea typeface="+mn-ea"/>
                <a:cs typeface="Arial" pitchFamily="34" charset="0"/>
              </a:rPr>
              <a:t>P Generation</a:t>
            </a:r>
            <a:endParaRPr lang="en-US" b="1" dirty="0">
              <a:solidFill>
                <a:prstClr val="black"/>
              </a:solidFill>
              <a:latin typeface="Arial" pitchFamily="34" charset="0"/>
              <a:ea typeface="+mn-ea"/>
              <a:cs typeface="Arial" pitchFamily="34" charset="0"/>
            </a:endParaRPr>
          </a:p>
        </p:txBody>
      </p:sp>
      <p:sp>
        <p:nvSpPr>
          <p:cNvPr id="5" name="TextBox 4"/>
          <p:cNvSpPr txBox="1"/>
          <p:nvPr/>
        </p:nvSpPr>
        <p:spPr>
          <a:xfrm>
            <a:off x="6462492" y="1632720"/>
            <a:ext cx="1888337" cy="369332"/>
          </a:xfrm>
          <a:prstGeom prst="rect">
            <a:avLst/>
          </a:prstGeom>
          <a:noFill/>
        </p:spPr>
        <p:txBody>
          <a:bodyPr wrap="none" lIns="0" tIns="0" rIns="0" bIns="0" rtlCol="0">
            <a:spAutoFit/>
          </a:bodyPr>
          <a:lstStyle/>
          <a:p>
            <a:pPr fontAlgn="auto">
              <a:spcBef>
                <a:spcPts val="0"/>
              </a:spcBef>
              <a:spcAft>
                <a:spcPts val="0"/>
              </a:spcAft>
            </a:pPr>
            <a:r>
              <a:rPr lang="en-US" b="1" dirty="0">
                <a:solidFill>
                  <a:prstClr val="black"/>
                </a:solidFill>
                <a:latin typeface="Symbol" pitchFamily="18" charset="2"/>
                <a:ea typeface="+mn-ea"/>
                <a:cs typeface="Arial" pitchFamily="34" charset="0"/>
              </a:rPr>
              <a:t>=</a:t>
            </a:r>
            <a:r>
              <a:rPr lang="en-US" b="1" dirty="0">
                <a:solidFill>
                  <a:prstClr val="black"/>
                </a:solidFill>
                <a:latin typeface="Arial" pitchFamily="34" charset="0"/>
                <a:ea typeface="+mn-ea"/>
                <a:cs typeface="Arial" pitchFamily="34" charset="0"/>
              </a:rPr>
              <a:t> short </a:t>
            </a:r>
            <a:r>
              <a:rPr lang="en-US" b="1" dirty="0" smtClean="0">
                <a:solidFill>
                  <a:prstClr val="black"/>
                </a:solidFill>
                <a:latin typeface="Arial" pitchFamily="34" charset="0"/>
                <a:ea typeface="+mn-ea"/>
                <a:cs typeface="Arial" pitchFamily="34" charset="0"/>
              </a:rPr>
              <a:t>allele</a:t>
            </a:r>
            <a:endParaRPr lang="en-US" b="1" dirty="0">
              <a:solidFill>
                <a:prstClr val="black"/>
              </a:solidFill>
              <a:latin typeface="Arial" pitchFamily="34" charset="0"/>
              <a:ea typeface="+mn-ea"/>
              <a:cs typeface="Arial" pitchFamily="34" charset="0"/>
            </a:endParaRPr>
          </a:p>
        </p:txBody>
      </p:sp>
      <p:sp>
        <p:nvSpPr>
          <p:cNvPr id="6" name="TextBox 5"/>
          <p:cNvSpPr txBox="1"/>
          <p:nvPr/>
        </p:nvSpPr>
        <p:spPr>
          <a:xfrm>
            <a:off x="6448568" y="2030968"/>
            <a:ext cx="1562928" cy="369332"/>
          </a:xfrm>
          <a:prstGeom prst="rect">
            <a:avLst/>
          </a:prstGeom>
          <a:noFill/>
        </p:spPr>
        <p:txBody>
          <a:bodyPr wrap="none" lIns="0" tIns="0" rIns="0" bIns="0" rtlCol="0">
            <a:spAutoFit/>
          </a:bodyPr>
          <a:lstStyle/>
          <a:p>
            <a:pPr fontAlgn="auto">
              <a:spcBef>
                <a:spcPts val="0"/>
              </a:spcBef>
              <a:spcAft>
                <a:spcPts val="0"/>
              </a:spcAft>
            </a:pPr>
            <a:r>
              <a:rPr lang="en-US" b="1" dirty="0">
                <a:solidFill>
                  <a:prstClr val="black"/>
                </a:solidFill>
                <a:latin typeface="Symbol" pitchFamily="18" charset="2"/>
                <a:ea typeface="+mn-ea"/>
                <a:cs typeface="Arial" pitchFamily="34" charset="0"/>
              </a:rPr>
              <a:t>=</a:t>
            </a:r>
            <a:r>
              <a:rPr lang="en-US" b="1" dirty="0" smtClean="0">
                <a:solidFill>
                  <a:prstClr val="black"/>
                </a:solidFill>
                <a:latin typeface="Arial" pitchFamily="34" charset="0"/>
                <a:ea typeface="+mn-ea"/>
                <a:cs typeface="Arial" pitchFamily="34" charset="0"/>
              </a:rPr>
              <a:t> </a:t>
            </a:r>
            <a:r>
              <a:rPr lang="en-US" b="1" dirty="0">
                <a:solidFill>
                  <a:prstClr val="black"/>
                </a:solidFill>
                <a:latin typeface="Arial" pitchFamily="34" charset="0"/>
                <a:ea typeface="+mn-ea"/>
                <a:cs typeface="Arial" pitchFamily="34" charset="0"/>
              </a:rPr>
              <a:t>tall allele</a:t>
            </a:r>
          </a:p>
        </p:txBody>
      </p:sp>
      <p:sp>
        <p:nvSpPr>
          <p:cNvPr id="7" name="TextBox 6"/>
          <p:cNvSpPr txBox="1"/>
          <p:nvPr/>
        </p:nvSpPr>
        <p:spPr>
          <a:xfrm>
            <a:off x="2118241" y="2489201"/>
            <a:ext cx="1694375" cy="738664"/>
          </a:xfrm>
          <a:prstGeom prst="rect">
            <a:avLst/>
          </a:prstGeom>
          <a:noFill/>
        </p:spPr>
        <p:txBody>
          <a:bodyPr wrap="none" lIns="0" tIns="0" rIns="0" bIns="0" rtlCol="0">
            <a:spAutoFit/>
          </a:bodyPr>
          <a:lstStyle/>
          <a:p>
            <a:pPr algn="ctr" fontAlgn="auto">
              <a:spcBef>
                <a:spcPts val="0"/>
              </a:spcBef>
              <a:spcAft>
                <a:spcPts val="0"/>
              </a:spcAft>
            </a:pPr>
            <a:r>
              <a:rPr lang="en-US" b="1" i="1" dirty="0" err="1" smtClean="0">
                <a:solidFill>
                  <a:prstClr val="black"/>
                </a:solidFill>
                <a:latin typeface="Arial" pitchFamily="34" charset="0"/>
                <a:ea typeface="+mn-ea"/>
                <a:cs typeface="Arial" pitchFamily="34" charset="0"/>
              </a:rPr>
              <a:t>aabbcc</a:t>
            </a:r>
            <a:endParaRPr lang="en-US"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b="1" dirty="0" smtClean="0">
                <a:solidFill>
                  <a:prstClr val="black"/>
                </a:solidFill>
                <a:latin typeface="Arial" pitchFamily="34" charset="0"/>
                <a:ea typeface="+mn-ea"/>
                <a:cs typeface="Arial" pitchFamily="34" charset="0"/>
              </a:rPr>
              <a:t>(</a:t>
            </a:r>
            <a:r>
              <a:rPr lang="en-US" b="1" dirty="0">
                <a:solidFill>
                  <a:prstClr val="black"/>
                </a:solidFill>
                <a:latin typeface="Arial" pitchFamily="34" charset="0"/>
                <a:ea typeface="+mn-ea"/>
                <a:cs typeface="Arial" pitchFamily="34" charset="0"/>
              </a:rPr>
              <a:t>very short)</a:t>
            </a:r>
          </a:p>
        </p:txBody>
      </p:sp>
      <p:sp>
        <p:nvSpPr>
          <p:cNvPr id="8" name="TextBox 7"/>
          <p:cNvSpPr txBox="1"/>
          <p:nvPr/>
        </p:nvSpPr>
        <p:spPr>
          <a:xfrm>
            <a:off x="4480122" y="2529114"/>
            <a:ext cx="1368966" cy="738664"/>
          </a:xfrm>
          <a:prstGeom prst="rect">
            <a:avLst/>
          </a:prstGeom>
          <a:noFill/>
        </p:spPr>
        <p:txBody>
          <a:bodyPr wrap="none" lIns="0" tIns="0" rIns="0" bIns="0" rtlCol="0">
            <a:spAutoFit/>
          </a:bodyPr>
          <a:lstStyle/>
          <a:p>
            <a:pPr algn="ctr" fontAlgn="auto">
              <a:spcBef>
                <a:spcPts val="0"/>
              </a:spcBef>
              <a:spcAft>
                <a:spcPts val="0"/>
              </a:spcAft>
            </a:pPr>
            <a:r>
              <a:rPr lang="en-US" b="1" i="1" dirty="0" smtClean="0">
                <a:solidFill>
                  <a:prstClr val="black"/>
                </a:solidFill>
                <a:latin typeface="Arial" pitchFamily="34" charset="0"/>
                <a:ea typeface="+mn-ea"/>
                <a:cs typeface="Arial" pitchFamily="34" charset="0"/>
              </a:rPr>
              <a:t>AABBCC</a:t>
            </a:r>
          </a:p>
          <a:p>
            <a:pPr algn="ctr" fontAlgn="auto">
              <a:spcBef>
                <a:spcPts val="0"/>
              </a:spcBef>
              <a:spcAft>
                <a:spcPts val="0"/>
              </a:spcAft>
            </a:pPr>
            <a:r>
              <a:rPr lang="en-US" b="1" dirty="0" smtClean="0">
                <a:solidFill>
                  <a:prstClr val="black"/>
                </a:solidFill>
                <a:latin typeface="Arial" pitchFamily="34" charset="0"/>
                <a:ea typeface="+mn-ea"/>
                <a:cs typeface="Arial" pitchFamily="34" charset="0"/>
              </a:rPr>
              <a:t>(</a:t>
            </a:r>
            <a:r>
              <a:rPr lang="en-US" b="1" dirty="0">
                <a:solidFill>
                  <a:prstClr val="black"/>
                </a:solidFill>
                <a:latin typeface="Arial" pitchFamily="34" charset="0"/>
                <a:ea typeface="+mn-ea"/>
                <a:cs typeface="Arial" pitchFamily="34" charset="0"/>
              </a:rPr>
              <a:t>very tall)</a:t>
            </a:r>
          </a:p>
        </p:txBody>
      </p:sp>
      <p:sp>
        <p:nvSpPr>
          <p:cNvPr id="9" name="TextBox 8"/>
          <p:cNvSpPr txBox="1"/>
          <p:nvPr/>
        </p:nvSpPr>
        <p:spPr>
          <a:xfrm>
            <a:off x="815541" y="3730170"/>
            <a:ext cx="2010166" cy="369332"/>
          </a:xfrm>
          <a:prstGeom prst="rect">
            <a:avLst/>
          </a:prstGeom>
          <a:noFill/>
        </p:spPr>
        <p:txBody>
          <a:bodyPr wrap="none" lIns="0" tIns="0" rIns="0" bIns="0" rtlCol="0">
            <a:spAutoFit/>
          </a:bodyPr>
          <a:lstStyle/>
          <a:p>
            <a:pPr fontAlgn="auto">
              <a:spcBef>
                <a:spcPts val="0"/>
              </a:spcBef>
              <a:spcAft>
                <a:spcPts val="0"/>
              </a:spcAft>
            </a:pPr>
            <a:r>
              <a:rPr lang="en-US" b="1" dirty="0" smtClean="0">
                <a:solidFill>
                  <a:prstClr val="black"/>
                </a:solidFill>
                <a:latin typeface="Arial" pitchFamily="34" charset="0"/>
                <a:ea typeface="+mn-ea"/>
                <a:cs typeface="Arial" pitchFamily="34" charset="0"/>
              </a:rPr>
              <a:t>F</a:t>
            </a:r>
            <a:r>
              <a:rPr lang="en-US" b="1" baseline="-25000" dirty="0" smtClean="0">
                <a:solidFill>
                  <a:prstClr val="black"/>
                </a:solidFill>
                <a:latin typeface="Arial" pitchFamily="34" charset="0"/>
                <a:ea typeface="+mn-ea"/>
                <a:cs typeface="Arial" pitchFamily="34" charset="0"/>
              </a:rPr>
              <a:t>1</a:t>
            </a:r>
            <a:r>
              <a:rPr lang="en-US" b="1" dirty="0" smtClean="0">
                <a:solidFill>
                  <a:prstClr val="black"/>
                </a:solidFill>
                <a:latin typeface="Arial" pitchFamily="34" charset="0"/>
                <a:ea typeface="+mn-ea"/>
                <a:cs typeface="Arial" pitchFamily="34" charset="0"/>
              </a:rPr>
              <a:t> Generation</a:t>
            </a:r>
            <a:endParaRPr lang="en-US" b="1" dirty="0">
              <a:solidFill>
                <a:prstClr val="black"/>
              </a:solidFill>
              <a:latin typeface="Arial" pitchFamily="34" charset="0"/>
              <a:ea typeface="+mn-ea"/>
              <a:cs typeface="Arial" pitchFamily="34" charset="0"/>
            </a:endParaRPr>
          </a:p>
        </p:txBody>
      </p:sp>
      <p:sp>
        <p:nvSpPr>
          <p:cNvPr id="11" name="TextBox 10"/>
          <p:cNvSpPr txBox="1"/>
          <p:nvPr/>
        </p:nvSpPr>
        <p:spPr>
          <a:xfrm>
            <a:off x="2035980" y="4639789"/>
            <a:ext cx="2391680" cy="738664"/>
          </a:xfrm>
          <a:prstGeom prst="rect">
            <a:avLst/>
          </a:prstGeom>
          <a:noFill/>
        </p:spPr>
        <p:txBody>
          <a:bodyPr wrap="none" lIns="0" tIns="0" rIns="0" bIns="0" rtlCol="0">
            <a:spAutoFit/>
          </a:bodyPr>
          <a:lstStyle/>
          <a:p>
            <a:pPr algn="ctr" fontAlgn="auto">
              <a:spcBef>
                <a:spcPts val="0"/>
              </a:spcBef>
              <a:spcAft>
                <a:spcPts val="0"/>
              </a:spcAft>
            </a:pPr>
            <a:r>
              <a:rPr lang="en-US" b="1" i="1" dirty="0" err="1" smtClean="0">
                <a:solidFill>
                  <a:prstClr val="black"/>
                </a:solidFill>
                <a:latin typeface="Arial" pitchFamily="34" charset="0"/>
                <a:ea typeface="+mn-ea"/>
                <a:cs typeface="Arial" pitchFamily="34" charset="0"/>
              </a:rPr>
              <a:t>AaBbCc</a:t>
            </a:r>
            <a:endParaRPr lang="en-US"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b="1" dirty="0" smtClean="0">
                <a:solidFill>
                  <a:prstClr val="black"/>
                </a:solidFill>
                <a:latin typeface="Arial" pitchFamily="34" charset="0"/>
                <a:ea typeface="+mn-ea"/>
                <a:cs typeface="Arial" pitchFamily="34" charset="0"/>
              </a:rPr>
              <a:t>(</a:t>
            </a:r>
            <a:r>
              <a:rPr lang="en-US" b="1" dirty="0">
                <a:solidFill>
                  <a:prstClr val="black"/>
                </a:solidFill>
                <a:latin typeface="Arial" pitchFamily="34" charset="0"/>
                <a:ea typeface="+mn-ea"/>
                <a:cs typeface="Arial" pitchFamily="34" charset="0"/>
              </a:rPr>
              <a:t>medium height)</a:t>
            </a:r>
          </a:p>
        </p:txBody>
      </p:sp>
      <p:sp>
        <p:nvSpPr>
          <p:cNvPr id="12" name="TextBox 11"/>
          <p:cNvSpPr txBox="1"/>
          <p:nvPr/>
        </p:nvSpPr>
        <p:spPr>
          <a:xfrm>
            <a:off x="5024742" y="4625995"/>
            <a:ext cx="2391680" cy="738664"/>
          </a:xfrm>
          <a:prstGeom prst="rect">
            <a:avLst/>
          </a:prstGeom>
          <a:noFill/>
        </p:spPr>
        <p:txBody>
          <a:bodyPr wrap="none" lIns="0" tIns="0" rIns="0" bIns="0" rtlCol="0">
            <a:spAutoFit/>
          </a:bodyPr>
          <a:lstStyle/>
          <a:p>
            <a:pPr algn="ctr" fontAlgn="auto">
              <a:spcBef>
                <a:spcPts val="0"/>
              </a:spcBef>
              <a:spcAft>
                <a:spcPts val="0"/>
              </a:spcAft>
            </a:pPr>
            <a:r>
              <a:rPr lang="en-US" b="1" i="1" dirty="0" err="1" smtClean="0">
                <a:solidFill>
                  <a:prstClr val="black"/>
                </a:solidFill>
                <a:latin typeface="Arial" pitchFamily="34" charset="0"/>
                <a:ea typeface="+mn-ea"/>
                <a:cs typeface="Arial" pitchFamily="34" charset="0"/>
              </a:rPr>
              <a:t>AaBbCc</a:t>
            </a:r>
            <a:endParaRPr lang="en-US" b="1" i="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b="1" dirty="0" smtClean="0">
                <a:solidFill>
                  <a:prstClr val="black"/>
                </a:solidFill>
                <a:latin typeface="Arial" pitchFamily="34" charset="0"/>
                <a:ea typeface="+mn-ea"/>
                <a:cs typeface="Arial" pitchFamily="34" charset="0"/>
              </a:rPr>
              <a:t>(</a:t>
            </a:r>
            <a:r>
              <a:rPr lang="en-US" b="1" dirty="0">
                <a:solidFill>
                  <a:prstClr val="black"/>
                </a:solidFill>
                <a:latin typeface="Arial" pitchFamily="34" charset="0"/>
                <a:ea typeface="+mn-ea"/>
                <a:cs typeface="Arial" pitchFamily="34" charset="0"/>
              </a:rPr>
              <a:t>medium height)</a:t>
            </a: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 y="204216"/>
            <a:ext cx="7528560" cy="6449568"/>
          </a:xfrm>
          <a:prstGeom prst="rect">
            <a:avLst/>
          </a:prstGeom>
        </p:spPr>
      </p:pic>
      <p:sp>
        <p:nvSpPr>
          <p:cNvPr id="9217" name="Rectangle 3"/>
          <p:cNvSpPr>
            <a:spLocks noGrp="1" noChangeArrowheads="1"/>
          </p:cNvSpPr>
          <p:nvPr>
            <p:ph type="ctrTitle" idx="4294967295"/>
          </p:nvPr>
        </p:nvSpPr>
        <p:spPr bwMode="auto">
          <a:xfrm>
            <a:off x="20638" y="0"/>
            <a:ext cx="5648325" cy="3048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sz="1200" dirty="0">
                <a:latin typeface="Arial" pitchFamily="34" charset="0"/>
                <a:cs typeface="Arial" pitchFamily="34" charset="0"/>
              </a:rPr>
              <a:t>Figure 9.22-2</a:t>
            </a:r>
            <a:endParaRPr lang="en-US" sz="1200" dirty="0">
              <a:latin typeface="Arial" charset="0"/>
            </a:endParaRPr>
          </a:p>
        </p:txBody>
      </p:sp>
      <p:sp>
        <p:nvSpPr>
          <p:cNvPr id="79" name="TextBox 78"/>
          <p:cNvSpPr txBox="1"/>
          <p:nvPr/>
        </p:nvSpPr>
        <p:spPr>
          <a:xfrm>
            <a:off x="2035598" y="187523"/>
            <a:ext cx="1901161" cy="348685"/>
          </a:xfrm>
          <a:prstGeom prst="rect">
            <a:avLst/>
          </a:prstGeom>
          <a:noFill/>
        </p:spPr>
        <p:txBody>
          <a:bodyPr wrap="none" lIns="0" tIns="0" rIns="0" bIns="0" rtlCol="0">
            <a:spAutoFit/>
          </a:bodyPr>
          <a:lstStyle/>
          <a:p>
            <a:pPr fontAlgn="auto">
              <a:spcBef>
                <a:spcPts val="0"/>
              </a:spcBef>
              <a:spcAft>
                <a:spcPts val="0"/>
              </a:spcAft>
            </a:pPr>
            <a:r>
              <a:rPr lang="en-US" sz="2266" b="1" dirty="0" smtClean="0">
                <a:solidFill>
                  <a:prstClr val="black"/>
                </a:solidFill>
                <a:latin typeface="Arial" pitchFamily="34" charset="0"/>
                <a:ea typeface="+mn-ea"/>
                <a:cs typeface="Arial" pitchFamily="34" charset="0"/>
              </a:rPr>
              <a:t>F</a:t>
            </a:r>
            <a:r>
              <a:rPr lang="en-US" sz="2266" b="1" baseline="-25000" dirty="0" smtClean="0">
                <a:solidFill>
                  <a:prstClr val="black"/>
                </a:solidFill>
                <a:latin typeface="Arial" pitchFamily="34" charset="0"/>
                <a:ea typeface="+mn-ea"/>
                <a:cs typeface="Arial" pitchFamily="34" charset="0"/>
              </a:rPr>
              <a:t>2</a:t>
            </a:r>
            <a:r>
              <a:rPr lang="en-US" sz="2266" b="1" dirty="0" smtClean="0">
                <a:solidFill>
                  <a:prstClr val="black"/>
                </a:solidFill>
                <a:latin typeface="Arial" pitchFamily="34" charset="0"/>
                <a:ea typeface="+mn-ea"/>
                <a:cs typeface="Arial" pitchFamily="34" charset="0"/>
              </a:rPr>
              <a:t> Generation</a:t>
            </a:r>
            <a:endParaRPr lang="en-US" sz="2266" b="1" dirty="0">
              <a:solidFill>
                <a:prstClr val="black"/>
              </a:solidFill>
              <a:latin typeface="Arial" pitchFamily="34" charset="0"/>
              <a:ea typeface="+mn-ea"/>
              <a:cs typeface="Arial" pitchFamily="34" charset="0"/>
            </a:endParaRPr>
          </a:p>
        </p:txBody>
      </p:sp>
      <p:sp>
        <p:nvSpPr>
          <p:cNvPr id="80" name="TextBox 79"/>
          <p:cNvSpPr txBox="1"/>
          <p:nvPr/>
        </p:nvSpPr>
        <p:spPr>
          <a:xfrm>
            <a:off x="5350779" y="294110"/>
            <a:ext cx="905697" cy="348685"/>
          </a:xfrm>
          <a:prstGeom prst="rect">
            <a:avLst/>
          </a:prstGeom>
          <a:noFill/>
        </p:spPr>
        <p:txBody>
          <a:bodyPr wrap="none" lIns="0" tIns="0" rIns="0" bIns="0" rtlCol="0">
            <a:spAutoFit/>
          </a:bodyPr>
          <a:lstStyle/>
          <a:p>
            <a:pPr fontAlgn="auto">
              <a:spcBef>
                <a:spcPts val="0"/>
              </a:spcBef>
              <a:spcAft>
                <a:spcPts val="0"/>
              </a:spcAft>
            </a:pPr>
            <a:r>
              <a:rPr lang="en-US" sz="2266" b="1" dirty="0" smtClean="0">
                <a:solidFill>
                  <a:prstClr val="black"/>
                </a:solidFill>
                <a:latin typeface="Arial" pitchFamily="34" charset="0"/>
                <a:ea typeface="+mn-ea"/>
                <a:cs typeface="Arial" pitchFamily="34" charset="0"/>
              </a:rPr>
              <a:t>Sperm</a:t>
            </a:r>
            <a:endParaRPr lang="en-US" sz="2266" b="1" dirty="0">
              <a:solidFill>
                <a:prstClr val="black"/>
              </a:solidFill>
              <a:latin typeface="Arial" pitchFamily="34" charset="0"/>
              <a:ea typeface="+mn-ea"/>
              <a:cs typeface="Arial" pitchFamily="34" charset="0"/>
            </a:endParaRPr>
          </a:p>
        </p:txBody>
      </p:sp>
      <p:sp>
        <p:nvSpPr>
          <p:cNvPr id="81" name="TextBox 80"/>
          <p:cNvSpPr txBox="1"/>
          <p:nvPr/>
        </p:nvSpPr>
        <p:spPr>
          <a:xfrm>
            <a:off x="2308099" y="3231797"/>
            <a:ext cx="711733" cy="348685"/>
          </a:xfrm>
          <a:prstGeom prst="rect">
            <a:avLst/>
          </a:prstGeom>
          <a:noFill/>
        </p:spPr>
        <p:txBody>
          <a:bodyPr wrap="none" lIns="0" tIns="0" rIns="0" bIns="0" rtlCol="0">
            <a:spAutoFit/>
          </a:bodyPr>
          <a:lstStyle/>
          <a:p>
            <a:pPr fontAlgn="auto">
              <a:spcBef>
                <a:spcPts val="0"/>
              </a:spcBef>
              <a:spcAft>
                <a:spcPts val="0"/>
              </a:spcAft>
            </a:pPr>
            <a:r>
              <a:rPr lang="en-US" sz="2266" b="1" dirty="0" smtClean="0">
                <a:solidFill>
                  <a:prstClr val="black"/>
                </a:solidFill>
                <a:latin typeface="Arial" pitchFamily="34" charset="0"/>
                <a:ea typeface="+mn-ea"/>
                <a:cs typeface="Arial" pitchFamily="34" charset="0"/>
              </a:rPr>
              <a:t>Eggs</a:t>
            </a:r>
            <a:endParaRPr lang="en-US" sz="2266" b="1" dirty="0">
              <a:solidFill>
                <a:prstClr val="black"/>
              </a:solidFill>
              <a:latin typeface="Arial" pitchFamily="34" charset="0"/>
              <a:ea typeface="+mn-ea"/>
              <a:cs typeface="Arial" pitchFamily="34" charset="0"/>
            </a:endParaRPr>
          </a:p>
        </p:txBody>
      </p:sp>
      <p:grpSp>
        <p:nvGrpSpPr>
          <p:cNvPr id="82" name="Group 81"/>
          <p:cNvGrpSpPr/>
          <p:nvPr/>
        </p:nvGrpSpPr>
        <p:grpSpPr>
          <a:xfrm>
            <a:off x="3818437" y="652320"/>
            <a:ext cx="306494" cy="615553"/>
            <a:chOff x="3837487" y="706295"/>
            <a:chExt cx="306494" cy="615553"/>
          </a:xfrm>
        </p:grpSpPr>
        <p:sp>
          <p:nvSpPr>
            <p:cNvPr id="83" name="TextBox 82"/>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84" name="Freeform 83"/>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85" name="Group 84"/>
          <p:cNvGrpSpPr/>
          <p:nvPr/>
        </p:nvGrpSpPr>
        <p:grpSpPr>
          <a:xfrm>
            <a:off x="4349750" y="652320"/>
            <a:ext cx="306494" cy="615553"/>
            <a:chOff x="3837487" y="706295"/>
            <a:chExt cx="306494" cy="615553"/>
          </a:xfrm>
        </p:grpSpPr>
        <p:sp>
          <p:nvSpPr>
            <p:cNvPr id="86" name="TextBox 85"/>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87" name="Freeform 86"/>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88" name="Group 87"/>
          <p:cNvGrpSpPr/>
          <p:nvPr/>
        </p:nvGrpSpPr>
        <p:grpSpPr>
          <a:xfrm>
            <a:off x="4871538" y="649145"/>
            <a:ext cx="306494" cy="615553"/>
            <a:chOff x="3837487" y="706295"/>
            <a:chExt cx="306494" cy="615553"/>
          </a:xfrm>
        </p:grpSpPr>
        <p:sp>
          <p:nvSpPr>
            <p:cNvPr id="89" name="TextBox 88"/>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90" name="Freeform 89"/>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91" name="Group 90"/>
          <p:cNvGrpSpPr/>
          <p:nvPr/>
        </p:nvGrpSpPr>
        <p:grpSpPr>
          <a:xfrm>
            <a:off x="5393326" y="652320"/>
            <a:ext cx="306494" cy="615553"/>
            <a:chOff x="3837487" y="706295"/>
            <a:chExt cx="306494" cy="615553"/>
          </a:xfrm>
        </p:grpSpPr>
        <p:sp>
          <p:nvSpPr>
            <p:cNvPr id="92" name="TextBox 91"/>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93" name="Freeform 92"/>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94" name="Group 93"/>
          <p:cNvGrpSpPr/>
          <p:nvPr/>
        </p:nvGrpSpPr>
        <p:grpSpPr>
          <a:xfrm>
            <a:off x="5889714" y="639620"/>
            <a:ext cx="306494" cy="615553"/>
            <a:chOff x="3837487" y="706295"/>
            <a:chExt cx="306494" cy="615553"/>
          </a:xfrm>
        </p:grpSpPr>
        <p:sp>
          <p:nvSpPr>
            <p:cNvPr id="95" name="TextBox 94"/>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96" name="Freeform 95"/>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97" name="Group 96"/>
          <p:cNvGrpSpPr/>
          <p:nvPr/>
        </p:nvGrpSpPr>
        <p:grpSpPr>
          <a:xfrm>
            <a:off x="6411502" y="652320"/>
            <a:ext cx="306494" cy="615553"/>
            <a:chOff x="3837487" y="706295"/>
            <a:chExt cx="306494" cy="615553"/>
          </a:xfrm>
        </p:grpSpPr>
        <p:sp>
          <p:nvSpPr>
            <p:cNvPr id="98" name="TextBox 97"/>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smtClean="0">
                  <a:solidFill>
                    <a:prstClr val="black"/>
                  </a:solidFill>
                  <a:latin typeface="Arial" pitchFamily="34" charset="0"/>
                  <a:ea typeface="+mn-ea"/>
                  <a:cs typeface="Arial" pitchFamily="34" charset="0"/>
                </a:rPr>
                <a:t>8</a:t>
              </a:r>
              <a:endParaRPr lang="en-US" sz="1700" b="1" dirty="0">
                <a:solidFill>
                  <a:prstClr val="black"/>
                </a:solidFill>
                <a:latin typeface="Arial" pitchFamily="34" charset="0"/>
                <a:ea typeface="+mn-ea"/>
                <a:cs typeface="Arial" pitchFamily="34" charset="0"/>
              </a:endParaRPr>
            </a:p>
          </p:txBody>
        </p:sp>
        <p:sp>
          <p:nvSpPr>
            <p:cNvPr id="99" name="Freeform 98"/>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00" name="Group 99"/>
          <p:cNvGrpSpPr/>
          <p:nvPr/>
        </p:nvGrpSpPr>
        <p:grpSpPr>
          <a:xfrm>
            <a:off x="6933290" y="652320"/>
            <a:ext cx="306494" cy="615553"/>
            <a:chOff x="3837487" y="706295"/>
            <a:chExt cx="306494" cy="615553"/>
          </a:xfrm>
        </p:grpSpPr>
        <p:sp>
          <p:nvSpPr>
            <p:cNvPr id="101" name="TextBox 100"/>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102" name="Freeform 101"/>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03" name="Group 102"/>
          <p:cNvGrpSpPr/>
          <p:nvPr/>
        </p:nvGrpSpPr>
        <p:grpSpPr>
          <a:xfrm>
            <a:off x="3036096" y="1304243"/>
            <a:ext cx="306494" cy="615553"/>
            <a:chOff x="3837487" y="706295"/>
            <a:chExt cx="306494" cy="615553"/>
          </a:xfrm>
        </p:grpSpPr>
        <p:sp>
          <p:nvSpPr>
            <p:cNvPr id="104" name="TextBox 103"/>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105" name="Freeform 104"/>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06" name="Group 105"/>
          <p:cNvGrpSpPr/>
          <p:nvPr/>
        </p:nvGrpSpPr>
        <p:grpSpPr>
          <a:xfrm>
            <a:off x="3036096" y="1816100"/>
            <a:ext cx="306494" cy="615553"/>
            <a:chOff x="3837487" y="706295"/>
            <a:chExt cx="306494" cy="615553"/>
          </a:xfrm>
        </p:grpSpPr>
        <p:sp>
          <p:nvSpPr>
            <p:cNvPr id="107" name="TextBox 106"/>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108" name="Freeform 107"/>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09" name="Group 108"/>
          <p:cNvGrpSpPr/>
          <p:nvPr/>
        </p:nvGrpSpPr>
        <p:grpSpPr>
          <a:xfrm>
            <a:off x="3036096" y="2369232"/>
            <a:ext cx="306494" cy="615553"/>
            <a:chOff x="3837487" y="706295"/>
            <a:chExt cx="306494" cy="615553"/>
          </a:xfrm>
        </p:grpSpPr>
        <p:sp>
          <p:nvSpPr>
            <p:cNvPr id="110" name="TextBox 109"/>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111" name="Freeform 110"/>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12" name="Group 111"/>
          <p:cNvGrpSpPr/>
          <p:nvPr/>
        </p:nvGrpSpPr>
        <p:grpSpPr>
          <a:xfrm>
            <a:off x="3036096" y="2858864"/>
            <a:ext cx="306494" cy="615553"/>
            <a:chOff x="3837487" y="706295"/>
            <a:chExt cx="306494" cy="615553"/>
          </a:xfrm>
        </p:grpSpPr>
        <p:sp>
          <p:nvSpPr>
            <p:cNvPr id="113" name="TextBox 112"/>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114" name="Freeform 113"/>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15" name="Group 114"/>
          <p:cNvGrpSpPr/>
          <p:nvPr/>
        </p:nvGrpSpPr>
        <p:grpSpPr>
          <a:xfrm>
            <a:off x="3036096" y="3367546"/>
            <a:ext cx="306494" cy="615553"/>
            <a:chOff x="3837487" y="706295"/>
            <a:chExt cx="306494" cy="615553"/>
          </a:xfrm>
        </p:grpSpPr>
        <p:sp>
          <p:nvSpPr>
            <p:cNvPr id="116" name="TextBox 115"/>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117" name="Freeform 116"/>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18" name="Group 117"/>
          <p:cNvGrpSpPr/>
          <p:nvPr/>
        </p:nvGrpSpPr>
        <p:grpSpPr>
          <a:xfrm>
            <a:off x="3036096" y="3885753"/>
            <a:ext cx="306494" cy="615553"/>
            <a:chOff x="3837487" y="706295"/>
            <a:chExt cx="306494" cy="615553"/>
          </a:xfrm>
        </p:grpSpPr>
        <p:sp>
          <p:nvSpPr>
            <p:cNvPr id="119" name="TextBox 118"/>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120" name="Freeform 119"/>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21" name="Group 120"/>
          <p:cNvGrpSpPr/>
          <p:nvPr/>
        </p:nvGrpSpPr>
        <p:grpSpPr>
          <a:xfrm>
            <a:off x="3036096" y="4442060"/>
            <a:ext cx="306494" cy="615553"/>
            <a:chOff x="3837487" y="706295"/>
            <a:chExt cx="306494" cy="615553"/>
          </a:xfrm>
        </p:grpSpPr>
        <p:sp>
          <p:nvSpPr>
            <p:cNvPr id="122" name="TextBox 121"/>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123" name="Freeform 122"/>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24" name="Group 123"/>
          <p:cNvGrpSpPr/>
          <p:nvPr/>
        </p:nvGrpSpPr>
        <p:grpSpPr>
          <a:xfrm>
            <a:off x="3036096" y="4931692"/>
            <a:ext cx="306494" cy="615553"/>
            <a:chOff x="3837487" y="706295"/>
            <a:chExt cx="306494" cy="615553"/>
          </a:xfrm>
        </p:grpSpPr>
        <p:sp>
          <p:nvSpPr>
            <p:cNvPr id="125" name="TextBox 124"/>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126" name="Freeform 125"/>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127" name="TextBox 126"/>
          <p:cNvSpPr txBox="1"/>
          <p:nvPr/>
        </p:nvSpPr>
        <p:spPr>
          <a:xfrm>
            <a:off x="1038225" y="5924843"/>
            <a:ext cx="1784143" cy="348685"/>
          </a:xfrm>
          <a:prstGeom prst="rect">
            <a:avLst/>
          </a:prstGeom>
          <a:noFill/>
        </p:spPr>
        <p:txBody>
          <a:bodyPr wrap="none" lIns="0" tIns="0" rIns="0" bIns="0" rtlCol="0">
            <a:spAutoFit/>
          </a:bodyPr>
          <a:lstStyle/>
          <a:p>
            <a:pPr fontAlgn="auto">
              <a:spcBef>
                <a:spcPts val="0"/>
              </a:spcBef>
              <a:spcAft>
                <a:spcPts val="0"/>
              </a:spcAft>
            </a:pPr>
            <a:r>
              <a:rPr lang="en-US" sz="2266" b="1" dirty="0" smtClean="0">
                <a:solidFill>
                  <a:prstClr val="black"/>
                </a:solidFill>
                <a:latin typeface="Symbol" pitchFamily="18" charset="2"/>
                <a:ea typeface="+mn-ea"/>
                <a:cs typeface="Arial" pitchFamily="34" charset="0"/>
              </a:rPr>
              <a:t>=</a:t>
            </a:r>
            <a:r>
              <a:rPr lang="en-US" sz="2266" b="1" dirty="0" smtClean="0">
                <a:solidFill>
                  <a:prstClr val="black"/>
                </a:solidFill>
                <a:latin typeface="Arial" pitchFamily="34" charset="0"/>
                <a:ea typeface="+mn-ea"/>
                <a:cs typeface="Arial" pitchFamily="34" charset="0"/>
              </a:rPr>
              <a:t> </a:t>
            </a:r>
            <a:r>
              <a:rPr lang="en-US" sz="2266" b="1" dirty="0">
                <a:solidFill>
                  <a:prstClr val="black"/>
                </a:solidFill>
                <a:latin typeface="Arial" pitchFamily="34" charset="0"/>
                <a:ea typeface="+mn-ea"/>
                <a:cs typeface="Arial" pitchFamily="34" charset="0"/>
              </a:rPr>
              <a:t>short allele</a:t>
            </a:r>
          </a:p>
        </p:txBody>
      </p:sp>
      <p:sp>
        <p:nvSpPr>
          <p:cNvPr id="128" name="TextBox 127"/>
          <p:cNvSpPr txBox="1"/>
          <p:nvPr/>
        </p:nvSpPr>
        <p:spPr>
          <a:xfrm>
            <a:off x="1047750" y="6301810"/>
            <a:ext cx="1474763" cy="348685"/>
          </a:xfrm>
          <a:prstGeom prst="rect">
            <a:avLst/>
          </a:prstGeom>
          <a:noFill/>
        </p:spPr>
        <p:txBody>
          <a:bodyPr wrap="none" lIns="0" tIns="0" rIns="0" bIns="0" rtlCol="0">
            <a:spAutoFit/>
          </a:bodyPr>
          <a:lstStyle/>
          <a:p>
            <a:pPr fontAlgn="auto">
              <a:spcBef>
                <a:spcPts val="0"/>
              </a:spcBef>
              <a:spcAft>
                <a:spcPts val="0"/>
              </a:spcAft>
            </a:pPr>
            <a:r>
              <a:rPr lang="en-US" sz="2266" b="1" dirty="0" smtClean="0">
                <a:solidFill>
                  <a:prstClr val="black"/>
                </a:solidFill>
                <a:latin typeface="Symbol" pitchFamily="18" charset="2"/>
                <a:ea typeface="+mn-ea"/>
                <a:cs typeface="Arial" pitchFamily="34" charset="0"/>
              </a:rPr>
              <a:t>=</a:t>
            </a:r>
            <a:r>
              <a:rPr lang="en-US" sz="2266" b="1" dirty="0" smtClean="0">
                <a:solidFill>
                  <a:prstClr val="black"/>
                </a:solidFill>
                <a:latin typeface="Arial" pitchFamily="34" charset="0"/>
                <a:ea typeface="+mn-ea"/>
                <a:cs typeface="Arial" pitchFamily="34" charset="0"/>
              </a:rPr>
              <a:t> </a:t>
            </a:r>
            <a:r>
              <a:rPr lang="en-US" sz="2266" b="1" dirty="0">
                <a:solidFill>
                  <a:prstClr val="black"/>
                </a:solidFill>
                <a:latin typeface="Arial" pitchFamily="34" charset="0"/>
                <a:ea typeface="+mn-ea"/>
                <a:cs typeface="Arial" pitchFamily="34" charset="0"/>
              </a:rPr>
              <a:t>tall allele</a:t>
            </a:r>
          </a:p>
        </p:txBody>
      </p:sp>
      <p:grpSp>
        <p:nvGrpSpPr>
          <p:cNvPr id="129" name="Group 128"/>
          <p:cNvGrpSpPr/>
          <p:nvPr/>
        </p:nvGrpSpPr>
        <p:grpSpPr>
          <a:xfrm>
            <a:off x="3043540" y="6095902"/>
            <a:ext cx="428322" cy="615553"/>
            <a:chOff x="3814627" y="729155"/>
            <a:chExt cx="428322" cy="615553"/>
          </a:xfrm>
        </p:grpSpPr>
        <p:sp>
          <p:nvSpPr>
            <p:cNvPr id="130" name="TextBox 129"/>
            <p:cNvSpPr txBox="1"/>
            <p:nvPr/>
          </p:nvSpPr>
          <p:spPr>
            <a:xfrm>
              <a:off x="3814627" y="729155"/>
              <a:ext cx="428322" cy="615553"/>
            </a:xfrm>
            <a:prstGeom prst="rect">
              <a:avLst/>
            </a:prstGeom>
            <a:noFill/>
          </p:spPr>
          <p:txBody>
            <a:bodyPr wrap="none" rtlCol="0">
              <a:spAutoFit/>
            </a:bodyPr>
            <a:lstStyle/>
            <a:p>
              <a:pPr algn="ct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smtClean="0">
                  <a:solidFill>
                    <a:prstClr val="black"/>
                  </a:solidFill>
                  <a:latin typeface="Arial" pitchFamily="34" charset="0"/>
                  <a:ea typeface="+mn-ea"/>
                  <a:cs typeface="Arial" pitchFamily="34" charset="0"/>
                </a:rPr>
                <a:t>64</a:t>
              </a:r>
              <a:endParaRPr lang="en-US" sz="1700" b="1" dirty="0">
                <a:solidFill>
                  <a:prstClr val="black"/>
                </a:solidFill>
                <a:latin typeface="Arial" pitchFamily="34" charset="0"/>
                <a:ea typeface="+mn-ea"/>
                <a:cs typeface="Arial" pitchFamily="34" charset="0"/>
              </a:endParaRPr>
            </a:p>
          </p:txBody>
        </p:sp>
        <p:sp>
          <p:nvSpPr>
            <p:cNvPr id="131" name="Freeform 130"/>
            <p:cNvSpPr/>
            <p:nvPr/>
          </p:nvSpPr>
          <p:spPr>
            <a:xfrm>
              <a:off x="3950812" y="1034415"/>
              <a:ext cx="167346"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32" name="Group 131"/>
          <p:cNvGrpSpPr/>
          <p:nvPr/>
        </p:nvGrpSpPr>
        <p:grpSpPr>
          <a:xfrm>
            <a:off x="3807053" y="6110798"/>
            <a:ext cx="428322" cy="615553"/>
            <a:chOff x="3814627" y="729155"/>
            <a:chExt cx="428322" cy="615553"/>
          </a:xfrm>
        </p:grpSpPr>
        <p:sp>
          <p:nvSpPr>
            <p:cNvPr id="133" name="TextBox 132"/>
            <p:cNvSpPr txBox="1"/>
            <p:nvPr/>
          </p:nvSpPr>
          <p:spPr>
            <a:xfrm>
              <a:off x="3814627" y="729155"/>
              <a:ext cx="428322" cy="615553"/>
            </a:xfrm>
            <a:prstGeom prst="rect">
              <a:avLst/>
            </a:prstGeom>
            <a:noFill/>
          </p:spPr>
          <p:txBody>
            <a:bodyPr wrap="none" rtlCol="0">
              <a:spAutoFit/>
            </a:bodyPr>
            <a:lstStyle/>
            <a:p>
              <a:pPr algn="ctr" fontAlgn="auto">
                <a:spcBef>
                  <a:spcPts val="0"/>
                </a:spcBef>
                <a:spcAft>
                  <a:spcPts val="0"/>
                </a:spcAft>
              </a:pPr>
              <a:r>
                <a:rPr lang="en-US" sz="1700" b="1" dirty="0" smtClean="0">
                  <a:solidFill>
                    <a:prstClr val="black"/>
                  </a:solidFill>
                  <a:latin typeface="Arial" pitchFamily="34" charset="0"/>
                  <a:ea typeface="+mn-ea"/>
                  <a:cs typeface="Arial" pitchFamily="34" charset="0"/>
                </a:rPr>
                <a:t>6</a:t>
              </a:r>
            </a:p>
            <a:p>
              <a:pPr fontAlgn="auto">
                <a:spcBef>
                  <a:spcPts val="0"/>
                </a:spcBef>
                <a:spcAft>
                  <a:spcPts val="0"/>
                </a:spcAft>
              </a:pPr>
              <a:r>
                <a:rPr lang="en-US" sz="1700" b="1" dirty="0" smtClean="0">
                  <a:solidFill>
                    <a:prstClr val="black"/>
                  </a:solidFill>
                  <a:latin typeface="Arial" pitchFamily="34" charset="0"/>
                  <a:ea typeface="+mn-ea"/>
                  <a:cs typeface="Arial" pitchFamily="34" charset="0"/>
                </a:rPr>
                <a:t>64</a:t>
              </a:r>
              <a:endParaRPr lang="en-US" sz="1700" b="1" dirty="0">
                <a:solidFill>
                  <a:prstClr val="black"/>
                </a:solidFill>
                <a:latin typeface="Arial" pitchFamily="34" charset="0"/>
                <a:ea typeface="+mn-ea"/>
                <a:cs typeface="Arial" pitchFamily="34" charset="0"/>
              </a:endParaRPr>
            </a:p>
          </p:txBody>
        </p:sp>
        <p:sp>
          <p:nvSpPr>
            <p:cNvPr id="134" name="Freeform 133"/>
            <p:cNvSpPr/>
            <p:nvPr/>
          </p:nvSpPr>
          <p:spPr>
            <a:xfrm>
              <a:off x="3955028" y="1019175"/>
              <a:ext cx="167346"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50" name="Group 149"/>
          <p:cNvGrpSpPr/>
          <p:nvPr/>
        </p:nvGrpSpPr>
        <p:grpSpPr>
          <a:xfrm>
            <a:off x="7448550" y="647700"/>
            <a:ext cx="306494" cy="615553"/>
            <a:chOff x="3837487" y="706295"/>
            <a:chExt cx="306494" cy="615553"/>
          </a:xfrm>
        </p:grpSpPr>
        <p:sp>
          <p:nvSpPr>
            <p:cNvPr id="151" name="TextBox 150"/>
            <p:cNvSpPr txBox="1"/>
            <p:nvPr/>
          </p:nvSpPr>
          <p:spPr>
            <a:xfrm>
              <a:off x="3837487" y="706295"/>
              <a:ext cx="306494" cy="615553"/>
            </a:xfrm>
            <a:prstGeom prst="rect">
              <a:avLst/>
            </a:prstGeom>
            <a:noFill/>
          </p:spPr>
          <p:txBody>
            <a:bodyPr wrap="none" rtlCol="0">
              <a:spAutoFit/>
            </a:bodyPr>
            <a:lstStyle/>
            <a:p>
              <a:pP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a:solidFill>
                    <a:prstClr val="black"/>
                  </a:solidFill>
                  <a:latin typeface="Arial" pitchFamily="34" charset="0"/>
                  <a:ea typeface="+mn-ea"/>
                  <a:cs typeface="Arial" pitchFamily="34" charset="0"/>
                </a:rPr>
                <a:t>8</a:t>
              </a:r>
            </a:p>
          </p:txBody>
        </p:sp>
        <p:sp>
          <p:nvSpPr>
            <p:cNvPr id="152" name="Freeform 151"/>
            <p:cNvSpPr/>
            <p:nvPr/>
          </p:nvSpPr>
          <p:spPr>
            <a:xfrm>
              <a:off x="3930650" y="1009650"/>
              <a:ext cx="114300"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53" name="Group 152"/>
          <p:cNvGrpSpPr/>
          <p:nvPr/>
        </p:nvGrpSpPr>
        <p:grpSpPr>
          <a:xfrm>
            <a:off x="4591383" y="6122655"/>
            <a:ext cx="428322" cy="615553"/>
            <a:chOff x="3812722" y="793925"/>
            <a:chExt cx="428322" cy="615553"/>
          </a:xfrm>
        </p:grpSpPr>
        <p:sp>
          <p:nvSpPr>
            <p:cNvPr id="154" name="TextBox 153"/>
            <p:cNvSpPr txBox="1"/>
            <p:nvPr/>
          </p:nvSpPr>
          <p:spPr>
            <a:xfrm>
              <a:off x="3812722" y="793925"/>
              <a:ext cx="428322" cy="615553"/>
            </a:xfrm>
            <a:prstGeom prst="rect">
              <a:avLst/>
            </a:prstGeom>
            <a:noFill/>
          </p:spPr>
          <p:txBody>
            <a:bodyPr wrap="none" rtlCol="0">
              <a:spAutoFit/>
            </a:bodyPr>
            <a:lstStyle/>
            <a:p>
              <a:pPr algn="ctr" fontAlgn="auto">
                <a:spcBef>
                  <a:spcPts val="0"/>
                </a:spcBef>
                <a:spcAft>
                  <a:spcPts val="0"/>
                </a:spcAft>
              </a:pPr>
              <a:r>
                <a:rPr lang="en-US" sz="1700" b="1" dirty="0" smtClean="0">
                  <a:solidFill>
                    <a:prstClr val="black"/>
                  </a:solidFill>
                  <a:latin typeface="Arial" pitchFamily="34" charset="0"/>
                  <a:ea typeface="+mn-ea"/>
                  <a:cs typeface="Arial" pitchFamily="34" charset="0"/>
                </a:rPr>
                <a:t>15</a:t>
              </a:r>
            </a:p>
            <a:p>
              <a:pPr fontAlgn="auto">
                <a:lnSpc>
                  <a:spcPts val="2000"/>
                </a:lnSpc>
                <a:spcBef>
                  <a:spcPts val="0"/>
                </a:spcBef>
                <a:spcAft>
                  <a:spcPts val="0"/>
                </a:spcAft>
              </a:pPr>
              <a:r>
                <a:rPr lang="en-US" sz="1700" b="1" dirty="0" smtClean="0">
                  <a:solidFill>
                    <a:prstClr val="black"/>
                  </a:solidFill>
                  <a:latin typeface="Arial" pitchFamily="34" charset="0"/>
                  <a:ea typeface="+mn-ea"/>
                  <a:cs typeface="Arial" pitchFamily="34" charset="0"/>
                </a:rPr>
                <a:t>64</a:t>
              </a:r>
              <a:endParaRPr lang="en-US" sz="1700" b="1" dirty="0">
                <a:solidFill>
                  <a:prstClr val="black"/>
                </a:solidFill>
                <a:latin typeface="Arial" pitchFamily="34" charset="0"/>
                <a:ea typeface="+mn-ea"/>
                <a:cs typeface="Arial" pitchFamily="34" charset="0"/>
              </a:endParaRPr>
            </a:p>
          </p:txBody>
        </p:sp>
        <p:sp>
          <p:nvSpPr>
            <p:cNvPr id="155" name="Freeform 154"/>
            <p:cNvSpPr/>
            <p:nvPr/>
          </p:nvSpPr>
          <p:spPr>
            <a:xfrm>
              <a:off x="3946661" y="1085850"/>
              <a:ext cx="184081"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56" name="Group 155"/>
          <p:cNvGrpSpPr/>
          <p:nvPr/>
        </p:nvGrpSpPr>
        <p:grpSpPr>
          <a:xfrm>
            <a:off x="5416186" y="6106803"/>
            <a:ext cx="428322" cy="615553"/>
            <a:chOff x="3822247" y="736775"/>
            <a:chExt cx="428322" cy="615553"/>
          </a:xfrm>
        </p:grpSpPr>
        <p:sp>
          <p:nvSpPr>
            <p:cNvPr id="157" name="TextBox 156"/>
            <p:cNvSpPr txBox="1"/>
            <p:nvPr/>
          </p:nvSpPr>
          <p:spPr>
            <a:xfrm>
              <a:off x="3822247" y="736775"/>
              <a:ext cx="428322" cy="615553"/>
            </a:xfrm>
            <a:prstGeom prst="rect">
              <a:avLst/>
            </a:prstGeom>
            <a:noFill/>
          </p:spPr>
          <p:txBody>
            <a:bodyPr wrap="none" rtlCol="0">
              <a:spAutoFit/>
            </a:bodyPr>
            <a:lstStyle/>
            <a:p>
              <a:pPr algn="ctr" fontAlgn="auto">
                <a:spcBef>
                  <a:spcPts val="0"/>
                </a:spcBef>
                <a:spcAft>
                  <a:spcPts val="0"/>
                </a:spcAft>
              </a:pPr>
              <a:r>
                <a:rPr lang="en-US" sz="1700" b="1" dirty="0" smtClean="0">
                  <a:solidFill>
                    <a:prstClr val="black"/>
                  </a:solidFill>
                  <a:latin typeface="Arial" pitchFamily="34" charset="0"/>
                  <a:ea typeface="+mn-ea"/>
                  <a:cs typeface="Arial" pitchFamily="34" charset="0"/>
                </a:rPr>
                <a:t>20</a:t>
              </a:r>
            </a:p>
            <a:p>
              <a:pPr fontAlgn="auto">
                <a:spcBef>
                  <a:spcPts val="0"/>
                </a:spcBef>
                <a:spcAft>
                  <a:spcPts val="0"/>
                </a:spcAft>
              </a:pPr>
              <a:r>
                <a:rPr lang="en-US" sz="1700" b="1" dirty="0" smtClean="0">
                  <a:solidFill>
                    <a:prstClr val="black"/>
                  </a:solidFill>
                  <a:latin typeface="Arial" pitchFamily="34" charset="0"/>
                  <a:ea typeface="+mn-ea"/>
                  <a:cs typeface="Arial" pitchFamily="34" charset="0"/>
                </a:rPr>
                <a:t>64</a:t>
              </a:r>
              <a:endParaRPr lang="en-US" sz="1700" b="1" dirty="0">
                <a:solidFill>
                  <a:prstClr val="black"/>
                </a:solidFill>
                <a:latin typeface="Arial" pitchFamily="34" charset="0"/>
                <a:ea typeface="+mn-ea"/>
                <a:cs typeface="Arial" pitchFamily="34" charset="0"/>
              </a:endParaRPr>
            </a:p>
          </p:txBody>
        </p:sp>
        <p:sp>
          <p:nvSpPr>
            <p:cNvPr id="158" name="Freeform 157"/>
            <p:cNvSpPr/>
            <p:nvPr/>
          </p:nvSpPr>
          <p:spPr>
            <a:xfrm>
              <a:off x="3939041" y="1028700"/>
              <a:ext cx="184081"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59" name="Group 158"/>
          <p:cNvGrpSpPr/>
          <p:nvPr/>
        </p:nvGrpSpPr>
        <p:grpSpPr>
          <a:xfrm>
            <a:off x="6204961" y="6113130"/>
            <a:ext cx="428322" cy="615553"/>
            <a:chOff x="3822247" y="736775"/>
            <a:chExt cx="428322" cy="615553"/>
          </a:xfrm>
        </p:grpSpPr>
        <p:sp>
          <p:nvSpPr>
            <p:cNvPr id="160" name="TextBox 159"/>
            <p:cNvSpPr txBox="1"/>
            <p:nvPr/>
          </p:nvSpPr>
          <p:spPr>
            <a:xfrm>
              <a:off x="3822247" y="736775"/>
              <a:ext cx="428322" cy="615553"/>
            </a:xfrm>
            <a:prstGeom prst="rect">
              <a:avLst/>
            </a:prstGeom>
            <a:noFill/>
          </p:spPr>
          <p:txBody>
            <a:bodyPr wrap="none" rtlCol="0">
              <a:spAutoFit/>
            </a:bodyPr>
            <a:lstStyle/>
            <a:p>
              <a:pPr algn="ctr" fontAlgn="auto">
                <a:spcBef>
                  <a:spcPts val="0"/>
                </a:spcBef>
                <a:spcAft>
                  <a:spcPts val="0"/>
                </a:spcAft>
              </a:pPr>
              <a:r>
                <a:rPr lang="en-US" sz="1700" b="1" dirty="0" smtClean="0">
                  <a:solidFill>
                    <a:prstClr val="black"/>
                  </a:solidFill>
                  <a:latin typeface="Arial" pitchFamily="34" charset="0"/>
                  <a:ea typeface="+mn-ea"/>
                  <a:cs typeface="Arial" pitchFamily="34" charset="0"/>
                </a:rPr>
                <a:t>15</a:t>
              </a:r>
            </a:p>
            <a:p>
              <a:pPr fontAlgn="auto">
                <a:lnSpc>
                  <a:spcPts val="2000"/>
                </a:lnSpc>
                <a:spcBef>
                  <a:spcPts val="0"/>
                </a:spcBef>
                <a:spcAft>
                  <a:spcPts val="0"/>
                </a:spcAft>
              </a:pPr>
              <a:r>
                <a:rPr lang="en-US" sz="1700" b="1" dirty="0" smtClean="0">
                  <a:solidFill>
                    <a:prstClr val="black"/>
                  </a:solidFill>
                  <a:latin typeface="Arial" pitchFamily="34" charset="0"/>
                  <a:ea typeface="+mn-ea"/>
                  <a:cs typeface="Arial" pitchFamily="34" charset="0"/>
                </a:rPr>
                <a:t>64</a:t>
              </a:r>
              <a:endParaRPr lang="en-US" sz="1700" b="1" dirty="0">
                <a:solidFill>
                  <a:prstClr val="black"/>
                </a:solidFill>
                <a:latin typeface="Arial" pitchFamily="34" charset="0"/>
                <a:ea typeface="+mn-ea"/>
                <a:cs typeface="Arial" pitchFamily="34" charset="0"/>
              </a:endParaRPr>
            </a:p>
          </p:txBody>
        </p:sp>
        <p:sp>
          <p:nvSpPr>
            <p:cNvPr id="161" name="Freeform 160"/>
            <p:cNvSpPr/>
            <p:nvPr/>
          </p:nvSpPr>
          <p:spPr>
            <a:xfrm>
              <a:off x="3946661" y="1038225"/>
              <a:ext cx="184081"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62" name="Group 161"/>
          <p:cNvGrpSpPr/>
          <p:nvPr/>
        </p:nvGrpSpPr>
        <p:grpSpPr>
          <a:xfrm>
            <a:off x="7028993" y="6108893"/>
            <a:ext cx="428322" cy="615553"/>
            <a:chOff x="3814627" y="729155"/>
            <a:chExt cx="428322" cy="615553"/>
          </a:xfrm>
        </p:grpSpPr>
        <p:sp>
          <p:nvSpPr>
            <p:cNvPr id="163" name="TextBox 162"/>
            <p:cNvSpPr txBox="1"/>
            <p:nvPr/>
          </p:nvSpPr>
          <p:spPr>
            <a:xfrm>
              <a:off x="3814627" y="729155"/>
              <a:ext cx="428322" cy="615553"/>
            </a:xfrm>
            <a:prstGeom prst="rect">
              <a:avLst/>
            </a:prstGeom>
            <a:noFill/>
          </p:spPr>
          <p:txBody>
            <a:bodyPr wrap="none" rtlCol="0">
              <a:spAutoFit/>
            </a:bodyPr>
            <a:lstStyle/>
            <a:p>
              <a:pPr algn="ctr" fontAlgn="auto">
                <a:spcBef>
                  <a:spcPts val="0"/>
                </a:spcBef>
                <a:spcAft>
                  <a:spcPts val="0"/>
                </a:spcAft>
              </a:pPr>
              <a:r>
                <a:rPr lang="en-US" sz="1700" b="1" dirty="0" smtClean="0">
                  <a:solidFill>
                    <a:prstClr val="black"/>
                  </a:solidFill>
                  <a:latin typeface="Arial" pitchFamily="34" charset="0"/>
                  <a:ea typeface="+mn-ea"/>
                  <a:cs typeface="Arial" pitchFamily="34" charset="0"/>
                </a:rPr>
                <a:t>6</a:t>
              </a:r>
            </a:p>
            <a:p>
              <a:pPr fontAlgn="auto">
                <a:spcBef>
                  <a:spcPts val="0"/>
                </a:spcBef>
                <a:spcAft>
                  <a:spcPts val="0"/>
                </a:spcAft>
              </a:pPr>
              <a:r>
                <a:rPr lang="en-US" sz="1700" b="1" dirty="0" smtClean="0">
                  <a:solidFill>
                    <a:prstClr val="black"/>
                  </a:solidFill>
                  <a:latin typeface="Arial" pitchFamily="34" charset="0"/>
                  <a:ea typeface="+mn-ea"/>
                  <a:cs typeface="Arial" pitchFamily="34" charset="0"/>
                </a:rPr>
                <a:t>64</a:t>
              </a:r>
              <a:endParaRPr lang="en-US" sz="1700" b="1" dirty="0">
                <a:solidFill>
                  <a:prstClr val="black"/>
                </a:solidFill>
                <a:latin typeface="Arial" pitchFamily="34" charset="0"/>
                <a:ea typeface="+mn-ea"/>
                <a:cs typeface="Arial" pitchFamily="34" charset="0"/>
              </a:endParaRPr>
            </a:p>
          </p:txBody>
        </p:sp>
        <p:sp>
          <p:nvSpPr>
            <p:cNvPr id="164" name="Freeform 163"/>
            <p:cNvSpPr/>
            <p:nvPr/>
          </p:nvSpPr>
          <p:spPr>
            <a:xfrm>
              <a:off x="3955028" y="1019175"/>
              <a:ext cx="167346"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65" name="Group 164"/>
          <p:cNvGrpSpPr/>
          <p:nvPr/>
        </p:nvGrpSpPr>
        <p:grpSpPr>
          <a:xfrm>
            <a:off x="7839075" y="6102993"/>
            <a:ext cx="428322" cy="615553"/>
            <a:chOff x="3814627" y="729155"/>
            <a:chExt cx="428322" cy="615553"/>
          </a:xfrm>
        </p:grpSpPr>
        <p:sp>
          <p:nvSpPr>
            <p:cNvPr id="166" name="TextBox 165"/>
            <p:cNvSpPr txBox="1"/>
            <p:nvPr/>
          </p:nvSpPr>
          <p:spPr>
            <a:xfrm>
              <a:off x="3814627" y="729155"/>
              <a:ext cx="428322" cy="615553"/>
            </a:xfrm>
            <a:prstGeom prst="rect">
              <a:avLst/>
            </a:prstGeom>
            <a:noFill/>
          </p:spPr>
          <p:txBody>
            <a:bodyPr wrap="none" rtlCol="0">
              <a:spAutoFit/>
            </a:bodyPr>
            <a:lstStyle/>
            <a:p>
              <a:pPr algn="ctr" fontAlgn="auto">
                <a:spcBef>
                  <a:spcPts val="0"/>
                </a:spcBef>
                <a:spcAft>
                  <a:spcPts val="0"/>
                </a:spcAft>
              </a:pPr>
              <a:r>
                <a:rPr lang="en-US" sz="1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700" b="1" dirty="0" smtClean="0">
                  <a:solidFill>
                    <a:prstClr val="black"/>
                  </a:solidFill>
                  <a:latin typeface="Arial" pitchFamily="34" charset="0"/>
                  <a:ea typeface="+mn-ea"/>
                  <a:cs typeface="Arial" pitchFamily="34" charset="0"/>
                </a:rPr>
                <a:t>64</a:t>
              </a:r>
              <a:endParaRPr lang="en-US" sz="1700" b="1" dirty="0">
                <a:solidFill>
                  <a:prstClr val="black"/>
                </a:solidFill>
                <a:latin typeface="Arial" pitchFamily="34" charset="0"/>
                <a:ea typeface="+mn-ea"/>
                <a:cs typeface="Arial" pitchFamily="34" charset="0"/>
              </a:endParaRPr>
            </a:p>
          </p:txBody>
        </p:sp>
        <p:sp>
          <p:nvSpPr>
            <p:cNvPr id="167" name="Freeform 166"/>
            <p:cNvSpPr/>
            <p:nvPr/>
          </p:nvSpPr>
          <p:spPr>
            <a:xfrm>
              <a:off x="3941287" y="1034415"/>
              <a:ext cx="167346" cy="0"/>
            </a:xfrm>
            <a:custGeom>
              <a:avLst/>
              <a:gdLst>
                <a:gd name="connsiteX0" fmla="*/ 0 w 114300"/>
                <a:gd name="connsiteY0" fmla="*/ 0 h 0"/>
                <a:gd name="connsiteX1" fmla="*/ 114300 w 114300"/>
                <a:gd name="connsiteY1" fmla="*/ 0 h 0"/>
              </a:gdLst>
              <a:ahLst/>
              <a:cxnLst>
                <a:cxn ang="0">
                  <a:pos x="connsiteX0" y="connsiteY0"/>
                </a:cxn>
                <a:cxn ang="0">
                  <a:pos x="connsiteX1" y="connsiteY1"/>
                </a:cxn>
              </a:cxnLst>
              <a:rect l="l" t="t" r="r" b="b"/>
              <a:pathLst>
                <a:path w="114300">
                  <a:moveTo>
                    <a:pt x="0" y="0"/>
                  </a:moveTo>
                  <a:lnTo>
                    <a:pt x="11430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176" y="643128"/>
            <a:ext cx="7089648" cy="5571744"/>
          </a:xfrm>
          <a:prstGeom prst="rect">
            <a:avLst/>
          </a:prstGeom>
        </p:spPr>
      </p:pic>
      <p:sp>
        <p:nvSpPr>
          <p:cNvPr id="9217" name="Rectangle 3"/>
          <p:cNvSpPr>
            <a:spLocks noGrp="1" noChangeArrowheads="1"/>
          </p:cNvSpPr>
          <p:nvPr>
            <p:ph type="ctrTitle" idx="4294967295"/>
          </p:nvPr>
        </p:nvSpPr>
        <p:spPr bwMode="auto">
          <a:xfrm>
            <a:off x="20638" y="0"/>
            <a:ext cx="5648325" cy="3048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sz="1200" dirty="0">
                <a:latin typeface="Arial" pitchFamily="34" charset="0"/>
                <a:cs typeface="Arial" pitchFamily="34" charset="0"/>
              </a:rPr>
              <a:t>Figure 9.22-3 </a:t>
            </a:r>
            <a:endParaRPr lang="en-US" sz="1200" dirty="0">
              <a:latin typeface="Arial" charset="0"/>
            </a:endParaRPr>
          </a:p>
        </p:txBody>
      </p:sp>
      <p:sp>
        <p:nvSpPr>
          <p:cNvPr id="3" name="TextBox 2"/>
          <p:cNvSpPr txBox="1"/>
          <p:nvPr/>
        </p:nvSpPr>
        <p:spPr>
          <a:xfrm rot="16200000">
            <a:off x="-427121" y="2960771"/>
            <a:ext cx="3242875" cy="369332"/>
          </a:xfrm>
          <a:prstGeom prst="rect">
            <a:avLst/>
          </a:prstGeom>
          <a:noFill/>
        </p:spPr>
        <p:txBody>
          <a:bodyPr wrap="none" lIns="0" tIns="0" rIns="0" bIns="0" rtlCol="0">
            <a:spAutoFit/>
          </a:bodyPr>
          <a:lstStyle/>
          <a:p>
            <a:pPr fontAlgn="auto">
              <a:spcBef>
                <a:spcPts val="0"/>
              </a:spcBef>
              <a:spcAft>
                <a:spcPts val="0"/>
              </a:spcAft>
            </a:pPr>
            <a:r>
              <a:rPr lang="en-US" b="1" dirty="0">
                <a:solidFill>
                  <a:prstClr val="black"/>
                </a:solidFill>
                <a:latin typeface="Arial" pitchFamily="34" charset="0"/>
                <a:ea typeface="+mn-ea"/>
                <a:cs typeface="Arial" pitchFamily="34" charset="0"/>
              </a:rPr>
              <a:t>Fraction of population</a:t>
            </a:r>
          </a:p>
        </p:txBody>
      </p:sp>
      <p:sp>
        <p:nvSpPr>
          <p:cNvPr id="5" name="TextBox 4"/>
          <p:cNvSpPr txBox="1"/>
          <p:nvPr/>
        </p:nvSpPr>
        <p:spPr>
          <a:xfrm>
            <a:off x="2124075" y="5724525"/>
            <a:ext cx="1505861" cy="369332"/>
          </a:xfrm>
          <a:prstGeom prst="rect">
            <a:avLst/>
          </a:prstGeom>
          <a:noFill/>
        </p:spPr>
        <p:txBody>
          <a:bodyPr wrap="none" lIns="0" tIns="0" rIns="0" bIns="0" rtlCol="0">
            <a:spAutoFit/>
          </a:bodyPr>
          <a:lstStyle/>
          <a:p>
            <a:pPr fontAlgn="auto">
              <a:spcBef>
                <a:spcPts val="0"/>
              </a:spcBef>
              <a:spcAft>
                <a:spcPts val="0"/>
              </a:spcAft>
            </a:pPr>
            <a:r>
              <a:rPr lang="en-US" b="1" dirty="0">
                <a:solidFill>
                  <a:prstClr val="black"/>
                </a:solidFill>
                <a:latin typeface="Arial" pitchFamily="34" charset="0"/>
                <a:ea typeface="+mn-ea"/>
                <a:cs typeface="Arial" pitchFamily="34" charset="0"/>
              </a:rPr>
              <a:t>Very short</a:t>
            </a:r>
          </a:p>
        </p:txBody>
      </p:sp>
      <p:sp>
        <p:nvSpPr>
          <p:cNvPr id="6" name="TextBox 5"/>
          <p:cNvSpPr txBox="1"/>
          <p:nvPr/>
        </p:nvSpPr>
        <p:spPr>
          <a:xfrm>
            <a:off x="4029075" y="5484257"/>
            <a:ext cx="1792157" cy="369332"/>
          </a:xfrm>
          <a:prstGeom prst="rect">
            <a:avLst/>
          </a:prstGeom>
          <a:noFill/>
        </p:spPr>
        <p:txBody>
          <a:bodyPr wrap="none" lIns="0" tIns="0" rIns="0" bIns="0" rtlCol="0">
            <a:spAutoFit/>
          </a:bodyPr>
          <a:lstStyle/>
          <a:p>
            <a:pPr fontAlgn="auto">
              <a:spcBef>
                <a:spcPts val="0"/>
              </a:spcBef>
              <a:spcAft>
                <a:spcPts val="0"/>
              </a:spcAft>
            </a:pPr>
            <a:r>
              <a:rPr lang="en-US" b="1" dirty="0">
                <a:solidFill>
                  <a:prstClr val="black"/>
                </a:solidFill>
                <a:latin typeface="Arial" pitchFamily="34" charset="0"/>
                <a:ea typeface="+mn-ea"/>
                <a:cs typeface="Arial" pitchFamily="34" charset="0"/>
              </a:rPr>
              <a:t>Adult height</a:t>
            </a:r>
          </a:p>
        </p:txBody>
      </p:sp>
      <p:sp>
        <p:nvSpPr>
          <p:cNvPr id="7" name="TextBox 6"/>
          <p:cNvSpPr txBox="1"/>
          <p:nvPr/>
        </p:nvSpPr>
        <p:spPr>
          <a:xfrm>
            <a:off x="6134100" y="5729764"/>
            <a:ext cx="1180451" cy="369332"/>
          </a:xfrm>
          <a:prstGeom prst="rect">
            <a:avLst/>
          </a:prstGeom>
          <a:noFill/>
        </p:spPr>
        <p:txBody>
          <a:bodyPr wrap="none" lIns="0" tIns="0" rIns="0" bIns="0" rtlCol="0">
            <a:spAutoFit/>
          </a:bodyPr>
          <a:lstStyle/>
          <a:p>
            <a:pPr fontAlgn="auto">
              <a:spcBef>
                <a:spcPts val="0"/>
              </a:spcBef>
              <a:spcAft>
                <a:spcPts val="0"/>
              </a:spcAft>
            </a:pPr>
            <a:r>
              <a:rPr lang="en-US" b="1" dirty="0">
                <a:solidFill>
                  <a:prstClr val="black"/>
                </a:solidFill>
                <a:latin typeface="Arial" pitchFamily="34" charset="0"/>
                <a:ea typeface="+mn-ea"/>
                <a:cs typeface="Arial" pitchFamily="34" charset="0"/>
              </a:rPr>
              <a:t>Very tall</a:t>
            </a:r>
          </a:p>
        </p:txBody>
      </p:sp>
      <p:grpSp>
        <p:nvGrpSpPr>
          <p:cNvPr id="9" name="Group 8"/>
          <p:cNvGrpSpPr/>
          <p:nvPr/>
        </p:nvGrpSpPr>
        <p:grpSpPr>
          <a:xfrm>
            <a:off x="1387933" y="800100"/>
            <a:ext cx="412292" cy="584775"/>
            <a:chOff x="1387933" y="800100"/>
            <a:chExt cx="412292" cy="584775"/>
          </a:xfrm>
        </p:grpSpPr>
        <p:sp>
          <p:nvSpPr>
            <p:cNvPr id="4" name="TextBox 3"/>
            <p:cNvSpPr txBox="1"/>
            <p:nvPr/>
          </p:nvSpPr>
          <p:spPr>
            <a:xfrm>
              <a:off x="1387933" y="800100"/>
              <a:ext cx="412292" cy="584775"/>
            </a:xfrm>
            <a:prstGeom prst="rect">
              <a:avLst/>
            </a:prstGeom>
            <a:noFill/>
          </p:spPr>
          <p:txBody>
            <a:bodyPr wrap="none" rtlCol="0">
              <a:spAutoFit/>
            </a:bodyPr>
            <a:lstStyle/>
            <a:p>
              <a:pPr fontAlgn="auto">
                <a:spcBef>
                  <a:spcPts val="0"/>
                </a:spcBef>
                <a:spcAft>
                  <a:spcPts val="0"/>
                </a:spcAft>
              </a:pPr>
              <a:r>
                <a:rPr lang="en-US" sz="1600" b="1" dirty="0" smtClean="0">
                  <a:solidFill>
                    <a:prstClr val="black"/>
                  </a:solidFill>
                  <a:latin typeface="Arial" pitchFamily="34" charset="0"/>
                  <a:ea typeface="+mn-ea"/>
                  <a:cs typeface="Arial" pitchFamily="34" charset="0"/>
                </a:rPr>
                <a:t>20</a:t>
              </a:r>
            </a:p>
            <a:p>
              <a:pPr fontAlgn="auto">
                <a:spcBef>
                  <a:spcPts val="0"/>
                </a:spcBef>
                <a:spcAft>
                  <a:spcPts val="0"/>
                </a:spcAft>
              </a:pPr>
              <a:r>
                <a:rPr lang="en-US" sz="1600" b="1" dirty="0" smtClean="0">
                  <a:solidFill>
                    <a:prstClr val="black"/>
                  </a:solidFill>
                  <a:latin typeface="Arial" pitchFamily="34" charset="0"/>
                  <a:ea typeface="+mn-ea"/>
                  <a:cs typeface="Arial" pitchFamily="34" charset="0"/>
                </a:rPr>
                <a:t>64</a:t>
              </a:r>
              <a:endParaRPr lang="en-US" sz="1600" b="1" dirty="0">
                <a:solidFill>
                  <a:prstClr val="black"/>
                </a:solidFill>
                <a:latin typeface="Arial" pitchFamily="34" charset="0"/>
                <a:ea typeface="+mn-ea"/>
                <a:cs typeface="Arial" pitchFamily="34" charset="0"/>
              </a:endParaRPr>
            </a:p>
          </p:txBody>
        </p:sp>
        <p:sp>
          <p:nvSpPr>
            <p:cNvPr id="8" name="Freeform 7"/>
            <p:cNvSpPr/>
            <p:nvPr/>
          </p:nvSpPr>
          <p:spPr>
            <a:xfrm>
              <a:off x="1485900" y="1082040"/>
              <a:ext cx="205740" cy="0"/>
            </a:xfrm>
            <a:custGeom>
              <a:avLst/>
              <a:gdLst>
                <a:gd name="connsiteX0" fmla="*/ 0 w 205740"/>
                <a:gd name="connsiteY0" fmla="*/ 0 h 0"/>
                <a:gd name="connsiteX1" fmla="*/ 205740 w 205740"/>
                <a:gd name="connsiteY1" fmla="*/ 0 h 0"/>
              </a:gdLst>
              <a:ahLst/>
              <a:cxnLst>
                <a:cxn ang="0">
                  <a:pos x="connsiteX0" y="connsiteY0"/>
                </a:cxn>
                <a:cxn ang="0">
                  <a:pos x="connsiteX1" y="connsiteY1"/>
                </a:cxn>
              </a:cxnLst>
              <a:rect l="l" t="t" r="r" b="b"/>
              <a:pathLst>
                <a:path w="205740">
                  <a:moveTo>
                    <a:pt x="0" y="0"/>
                  </a:moveTo>
                  <a:lnTo>
                    <a:pt x="20574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1" name="Group 10"/>
          <p:cNvGrpSpPr/>
          <p:nvPr/>
        </p:nvGrpSpPr>
        <p:grpSpPr>
          <a:xfrm>
            <a:off x="1378983" y="1889760"/>
            <a:ext cx="412292" cy="584775"/>
            <a:chOff x="1387933" y="784860"/>
            <a:chExt cx="412292" cy="584775"/>
          </a:xfrm>
        </p:grpSpPr>
        <p:sp>
          <p:nvSpPr>
            <p:cNvPr id="12" name="TextBox 11"/>
            <p:cNvSpPr txBox="1"/>
            <p:nvPr/>
          </p:nvSpPr>
          <p:spPr>
            <a:xfrm>
              <a:off x="1387933" y="784860"/>
              <a:ext cx="412292" cy="584775"/>
            </a:xfrm>
            <a:prstGeom prst="rect">
              <a:avLst/>
            </a:prstGeom>
            <a:noFill/>
          </p:spPr>
          <p:txBody>
            <a:bodyPr wrap="none" rtlCol="0">
              <a:spAutoFit/>
            </a:bodyPr>
            <a:lstStyle/>
            <a:p>
              <a:pPr fontAlgn="auto">
                <a:spcBef>
                  <a:spcPts val="0"/>
                </a:spcBef>
                <a:spcAft>
                  <a:spcPts val="0"/>
                </a:spcAft>
              </a:pPr>
              <a:r>
                <a:rPr lang="en-US" sz="1600" b="1" dirty="0" smtClean="0">
                  <a:solidFill>
                    <a:prstClr val="black"/>
                  </a:solidFill>
                  <a:latin typeface="Arial" pitchFamily="34" charset="0"/>
                  <a:ea typeface="+mn-ea"/>
                  <a:cs typeface="Arial" pitchFamily="34" charset="0"/>
                </a:rPr>
                <a:t>15</a:t>
              </a:r>
            </a:p>
            <a:p>
              <a:pPr fontAlgn="auto">
                <a:spcBef>
                  <a:spcPts val="0"/>
                </a:spcBef>
                <a:spcAft>
                  <a:spcPts val="0"/>
                </a:spcAft>
              </a:pPr>
              <a:r>
                <a:rPr lang="en-US" sz="1600" b="1" dirty="0" smtClean="0">
                  <a:solidFill>
                    <a:prstClr val="black"/>
                  </a:solidFill>
                  <a:latin typeface="Arial" pitchFamily="34" charset="0"/>
                  <a:ea typeface="+mn-ea"/>
                  <a:cs typeface="Arial" pitchFamily="34" charset="0"/>
                </a:rPr>
                <a:t>64</a:t>
              </a:r>
              <a:endParaRPr lang="en-US" sz="1600" b="1" dirty="0">
                <a:solidFill>
                  <a:prstClr val="black"/>
                </a:solidFill>
                <a:latin typeface="Arial" pitchFamily="34" charset="0"/>
                <a:ea typeface="+mn-ea"/>
                <a:cs typeface="Arial" pitchFamily="34" charset="0"/>
              </a:endParaRPr>
            </a:p>
          </p:txBody>
        </p:sp>
        <p:sp>
          <p:nvSpPr>
            <p:cNvPr id="13" name="Freeform 12"/>
            <p:cNvSpPr/>
            <p:nvPr/>
          </p:nvSpPr>
          <p:spPr>
            <a:xfrm>
              <a:off x="1485900" y="1066800"/>
              <a:ext cx="205740" cy="0"/>
            </a:xfrm>
            <a:custGeom>
              <a:avLst/>
              <a:gdLst>
                <a:gd name="connsiteX0" fmla="*/ 0 w 205740"/>
                <a:gd name="connsiteY0" fmla="*/ 0 h 0"/>
                <a:gd name="connsiteX1" fmla="*/ 205740 w 205740"/>
                <a:gd name="connsiteY1" fmla="*/ 0 h 0"/>
              </a:gdLst>
              <a:ahLst/>
              <a:cxnLst>
                <a:cxn ang="0">
                  <a:pos x="connsiteX0" y="connsiteY0"/>
                </a:cxn>
                <a:cxn ang="0">
                  <a:pos x="connsiteX1" y="connsiteY1"/>
                </a:cxn>
              </a:cxnLst>
              <a:rect l="l" t="t" r="r" b="b"/>
              <a:pathLst>
                <a:path w="205740">
                  <a:moveTo>
                    <a:pt x="0" y="0"/>
                  </a:moveTo>
                  <a:lnTo>
                    <a:pt x="20574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4" name="Group 13"/>
          <p:cNvGrpSpPr/>
          <p:nvPr/>
        </p:nvGrpSpPr>
        <p:grpSpPr>
          <a:xfrm>
            <a:off x="1398608" y="3825240"/>
            <a:ext cx="412292" cy="584775"/>
            <a:chOff x="1387933" y="784860"/>
            <a:chExt cx="412292" cy="584775"/>
          </a:xfrm>
        </p:grpSpPr>
        <p:sp>
          <p:nvSpPr>
            <p:cNvPr id="15" name="TextBox 14"/>
            <p:cNvSpPr txBox="1"/>
            <p:nvPr/>
          </p:nvSpPr>
          <p:spPr>
            <a:xfrm>
              <a:off x="1387933" y="784860"/>
              <a:ext cx="412292" cy="584775"/>
            </a:xfrm>
            <a:prstGeom prst="rect">
              <a:avLst/>
            </a:prstGeom>
            <a:noFill/>
          </p:spPr>
          <p:txBody>
            <a:bodyPr wrap="none" rtlCol="0">
              <a:spAutoFit/>
            </a:bodyPr>
            <a:lstStyle/>
            <a:p>
              <a:pPr algn="ctr" fontAlgn="auto">
                <a:spcBef>
                  <a:spcPts val="0"/>
                </a:spcBef>
                <a:spcAft>
                  <a:spcPts val="0"/>
                </a:spcAft>
              </a:pPr>
              <a:r>
                <a:rPr lang="en-US" sz="1600" b="1" dirty="0" smtClean="0">
                  <a:solidFill>
                    <a:prstClr val="black"/>
                  </a:solidFill>
                  <a:latin typeface="Arial" pitchFamily="34" charset="0"/>
                  <a:ea typeface="+mn-ea"/>
                  <a:cs typeface="Arial" pitchFamily="34" charset="0"/>
                </a:rPr>
                <a:t>6</a:t>
              </a:r>
            </a:p>
            <a:p>
              <a:pPr fontAlgn="auto">
                <a:spcBef>
                  <a:spcPts val="0"/>
                </a:spcBef>
                <a:spcAft>
                  <a:spcPts val="0"/>
                </a:spcAft>
              </a:pPr>
              <a:r>
                <a:rPr lang="en-US" sz="1600" b="1" dirty="0" smtClean="0">
                  <a:solidFill>
                    <a:prstClr val="black"/>
                  </a:solidFill>
                  <a:latin typeface="Arial" pitchFamily="34" charset="0"/>
                  <a:ea typeface="+mn-ea"/>
                  <a:cs typeface="Arial" pitchFamily="34" charset="0"/>
                </a:rPr>
                <a:t>64</a:t>
              </a:r>
              <a:endParaRPr lang="en-US" sz="1600" b="1" dirty="0">
                <a:solidFill>
                  <a:prstClr val="black"/>
                </a:solidFill>
                <a:latin typeface="Arial" pitchFamily="34" charset="0"/>
                <a:ea typeface="+mn-ea"/>
                <a:cs typeface="Arial" pitchFamily="34" charset="0"/>
              </a:endParaRPr>
            </a:p>
          </p:txBody>
        </p:sp>
        <p:sp>
          <p:nvSpPr>
            <p:cNvPr id="16" name="Freeform 15"/>
            <p:cNvSpPr/>
            <p:nvPr/>
          </p:nvSpPr>
          <p:spPr>
            <a:xfrm>
              <a:off x="1485900" y="1066800"/>
              <a:ext cx="205740" cy="0"/>
            </a:xfrm>
            <a:custGeom>
              <a:avLst/>
              <a:gdLst>
                <a:gd name="connsiteX0" fmla="*/ 0 w 205740"/>
                <a:gd name="connsiteY0" fmla="*/ 0 h 0"/>
                <a:gd name="connsiteX1" fmla="*/ 205740 w 205740"/>
                <a:gd name="connsiteY1" fmla="*/ 0 h 0"/>
              </a:gdLst>
              <a:ahLst/>
              <a:cxnLst>
                <a:cxn ang="0">
                  <a:pos x="connsiteX0" y="connsiteY0"/>
                </a:cxn>
                <a:cxn ang="0">
                  <a:pos x="connsiteX1" y="connsiteY1"/>
                </a:cxn>
              </a:cxnLst>
              <a:rect l="l" t="t" r="r" b="b"/>
              <a:pathLst>
                <a:path w="205740">
                  <a:moveTo>
                    <a:pt x="0" y="0"/>
                  </a:moveTo>
                  <a:lnTo>
                    <a:pt x="20574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7" name="Group 16"/>
          <p:cNvGrpSpPr/>
          <p:nvPr/>
        </p:nvGrpSpPr>
        <p:grpSpPr>
          <a:xfrm>
            <a:off x="1390988" y="4922520"/>
            <a:ext cx="412292" cy="584775"/>
            <a:chOff x="1387933" y="784860"/>
            <a:chExt cx="412292" cy="584775"/>
          </a:xfrm>
        </p:grpSpPr>
        <p:sp>
          <p:nvSpPr>
            <p:cNvPr id="18" name="TextBox 17"/>
            <p:cNvSpPr txBox="1"/>
            <p:nvPr/>
          </p:nvSpPr>
          <p:spPr>
            <a:xfrm>
              <a:off x="1387933" y="784860"/>
              <a:ext cx="412292" cy="584775"/>
            </a:xfrm>
            <a:prstGeom prst="rect">
              <a:avLst/>
            </a:prstGeom>
            <a:noFill/>
          </p:spPr>
          <p:txBody>
            <a:bodyPr wrap="none" rtlCol="0">
              <a:spAutoFit/>
            </a:bodyPr>
            <a:lstStyle/>
            <a:p>
              <a:pPr algn="ctr" fontAlgn="auto">
                <a:spcBef>
                  <a:spcPts val="0"/>
                </a:spcBef>
                <a:spcAft>
                  <a:spcPts val="0"/>
                </a:spcAft>
              </a:pPr>
              <a:r>
                <a:rPr lang="en-US" sz="16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1600" b="1" dirty="0" smtClean="0">
                  <a:solidFill>
                    <a:prstClr val="black"/>
                  </a:solidFill>
                  <a:latin typeface="Arial" pitchFamily="34" charset="0"/>
                  <a:ea typeface="+mn-ea"/>
                  <a:cs typeface="Arial" pitchFamily="34" charset="0"/>
                </a:rPr>
                <a:t>64</a:t>
              </a:r>
              <a:endParaRPr lang="en-US" sz="1600" b="1" dirty="0">
                <a:solidFill>
                  <a:prstClr val="black"/>
                </a:solidFill>
                <a:latin typeface="Arial" pitchFamily="34" charset="0"/>
                <a:ea typeface="+mn-ea"/>
                <a:cs typeface="Arial" pitchFamily="34" charset="0"/>
              </a:endParaRPr>
            </a:p>
          </p:txBody>
        </p:sp>
        <p:sp>
          <p:nvSpPr>
            <p:cNvPr id="19" name="Freeform 18"/>
            <p:cNvSpPr/>
            <p:nvPr/>
          </p:nvSpPr>
          <p:spPr>
            <a:xfrm>
              <a:off x="1495252" y="1074420"/>
              <a:ext cx="187036" cy="0"/>
            </a:xfrm>
            <a:custGeom>
              <a:avLst/>
              <a:gdLst>
                <a:gd name="connsiteX0" fmla="*/ 0 w 205740"/>
                <a:gd name="connsiteY0" fmla="*/ 0 h 0"/>
                <a:gd name="connsiteX1" fmla="*/ 205740 w 205740"/>
                <a:gd name="connsiteY1" fmla="*/ 0 h 0"/>
              </a:gdLst>
              <a:ahLst/>
              <a:cxnLst>
                <a:cxn ang="0">
                  <a:pos x="connsiteX0" y="connsiteY0"/>
                </a:cxn>
                <a:cxn ang="0">
                  <a:pos x="connsiteX1" y="connsiteY1"/>
                </a:cxn>
              </a:cxnLst>
              <a:rect l="l" t="t" r="r" b="b"/>
              <a:pathLst>
                <a:path w="205740">
                  <a:moveTo>
                    <a:pt x="0" y="0"/>
                  </a:moveTo>
                  <a:lnTo>
                    <a:pt x="20574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612559" y="487629"/>
            <a:ext cx="8377730" cy="958863"/>
          </a:xfrm>
        </p:spPr>
        <p:txBody>
          <a:bodyPr/>
          <a:lstStyle/>
          <a:p>
            <a:r>
              <a:rPr lang="en-US" sz="4000" dirty="0" smtClean="0">
                <a:solidFill>
                  <a:srgbClr val="FF0000"/>
                </a:solidFill>
                <a:latin typeface="Cambria" panose="02040503050406030204" pitchFamily="18" charset="0"/>
              </a:rPr>
              <a:t>Epigenetics and the Role of Environment</a:t>
            </a:r>
          </a:p>
        </p:txBody>
      </p:sp>
      <p:sp>
        <p:nvSpPr>
          <p:cNvPr id="196611" name="Rectangle 3"/>
          <p:cNvSpPr>
            <a:spLocks noGrp="1" noChangeArrowheads="1"/>
          </p:cNvSpPr>
          <p:nvPr>
            <p:ph idx="1"/>
          </p:nvPr>
        </p:nvSpPr>
        <p:spPr>
          <a:xfrm>
            <a:off x="692458" y="2059619"/>
            <a:ext cx="7865616" cy="4117344"/>
          </a:xfrm>
        </p:spPr>
        <p:txBody>
          <a:bodyPr/>
          <a:lstStyle/>
          <a:p>
            <a:r>
              <a:rPr lang="en-US" b="1" dirty="0" smtClean="0">
                <a:latin typeface="Cambria" panose="02040503050406030204" pitchFamily="18" charset="0"/>
              </a:rPr>
              <a:t>Many phenotypic characters result from a combination of heredity and environment.</a:t>
            </a:r>
          </a:p>
          <a:p>
            <a:pPr lvl="1"/>
            <a:r>
              <a:rPr lang="en-US" b="1" dirty="0" smtClean="0">
                <a:latin typeface="Cambria" panose="02040503050406030204" pitchFamily="18" charset="0"/>
              </a:rPr>
              <a:t>Whether human characters are more influenced by genes or by the environment—nature or nurture—is a very old and hotly contested issue.</a:t>
            </a:r>
          </a:p>
          <a:p>
            <a:pPr lvl="1"/>
            <a:r>
              <a:rPr lang="en-US" b="1" dirty="0" smtClean="0">
                <a:latin typeface="Cambria" panose="02040503050406030204" pitchFamily="18" charset="0"/>
              </a:rPr>
              <a:t>Spending time with identical twins will convince anyone that environment, and not just genes, affects a person’s traits.</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872" y="235915"/>
            <a:ext cx="6380256" cy="6386170"/>
          </a:xfrm>
          <a:prstGeom prst="rect">
            <a:avLst/>
          </a:prstGeom>
        </p:spPr>
      </p:pic>
      <p:sp>
        <p:nvSpPr>
          <p:cNvPr id="3" name="Rectangle 2"/>
          <p:cNvSpPr/>
          <p:nvPr/>
        </p:nvSpPr>
        <p:spPr>
          <a:xfrm>
            <a:off x="288524" y="235915"/>
            <a:ext cx="8091995" cy="646331"/>
          </a:xfrm>
          <a:prstGeom prst="rect">
            <a:avLst/>
          </a:prstGeom>
        </p:spPr>
        <p:txBody>
          <a:bodyPr wrap="square">
            <a:spAutoFit/>
          </a:bodyPr>
          <a:lstStyle/>
          <a:p>
            <a:r>
              <a:rPr lang="en-US" altLang="zh-CN" sz="1800" b="1" dirty="0">
                <a:latin typeface="Cambria" panose="02040503050406030204" pitchFamily="18" charset="0"/>
                <a:cs typeface="Arial" pitchFamily="34" charset="0"/>
              </a:rPr>
              <a:t>As a result of environmental influences, even identical twins can look different</a:t>
            </a:r>
            <a:endParaRPr lang="zh-CN" altLang="en-US" sz="1800" b="1" dirty="0">
              <a:latin typeface="Cambria" panose="02040503050406030204" pitchFamily="18"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672" y="1371600"/>
            <a:ext cx="6010656" cy="4114800"/>
          </a:xfrm>
          <a:prstGeom prst="rect">
            <a:avLst/>
          </a:prstGeom>
        </p:spPr>
      </p:pic>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590088" y="479320"/>
            <a:ext cx="8543108" cy="958863"/>
          </a:xfrm>
        </p:spPr>
        <p:txBody>
          <a:bodyPr/>
          <a:lstStyle/>
          <a:p>
            <a:r>
              <a:rPr lang="en-US" dirty="0" smtClean="0">
                <a:solidFill>
                  <a:srgbClr val="FF0000"/>
                </a:solidFill>
                <a:latin typeface="Cambria" panose="02040503050406030204" pitchFamily="18" charset="0"/>
              </a:rPr>
              <a:t>Epigenetics and the Role of Environment</a:t>
            </a:r>
          </a:p>
        </p:txBody>
      </p:sp>
      <p:sp>
        <p:nvSpPr>
          <p:cNvPr id="196611" name="Rectangle 3"/>
          <p:cNvSpPr>
            <a:spLocks noGrp="1" noChangeArrowheads="1"/>
          </p:cNvSpPr>
          <p:nvPr>
            <p:ph idx="1"/>
          </p:nvPr>
        </p:nvSpPr>
        <p:spPr>
          <a:xfrm>
            <a:off x="287383" y="1438183"/>
            <a:ext cx="8235180" cy="4738780"/>
          </a:xfrm>
        </p:spPr>
        <p:txBody>
          <a:bodyPr/>
          <a:lstStyle/>
          <a:p>
            <a:pPr lvl="1"/>
            <a:r>
              <a:rPr lang="en-US" b="1" dirty="0" smtClean="0">
                <a:latin typeface="Cambria" panose="02040503050406030204" pitchFamily="18" charset="0"/>
              </a:rPr>
              <a:t>In general, only genetic influences are inherited and effects of the environment are not passed to the next generation.</a:t>
            </a:r>
          </a:p>
          <a:p>
            <a:pPr lvl="1"/>
            <a:r>
              <a:rPr lang="en-US" b="1" dirty="0" smtClean="0">
                <a:latin typeface="Cambria" panose="02040503050406030204" pitchFamily="18" charset="0"/>
              </a:rPr>
              <a:t>In recent years, however, biologists have begun to recognize the importance of </a:t>
            </a:r>
            <a:r>
              <a:rPr lang="en-US" b="1" dirty="0" smtClean="0">
                <a:solidFill>
                  <a:srgbClr val="FF0000"/>
                </a:solidFill>
                <a:latin typeface="Cambria" panose="02040503050406030204" pitchFamily="18" charset="0"/>
              </a:rPr>
              <a:t>epigenetic inheritance</a:t>
            </a:r>
            <a:r>
              <a:rPr lang="zh-CN" altLang="en-US" sz="2000" b="1" dirty="0" smtClean="0">
                <a:solidFill>
                  <a:srgbClr val="FF0000"/>
                </a:solidFill>
                <a:latin typeface="楷体" panose="02010609060101010101" pitchFamily="49" charset="-122"/>
                <a:ea typeface="楷体" panose="02010609060101010101" pitchFamily="49" charset="-122"/>
              </a:rPr>
              <a:t>（基因调控的遗传）</a:t>
            </a:r>
            <a:r>
              <a:rPr lang="en-US" b="1" dirty="0" smtClean="0">
                <a:latin typeface="Cambria" panose="02040503050406030204" pitchFamily="18" charset="0"/>
              </a:rPr>
              <a:t>, the transmission of traits by mechanisms not directly involving DNA sequence.</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763480" y="620794"/>
            <a:ext cx="8271198" cy="958863"/>
          </a:xfrm>
        </p:spPr>
        <p:txBody>
          <a:bodyPr/>
          <a:lstStyle/>
          <a:p>
            <a:r>
              <a:rPr lang="en-US" sz="4000" dirty="0" smtClean="0">
                <a:solidFill>
                  <a:srgbClr val="FF0000"/>
                </a:solidFill>
                <a:latin typeface="Cambria" panose="02040503050406030204" pitchFamily="18" charset="0"/>
              </a:rPr>
              <a:t>Epigenetics and the Role of Environment</a:t>
            </a:r>
          </a:p>
        </p:txBody>
      </p:sp>
      <p:sp>
        <p:nvSpPr>
          <p:cNvPr id="196611" name="Rectangle 3"/>
          <p:cNvSpPr>
            <a:spLocks noGrp="1" noChangeArrowheads="1"/>
          </p:cNvSpPr>
          <p:nvPr>
            <p:ph idx="1"/>
          </p:nvPr>
        </p:nvSpPr>
        <p:spPr>
          <a:xfrm>
            <a:off x="213065" y="2379215"/>
            <a:ext cx="8336131" cy="3797747"/>
          </a:xfrm>
        </p:spPr>
        <p:txBody>
          <a:bodyPr/>
          <a:lstStyle/>
          <a:p>
            <a:pPr lvl="1"/>
            <a:r>
              <a:rPr lang="en-US" b="1" dirty="0" smtClean="0">
                <a:latin typeface="Cambria" panose="02040503050406030204" pitchFamily="18" charset="0"/>
              </a:rPr>
              <a:t>For example, components of chromosomes can be chemically modified by adding or removing chemical groups on the DNA and/or protein components of chromosomes. </a:t>
            </a:r>
          </a:p>
          <a:p>
            <a:pPr lvl="1"/>
            <a:r>
              <a:rPr lang="en-US" b="1" dirty="0" smtClean="0">
                <a:latin typeface="Cambria" panose="02040503050406030204" pitchFamily="18" charset="0"/>
              </a:rPr>
              <a:t>Over a lifetime, the environment plays a role in these changes, which may explain how one identical twin can suffer from a genetically based disease whereas the other twin does not, despite their identical genomes.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00892" y="612559"/>
            <a:ext cx="8543108" cy="860566"/>
          </a:xfrm>
        </p:spPr>
        <p:txBody>
          <a:bodyPr/>
          <a:lstStyle/>
          <a:p>
            <a:r>
              <a:rPr lang="en-US" sz="4000" dirty="0" smtClean="0">
                <a:solidFill>
                  <a:srgbClr val="C39150"/>
                </a:solidFill>
                <a:latin typeface="Cambria" panose="02040503050406030204" pitchFamily="18" charset="0"/>
              </a:rPr>
              <a:t>In an Abbey Garden</a:t>
            </a:r>
          </a:p>
        </p:txBody>
      </p:sp>
      <p:sp>
        <p:nvSpPr>
          <p:cNvPr id="28675" name="Rectangle 3"/>
          <p:cNvSpPr>
            <a:spLocks noGrp="1" noChangeArrowheads="1"/>
          </p:cNvSpPr>
          <p:nvPr>
            <p:ph idx="1"/>
          </p:nvPr>
        </p:nvSpPr>
        <p:spPr>
          <a:xfrm>
            <a:off x="585926" y="1553591"/>
            <a:ext cx="7989904" cy="4623371"/>
          </a:xfrm>
        </p:spPr>
        <p:txBody>
          <a:bodyPr>
            <a:normAutofit/>
          </a:bodyPr>
          <a:lstStyle/>
          <a:p>
            <a:r>
              <a:rPr lang="en-US" sz="2400" b="1" dirty="0" smtClean="0">
                <a:latin typeface="Cambria" panose="02040503050406030204" pitchFamily="18" charset="0"/>
              </a:rPr>
              <a:t>When Mendel wanted to fertilize one plant with pollen from a different plant, he pollinated</a:t>
            </a:r>
            <a:r>
              <a:rPr lang="zh-CN" altLang="en-US" sz="2000" b="1" dirty="0" smtClean="0">
                <a:latin typeface="楷体" panose="02010609060101010101" pitchFamily="49" charset="-122"/>
                <a:ea typeface="楷体" panose="02010609060101010101" pitchFamily="49" charset="-122"/>
              </a:rPr>
              <a:t>（对</a:t>
            </a:r>
            <a:r>
              <a:rPr lang="en-US" altLang="zh-CN"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授粉）</a:t>
            </a:r>
            <a:r>
              <a:rPr lang="en-US" sz="2000" b="1" dirty="0" smtClean="0">
                <a:latin typeface="楷体" panose="02010609060101010101" pitchFamily="49" charset="-122"/>
                <a:ea typeface="楷体" panose="02010609060101010101" pitchFamily="49" charset="-122"/>
              </a:rPr>
              <a:t> </a:t>
            </a:r>
            <a:r>
              <a:rPr lang="en-US" sz="2400" b="1" dirty="0" smtClean="0">
                <a:latin typeface="Cambria" panose="02040503050406030204" pitchFamily="18" charset="0"/>
              </a:rPr>
              <a:t>the plants by hand and was always sure of the parentage of his new plants.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727968" y="509286"/>
            <a:ext cx="8416031" cy="958863"/>
          </a:xfrm>
        </p:spPr>
        <p:txBody>
          <a:bodyPr/>
          <a:lstStyle/>
          <a:p>
            <a:r>
              <a:rPr lang="en-US" sz="4000" dirty="0" smtClean="0">
                <a:solidFill>
                  <a:srgbClr val="FF0000"/>
                </a:solidFill>
                <a:latin typeface="Cambria" panose="02040503050406030204" pitchFamily="18" charset="0"/>
              </a:rPr>
              <a:t>Epigenetics and the Role of Environment</a:t>
            </a:r>
          </a:p>
        </p:txBody>
      </p:sp>
      <p:sp>
        <p:nvSpPr>
          <p:cNvPr id="196611" name="Rectangle 3"/>
          <p:cNvSpPr>
            <a:spLocks noGrp="1" noChangeArrowheads="1"/>
          </p:cNvSpPr>
          <p:nvPr>
            <p:ph idx="1"/>
          </p:nvPr>
        </p:nvSpPr>
        <p:spPr>
          <a:xfrm>
            <a:off x="287383" y="2192783"/>
            <a:ext cx="8164159" cy="3984179"/>
          </a:xfrm>
        </p:spPr>
        <p:txBody>
          <a:bodyPr/>
          <a:lstStyle/>
          <a:p>
            <a:pPr lvl="1"/>
            <a:r>
              <a:rPr lang="en-US" b="1" dirty="0" smtClean="0">
                <a:latin typeface="Cambria" panose="02040503050406030204" pitchFamily="18" charset="0"/>
              </a:rPr>
              <a:t>Epigenetic modifications—and the changes in gene activity that result—may even be carried on to the next generation.</a:t>
            </a:r>
          </a:p>
          <a:p>
            <a:pPr lvl="1"/>
            <a:r>
              <a:rPr lang="en-US" b="1" dirty="0" smtClean="0">
                <a:latin typeface="Cambria" panose="02040503050406030204" pitchFamily="18" charset="0"/>
              </a:rPr>
              <a:t>Unlike alterations to the DNA sequence, chemical changes to the chromosomes can be reversed.</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683580" y="709571"/>
            <a:ext cx="8386607" cy="958863"/>
          </a:xfrm>
        </p:spPr>
        <p:txBody>
          <a:bodyPr/>
          <a:lstStyle/>
          <a:p>
            <a:r>
              <a:rPr lang="en-US" dirty="0" smtClean="0">
                <a:solidFill>
                  <a:srgbClr val="FF0000"/>
                </a:solidFill>
                <a:latin typeface="Cambria" panose="02040503050406030204" pitchFamily="18" charset="0"/>
              </a:rPr>
              <a:t>The Chromosomal Basis of Inheritance</a:t>
            </a:r>
            <a:endParaRPr lang="en-US" dirty="0">
              <a:solidFill>
                <a:srgbClr val="FF0000"/>
              </a:solidFill>
              <a:latin typeface="Cambria" panose="02040503050406030204" pitchFamily="18" charset="0"/>
            </a:endParaRPr>
          </a:p>
        </p:txBody>
      </p:sp>
      <p:sp>
        <p:nvSpPr>
          <p:cNvPr id="200707" name="Rectangle 3"/>
          <p:cNvSpPr>
            <a:spLocks noGrp="1" noChangeArrowheads="1"/>
          </p:cNvSpPr>
          <p:nvPr>
            <p:ph idx="1"/>
          </p:nvPr>
        </p:nvSpPr>
        <p:spPr>
          <a:xfrm>
            <a:off x="683581" y="1917577"/>
            <a:ext cx="7901126" cy="4259386"/>
          </a:xfrm>
        </p:spPr>
        <p:txBody>
          <a:bodyPr/>
          <a:lstStyle/>
          <a:p>
            <a:r>
              <a:rPr lang="en-US" b="1" dirty="0" smtClean="0">
                <a:latin typeface="Cambria" panose="02040503050406030204" pitchFamily="18" charset="0"/>
              </a:rPr>
              <a:t>The </a:t>
            </a:r>
            <a:r>
              <a:rPr lang="en-US" b="1" dirty="0" smtClean="0">
                <a:solidFill>
                  <a:srgbClr val="FF0000"/>
                </a:solidFill>
                <a:latin typeface="Cambria" panose="02040503050406030204" pitchFamily="18" charset="0"/>
              </a:rPr>
              <a:t>chromosome theory of inheritance </a:t>
            </a:r>
            <a:r>
              <a:rPr lang="en-US" b="1" dirty="0" smtClean="0">
                <a:latin typeface="Cambria" panose="02040503050406030204" pitchFamily="18" charset="0"/>
              </a:rPr>
              <a:t>states that</a:t>
            </a:r>
          </a:p>
          <a:p>
            <a:pPr lvl="1"/>
            <a:r>
              <a:rPr lang="en-US" b="1" dirty="0" smtClean="0">
                <a:latin typeface="Cambria" panose="02040503050406030204" pitchFamily="18" charset="0"/>
              </a:rPr>
              <a:t>genes are located at specific positions (loci) on chromosomes and</a:t>
            </a:r>
          </a:p>
          <a:p>
            <a:pPr lvl="1"/>
            <a:r>
              <a:rPr lang="en-US" b="1" dirty="0" smtClean="0">
                <a:latin typeface="Cambria" panose="02040503050406030204" pitchFamily="18" charset="0"/>
              </a:rPr>
              <a:t>the behavior of chromosomes during meiosis</a:t>
            </a:r>
            <a:r>
              <a:rPr lang="zh-CN" altLang="en-US" sz="2000" b="1" dirty="0" smtClean="0">
                <a:latin typeface="楷体" panose="02010609060101010101" pitchFamily="49" charset="-122"/>
                <a:ea typeface="楷体" panose="02010609060101010101" pitchFamily="49" charset="-122"/>
              </a:rPr>
              <a:t>（减数分裂）</a:t>
            </a:r>
            <a:r>
              <a:rPr lang="en-US" sz="2000" b="1" dirty="0" smtClean="0">
                <a:latin typeface="楷体" panose="02010609060101010101" pitchFamily="49" charset="-122"/>
                <a:ea typeface="楷体" panose="02010609060101010101" pitchFamily="49" charset="-122"/>
              </a:rPr>
              <a:t> </a:t>
            </a:r>
            <a:r>
              <a:rPr lang="en-US" b="1" dirty="0" smtClean="0">
                <a:latin typeface="Cambria" panose="02040503050406030204" pitchFamily="18" charset="0"/>
              </a:rPr>
              <a:t>and fertilization accounts for inheritance patterns.</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600892" y="567528"/>
            <a:ext cx="8543108" cy="958863"/>
          </a:xfrm>
        </p:spPr>
        <p:txBody>
          <a:bodyPr/>
          <a:lstStyle/>
          <a:p>
            <a:r>
              <a:rPr lang="en-US" dirty="0" smtClean="0">
                <a:solidFill>
                  <a:srgbClr val="FF0000"/>
                </a:solidFill>
                <a:latin typeface="Cambria" panose="02040503050406030204" pitchFamily="18" charset="0"/>
              </a:rPr>
              <a:t>The Chromosomal Basis of Inheritance</a:t>
            </a:r>
            <a:endParaRPr lang="en-US" dirty="0">
              <a:solidFill>
                <a:srgbClr val="FF0000"/>
              </a:solidFill>
              <a:latin typeface="Cambria" panose="02040503050406030204" pitchFamily="18" charset="0"/>
            </a:endParaRPr>
          </a:p>
        </p:txBody>
      </p:sp>
      <p:sp>
        <p:nvSpPr>
          <p:cNvPr id="200707" name="Rectangle 3"/>
          <p:cNvSpPr>
            <a:spLocks noGrp="1" noChangeArrowheads="1"/>
          </p:cNvSpPr>
          <p:nvPr>
            <p:ph idx="1"/>
          </p:nvPr>
        </p:nvSpPr>
        <p:spPr>
          <a:xfrm>
            <a:off x="701335" y="1615735"/>
            <a:ext cx="8129155" cy="4561227"/>
          </a:xfrm>
        </p:spPr>
        <p:txBody>
          <a:bodyPr/>
          <a:lstStyle/>
          <a:p>
            <a:r>
              <a:rPr lang="en-US" b="1" dirty="0" smtClean="0">
                <a:latin typeface="Cambria" panose="02040503050406030204" pitchFamily="18" charset="0"/>
              </a:rPr>
              <a:t>It is </a:t>
            </a:r>
            <a:r>
              <a:rPr lang="en-US" b="1" i="1" dirty="0" smtClean="0">
                <a:latin typeface="Cambria" panose="02040503050406030204" pitchFamily="18" charset="0"/>
              </a:rPr>
              <a:t>chromosomes</a:t>
            </a:r>
            <a:r>
              <a:rPr lang="en-US" b="1" dirty="0" smtClean="0">
                <a:latin typeface="Cambria" panose="02040503050406030204" pitchFamily="18" charset="0"/>
              </a:rPr>
              <a:t> that</a:t>
            </a:r>
          </a:p>
          <a:p>
            <a:pPr lvl="1"/>
            <a:r>
              <a:rPr lang="en-US" b="1" dirty="0" smtClean="0">
                <a:latin typeface="Cambria" panose="02040503050406030204" pitchFamily="18" charset="0"/>
              </a:rPr>
              <a:t>undergo segregation and independent assortment during meiosis and</a:t>
            </a:r>
          </a:p>
          <a:p>
            <a:pPr lvl="1"/>
            <a:r>
              <a:rPr lang="en-US" b="1" dirty="0" smtClean="0">
                <a:latin typeface="Cambria" panose="02040503050406030204" pitchFamily="18" charset="0"/>
              </a:rPr>
              <a:t>account for Mendel’s laws.</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92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170" y="268712"/>
            <a:ext cx="8375660" cy="6320577"/>
          </a:xfrm>
          <a:prstGeom prst="rect">
            <a:avLst/>
          </a:prstGeom>
        </p:spPr>
      </p:pic>
      <p:sp>
        <p:nvSpPr>
          <p:cNvPr id="3" name="TextBox 2"/>
          <p:cNvSpPr txBox="1"/>
          <p:nvPr/>
        </p:nvSpPr>
        <p:spPr>
          <a:xfrm>
            <a:off x="435426" y="360786"/>
            <a:ext cx="1037335" cy="200055"/>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P Generation</a:t>
            </a:r>
          </a:p>
        </p:txBody>
      </p:sp>
      <p:sp>
        <p:nvSpPr>
          <p:cNvPr id="5" name="TextBox 4"/>
          <p:cNvSpPr txBox="1"/>
          <p:nvPr/>
        </p:nvSpPr>
        <p:spPr>
          <a:xfrm>
            <a:off x="435426" y="2173030"/>
            <a:ext cx="1125308" cy="200055"/>
          </a:xfrm>
          <a:prstGeom prst="rect">
            <a:avLst/>
          </a:prstGeom>
          <a:noFill/>
        </p:spPr>
        <p:txBody>
          <a:bodyPr wrap="none" lIns="0" tIns="0" rIns="0" bIns="0" rtlCol="0">
            <a:spAutoFit/>
          </a:bodyPr>
          <a:lstStyle/>
          <a:p>
            <a:pPr fontAlgn="auto">
              <a:spcBef>
                <a:spcPts val="0"/>
              </a:spcBef>
              <a:spcAft>
                <a:spcPts val="0"/>
              </a:spcAft>
            </a:pPr>
            <a:r>
              <a:rPr lang="en-US" sz="1300" b="1" dirty="0" smtClean="0">
                <a:solidFill>
                  <a:prstClr val="black"/>
                </a:solidFill>
                <a:latin typeface="Arial" pitchFamily="34" charset="0"/>
                <a:ea typeface="+mn-ea"/>
                <a:cs typeface="Arial" pitchFamily="34" charset="0"/>
              </a:rPr>
              <a:t>F</a:t>
            </a:r>
            <a:r>
              <a:rPr lang="en-US" sz="1300" b="1" baseline="-25000" dirty="0" smtClean="0">
                <a:solidFill>
                  <a:prstClr val="black"/>
                </a:solidFill>
                <a:latin typeface="Arial" pitchFamily="34" charset="0"/>
                <a:ea typeface="+mn-ea"/>
                <a:cs typeface="Arial" pitchFamily="34" charset="0"/>
              </a:rPr>
              <a:t>1</a:t>
            </a:r>
            <a:r>
              <a:rPr lang="en-US" sz="1300" b="1" dirty="0" smtClean="0">
                <a:solidFill>
                  <a:prstClr val="black"/>
                </a:solidFill>
                <a:latin typeface="Arial" pitchFamily="34" charset="0"/>
                <a:ea typeface="+mn-ea"/>
                <a:cs typeface="Arial" pitchFamily="34" charset="0"/>
              </a:rPr>
              <a:t> </a:t>
            </a:r>
            <a:r>
              <a:rPr lang="en-US" sz="1300" b="1" dirty="0">
                <a:solidFill>
                  <a:prstClr val="black"/>
                </a:solidFill>
                <a:latin typeface="Arial" pitchFamily="34" charset="0"/>
                <a:ea typeface="+mn-ea"/>
                <a:cs typeface="Arial" pitchFamily="34" charset="0"/>
              </a:rPr>
              <a:t>Generation</a:t>
            </a:r>
          </a:p>
        </p:txBody>
      </p:sp>
      <p:sp>
        <p:nvSpPr>
          <p:cNvPr id="6" name="TextBox 5"/>
          <p:cNvSpPr txBox="1"/>
          <p:nvPr/>
        </p:nvSpPr>
        <p:spPr>
          <a:xfrm>
            <a:off x="2024241" y="365451"/>
            <a:ext cx="1098058" cy="600164"/>
          </a:xfrm>
          <a:prstGeom prst="rect">
            <a:avLst/>
          </a:prstGeom>
          <a:noFill/>
        </p:spPr>
        <p:txBody>
          <a:bodyPr wrap="none" lIns="0" tIns="0" rIns="0" bIns="0" rtlCol="0">
            <a:spAutoFit/>
          </a:bodyPr>
          <a:lstStyle/>
          <a:p>
            <a:pPr algn="ctr" fontAlgn="auto">
              <a:spcBef>
                <a:spcPts val="0"/>
              </a:spcBef>
              <a:spcAft>
                <a:spcPts val="0"/>
              </a:spcAft>
            </a:pPr>
            <a:r>
              <a:rPr lang="en-US" sz="1300" b="1" dirty="0" smtClean="0">
                <a:solidFill>
                  <a:prstClr val="black"/>
                </a:solidFill>
                <a:latin typeface="Arial" pitchFamily="34" charset="0"/>
                <a:ea typeface="+mn-ea"/>
                <a:cs typeface="Arial" pitchFamily="34" charset="0"/>
              </a:rPr>
              <a:t>Round-yellow</a:t>
            </a:r>
          </a:p>
          <a:p>
            <a:pPr algn="ctr" fontAlgn="auto">
              <a:spcBef>
                <a:spcPts val="0"/>
              </a:spcBef>
              <a:spcAft>
                <a:spcPts val="0"/>
              </a:spcAft>
            </a:pPr>
            <a:r>
              <a:rPr lang="en-US" sz="1300" b="1" dirty="0" smtClean="0">
                <a:solidFill>
                  <a:prstClr val="black"/>
                </a:solidFill>
                <a:latin typeface="Arial" pitchFamily="34" charset="0"/>
                <a:ea typeface="+mn-ea"/>
                <a:cs typeface="Arial" pitchFamily="34" charset="0"/>
              </a:rPr>
              <a:t>seeds</a:t>
            </a:r>
          </a:p>
          <a:p>
            <a:pPr algn="ctr" fontAlgn="auto">
              <a:spcBef>
                <a:spcPts val="0"/>
              </a:spcBef>
              <a:spcAft>
                <a:spcPts val="0"/>
              </a:spcAft>
            </a:pPr>
            <a:r>
              <a:rPr lang="en-US" sz="1300" b="1" i="1" dirty="0" smtClean="0">
                <a:solidFill>
                  <a:prstClr val="black"/>
                </a:solidFill>
                <a:latin typeface="Arial" pitchFamily="34" charset="0"/>
                <a:ea typeface="+mn-ea"/>
                <a:cs typeface="Arial" pitchFamily="34" charset="0"/>
              </a:rPr>
              <a:t>(RRYY</a:t>
            </a:r>
            <a:r>
              <a:rPr lang="en-US" sz="1300" b="1" i="1" dirty="0">
                <a:solidFill>
                  <a:prstClr val="black"/>
                </a:solidFill>
                <a:latin typeface="Arial" pitchFamily="34" charset="0"/>
                <a:ea typeface="+mn-ea"/>
                <a:cs typeface="Arial" pitchFamily="34" charset="0"/>
              </a:rPr>
              <a:t>)</a:t>
            </a:r>
          </a:p>
        </p:txBody>
      </p:sp>
      <p:sp>
        <p:nvSpPr>
          <p:cNvPr id="7" name="TextBox 6"/>
          <p:cNvSpPr txBox="1"/>
          <p:nvPr/>
        </p:nvSpPr>
        <p:spPr>
          <a:xfrm>
            <a:off x="6046102" y="382454"/>
            <a:ext cx="1213666" cy="600164"/>
          </a:xfrm>
          <a:prstGeom prst="rect">
            <a:avLst/>
          </a:prstGeom>
          <a:noFill/>
        </p:spPr>
        <p:txBody>
          <a:bodyPr wrap="none" lIns="0" tIns="0" rIns="0" bIns="0" rtlCol="0">
            <a:spAutoFit/>
          </a:bodyPr>
          <a:lstStyle/>
          <a:p>
            <a:pPr algn="ctr" fontAlgn="auto">
              <a:spcBef>
                <a:spcPts val="0"/>
              </a:spcBef>
              <a:spcAft>
                <a:spcPts val="0"/>
              </a:spcAft>
            </a:pPr>
            <a:r>
              <a:rPr lang="en-US" sz="1300" b="1" dirty="0" smtClean="0">
                <a:solidFill>
                  <a:prstClr val="black"/>
                </a:solidFill>
                <a:latin typeface="Arial" pitchFamily="34" charset="0"/>
                <a:ea typeface="+mn-ea"/>
                <a:cs typeface="Arial" pitchFamily="34" charset="0"/>
              </a:rPr>
              <a:t>Wrinkled-green</a:t>
            </a:r>
          </a:p>
          <a:p>
            <a:pPr algn="ctr" fontAlgn="auto">
              <a:spcBef>
                <a:spcPts val="0"/>
              </a:spcBef>
              <a:spcAft>
                <a:spcPts val="0"/>
              </a:spcAft>
            </a:pPr>
            <a:r>
              <a:rPr lang="en-US" sz="1300" b="1" dirty="0" smtClean="0">
                <a:solidFill>
                  <a:prstClr val="black"/>
                </a:solidFill>
                <a:latin typeface="Arial" pitchFamily="34" charset="0"/>
                <a:ea typeface="+mn-ea"/>
                <a:cs typeface="Arial" pitchFamily="34" charset="0"/>
              </a:rPr>
              <a:t>Seeds</a:t>
            </a:r>
          </a:p>
          <a:p>
            <a:pPr algn="ctr" fontAlgn="auto">
              <a:spcBef>
                <a:spcPts val="0"/>
              </a:spcBef>
              <a:spcAft>
                <a:spcPts val="0"/>
              </a:spcAft>
            </a:pPr>
            <a:r>
              <a:rPr lang="en-US" sz="1300" b="1" dirty="0" smtClean="0">
                <a:solidFill>
                  <a:prstClr val="black"/>
                </a:solidFill>
                <a:latin typeface="Arial" pitchFamily="34" charset="0"/>
                <a:ea typeface="+mn-ea"/>
                <a:cs typeface="Arial" pitchFamily="34" charset="0"/>
              </a:rPr>
              <a:t>(</a:t>
            </a:r>
            <a:r>
              <a:rPr lang="en-US" sz="1300" b="1" i="1" dirty="0" err="1" smtClean="0">
                <a:solidFill>
                  <a:prstClr val="black"/>
                </a:solidFill>
                <a:latin typeface="Arial" pitchFamily="34" charset="0"/>
                <a:ea typeface="+mn-ea"/>
                <a:cs typeface="Arial" pitchFamily="34" charset="0"/>
              </a:rPr>
              <a:t>rryy</a:t>
            </a:r>
            <a:r>
              <a:rPr lang="en-US" sz="1300" b="1" dirty="0">
                <a:solidFill>
                  <a:prstClr val="black"/>
                </a:solidFill>
                <a:latin typeface="Arial" pitchFamily="34" charset="0"/>
                <a:ea typeface="+mn-ea"/>
                <a:cs typeface="Arial" pitchFamily="34" charset="0"/>
              </a:rPr>
              <a:t>)</a:t>
            </a:r>
          </a:p>
        </p:txBody>
      </p:sp>
      <p:sp>
        <p:nvSpPr>
          <p:cNvPr id="8" name="TextBox 7"/>
          <p:cNvSpPr txBox="1"/>
          <p:nvPr/>
        </p:nvSpPr>
        <p:spPr>
          <a:xfrm>
            <a:off x="2510158" y="1544640"/>
            <a:ext cx="705321" cy="200055"/>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Gametes</a:t>
            </a:r>
          </a:p>
        </p:txBody>
      </p:sp>
      <p:sp>
        <p:nvSpPr>
          <p:cNvPr id="9" name="TextBox 8"/>
          <p:cNvSpPr txBox="1"/>
          <p:nvPr/>
        </p:nvSpPr>
        <p:spPr>
          <a:xfrm>
            <a:off x="574936" y="2618793"/>
            <a:ext cx="2176878" cy="400110"/>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Law of Segregation: </a:t>
            </a:r>
            <a:r>
              <a:rPr lang="en-US" sz="1300" b="1" dirty="0" smtClean="0">
                <a:solidFill>
                  <a:prstClr val="black"/>
                </a:solidFill>
                <a:latin typeface="Arial" pitchFamily="34" charset="0"/>
                <a:ea typeface="+mn-ea"/>
                <a:cs typeface="Arial" pitchFamily="34" charset="0"/>
              </a:rPr>
              <a:t>Follow</a:t>
            </a:r>
          </a:p>
          <a:p>
            <a:pPr fontAlgn="auto">
              <a:spcBef>
                <a:spcPts val="0"/>
              </a:spcBef>
              <a:spcAft>
                <a:spcPts val="0"/>
              </a:spcAft>
            </a:pPr>
            <a:r>
              <a:rPr lang="en-US" sz="1300" b="1" dirty="0" smtClean="0">
                <a:solidFill>
                  <a:prstClr val="black"/>
                </a:solidFill>
                <a:latin typeface="Arial" pitchFamily="34" charset="0"/>
                <a:ea typeface="+mn-ea"/>
                <a:cs typeface="Arial" pitchFamily="34" charset="0"/>
              </a:rPr>
              <a:t>the </a:t>
            </a:r>
            <a:r>
              <a:rPr lang="en-US" sz="1300" b="1" dirty="0">
                <a:solidFill>
                  <a:prstClr val="black"/>
                </a:solidFill>
                <a:latin typeface="Arial" pitchFamily="34" charset="0"/>
                <a:ea typeface="+mn-ea"/>
                <a:cs typeface="Arial" pitchFamily="34" charset="0"/>
              </a:rPr>
              <a:t>long chromosomes.</a:t>
            </a:r>
          </a:p>
        </p:txBody>
      </p:sp>
      <p:sp>
        <p:nvSpPr>
          <p:cNvPr id="10" name="TextBox 9"/>
          <p:cNvSpPr txBox="1"/>
          <p:nvPr/>
        </p:nvSpPr>
        <p:spPr>
          <a:xfrm>
            <a:off x="568519" y="3596423"/>
            <a:ext cx="1878283" cy="600164"/>
          </a:xfrm>
          <a:prstGeom prst="rect">
            <a:avLst/>
          </a:prstGeom>
          <a:noFill/>
        </p:spPr>
        <p:txBody>
          <a:bodyPr wrap="squar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The </a:t>
            </a:r>
            <a:r>
              <a:rPr lang="en-US" sz="1300" b="1" i="1" dirty="0">
                <a:solidFill>
                  <a:prstClr val="black"/>
                </a:solidFill>
                <a:latin typeface="Arial" pitchFamily="34" charset="0"/>
                <a:ea typeface="+mn-ea"/>
                <a:cs typeface="Arial" pitchFamily="34" charset="0"/>
              </a:rPr>
              <a:t>R</a:t>
            </a:r>
            <a:r>
              <a:rPr lang="en-US" sz="1300" b="1" dirty="0">
                <a:solidFill>
                  <a:prstClr val="black"/>
                </a:solidFill>
                <a:latin typeface="Arial" pitchFamily="34" charset="0"/>
                <a:ea typeface="+mn-ea"/>
                <a:cs typeface="Arial" pitchFamily="34" charset="0"/>
              </a:rPr>
              <a:t> and </a:t>
            </a:r>
            <a:r>
              <a:rPr lang="en-US" sz="1300" b="1" i="1" dirty="0">
                <a:solidFill>
                  <a:prstClr val="black"/>
                </a:solidFill>
                <a:latin typeface="Arial" pitchFamily="34" charset="0"/>
                <a:ea typeface="+mn-ea"/>
                <a:cs typeface="Arial" pitchFamily="34" charset="0"/>
              </a:rPr>
              <a:t>r</a:t>
            </a:r>
            <a:r>
              <a:rPr lang="en-US" sz="1300" b="1" dirty="0">
                <a:solidFill>
                  <a:prstClr val="black"/>
                </a:solidFill>
                <a:latin typeface="Arial" pitchFamily="34" charset="0"/>
                <a:ea typeface="+mn-ea"/>
                <a:cs typeface="Arial" pitchFamily="34" charset="0"/>
              </a:rPr>
              <a:t> </a:t>
            </a:r>
            <a:r>
              <a:rPr lang="en-US" sz="1300" b="1" dirty="0" smtClean="0">
                <a:solidFill>
                  <a:prstClr val="black"/>
                </a:solidFill>
                <a:latin typeface="Arial" pitchFamily="34" charset="0"/>
                <a:ea typeface="+mn-ea"/>
                <a:cs typeface="Arial" pitchFamily="34" charset="0"/>
              </a:rPr>
              <a:t>alleles</a:t>
            </a:r>
          </a:p>
          <a:p>
            <a:pPr fontAlgn="auto">
              <a:spcBef>
                <a:spcPts val="0"/>
              </a:spcBef>
              <a:spcAft>
                <a:spcPts val="0"/>
              </a:spcAft>
            </a:pPr>
            <a:r>
              <a:rPr lang="en-US" sz="1300" b="1" dirty="0" smtClean="0">
                <a:solidFill>
                  <a:prstClr val="black"/>
                </a:solidFill>
                <a:latin typeface="Arial" pitchFamily="34" charset="0"/>
                <a:ea typeface="+mn-ea"/>
                <a:cs typeface="Arial" pitchFamily="34" charset="0"/>
              </a:rPr>
              <a:t>segregate </a:t>
            </a:r>
            <a:r>
              <a:rPr lang="en-US" sz="1300" b="1" dirty="0">
                <a:solidFill>
                  <a:prstClr val="black"/>
                </a:solidFill>
                <a:latin typeface="Arial" pitchFamily="34" charset="0"/>
                <a:ea typeface="+mn-ea"/>
                <a:cs typeface="Arial" pitchFamily="34" charset="0"/>
              </a:rPr>
              <a:t>in </a:t>
            </a:r>
            <a:r>
              <a:rPr lang="en-US" sz="1300" b="1" dirty="0" smtClean="0">
                <a:solidFill>
                  <a:srgbClr val="FF0000"/>
                </a:solidFill>
                <a:latin typeface="Arial" pitchFamily="34" charset="0"/>
                <a:ea typeface="+mn-ea"/>
                <a:cs typeface="Arial" pitchFamily="34" charset="0"/>
              </a:rPr>
              <a:t>anaphase</a:t>
            </a:r>
            <a:r>
              <a:rPr lang="zh-CN" altLang="en-US" sz="1300" b="1" dirty="0" smtClean="0">
                <a:solidFill>
                  <a:srgbClr val="FF0000"/>
                </a:solidFill>
                <a:latin typeface="楷体" panose="02010609060101010101" pitchFamily="49" charset="-122"/>
                <a:ea typeface="楷体" panose="02010609060101010101" pitchFamily="49" charset="-122"/>
                <a:cs typeface="Arial" pitchFamily="34" charset="0"/>
              </a:rPr>
              <a:t>（细胞分裂的后期）</a:t>
            </a:r>
            <a:r>
              <a:rPr lang="en-US" sz="1300" b="1" dirty="0" smtClean="0">
                <a:solidFill>
                  <a:srgbClr val="FF0000"/>
                </a:solidFill>
                <a:latin typeface="Arial" pitchFamily="34" charset="0"/>
                <a:ea typeface="+mn-ea"/>
                <a:cs typeface="Arial" pitchFamily="34" charset="0"/>
              </a:rPr>
              <a:t> </a:t>
            </a:r>
            <a:r>
              <a:rPr lang="en-US" sz="1300" b="1" dirty="0">
                <a:solidFill>
                  <a:srgbClr val="FF0000"/>
                </a:solidFill>
                <a:latin typeface="Times New Roman" pitchFamily="18" charset="0"/>
                <a:ea typeface="+mn-ea"/>
                <a:cs typeface="Times New Roman" pitchFamily="18" charset="0"/>
              </a:rPr>
              <a:t>I</a:t>
            </a:r>
            <a:r>
              <a:rPr lang="en-US" sz="1300" b="1" dirty="0">
                <a:solidFill>
                  <a:prstClr val="black"/>
                </a:solidFill>
                <a:latin typeface="Arial" pitchFamily="34" charset="0"/>
                <a:ea typeface="+mn-ea"/>
                <a:cs typeface="Arial" pitchFamily="34" charset="0"/>
              </a:rPr>
              <a:t>.</a:t>
            </a:r>
          </a:p>
        </p:txBody>
      </p:sp>
      <p:sp>
        <p:nvSpPr>
          <p:cNvPr id="11" name="TextBox 10"/>
          <p:cNvSpPr txBox="1"/>
          <p:nvPr/>
        </p:nvSpPr>
        <p:spPr>
          <a:xfrm>
            <a:off x="589570" y="4312038"/>
            <a:ext cx="1506823" cy="600164"/>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Only one </a:t>
            </a:r>
            <a:r>
              <a:rPr lang="en-US" sz="1300" b="1" dirty="0" smtClean="0">
                <a:solidFill>
                  <a:prstClr val="black"/>
                </a:solidFill>
                <a:latin typeface="Arial" pitchFamily="34" charset="0"/>
                <a:ea typeface="+mn-ea"/>
                <a:cs typeface="Arial" pitchFamily="34" charset="0"/>
              </a:rPr>
              <a:t>long</a:t>
            </a:r>
          </a:p>
          <a:p>
            <a:pPr fontAlgn="auto">
              <a:spcBef>
                <a:spcPts val="0"/>
              </a:spcBef>
              <a:spcAft>
                <a:spcPts val="0"/>
              </a:spcAft>
            </a:pPr>
            <a:r>
              <a:rPr lang="en-US" sz="1300" b="1" dirty="0" smtClean="0">
                <a:solidFill>
                  <a:prstClr val="black"/>
                </a:solidFill>
                <a:latin typeface="Arial" pitchFamily="34" charset="0"/>
                <a:ea typeface="+mn-ea"/>
                <a:cs typeface="Arial" pitchFamily="34" charset="0"/>
              </a:rPr>
              <a:t>chromosome ends</a:t>
            </a:r>
          </a:p>
          <a:p>
            <a:pPr fontAlgn="auto">
              <a:spcBef>
                <a:spcPts val="0"/>
              </a:spcBef>
              <a:spcAft>
                <a:spcPts val="0"/>
              </a:spcAft>
            </a:pPr>
            <a:r>
              <a:rPr lang="en-US" sz="1300" b="1" dirty="0" smtClean="0">
                <a:solidFill>
                  <a:prstClr val="black"/>
                </a:solidFill>
                <a:latin typeface="Arial" pitchFamily="34" charset="0"/>
                <a:ea typeface="+mn-ea"/>
                <a:cs typeface="Arial" pitchFamily="34" charset="0"/>
              </a:rPr>
              <a:t>up </a:t>
            </a:r>
            <a:r>
              <a:rPr lang="en-US" sz="1300" b="1" dirty="0">
                <a:solidFill>
                  <a:prstClr val="black"/>
                </a:solidFill>
                <a:latin typeface="Arial" pitchFamily="34" charset="0"/>
                <a:ea typeface="+mn-ea"/>
                <a:cs typeface="Arial" pitchFamily="34" charset="0"/>
              </a:rPr>
              <a:t>in each gamete.</a:t>
            </a:r>
          </a:p>
        </p:txBody>
      </p:sp>
      <p:sp>
        <p:nvSpPr>
          <p:cNvPr id="12" name="TextBox 11"/>
          <p:cNvSpPr txBox="1"/>
          <p:nvPr/>
        </p:nvSpPr>
        <p:spPr>
          <a:xfrm>
            <a:off x="1325578" y="5106834"/>
            <a:ext cx="705321" cy="200055"/>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Gametes</a:t>
            </a:r>
          </a:p>
        </p:txBody>
      </p:sp>
      <p:sp>
        <p:nvSpPr>
          <p:cNvPr id="13" name="TextBox 12"/>
          <p:cNvSpPr txBox="1"/>
          <p:nvPr/>
        </p:nvSpPr>
        <p:spPr>
          <a:xfrm>
            <a:off x="571929" y="5800418"/>
            <a:ext cx="2332370" cy="400110"/>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Fertilization </a:t>
            </a:r>
            <a:r>
              <a:rPr lang="en-US" sz="1300" b="1" dirty="0" smtClean="0">
                <a:solidFill>
                  <a:prstClr val="black"/>
                </a:solidFill>
                <a:latin typeface="Arial" pitchFamily="34" charset="0"/>
                <a:ea typeface="+mn-ea"/>
                <a:cs typeface="Arial" pitchFamily="34" charset="0"/>
              </a:rPr>
              <a:t>recombines</a:t>
            </a:r>
          </a:p>
          <a:p>
            <a:pPr fontAlgn="auto">
              <a:spcBef>
                <a:spcPts val="0"/>
              </a:spcBef>
              <a:spcAft>
                <a:spcPts val="0"/>
              </a:spcAft>
            </a:pPr>
            <a:r>
              <a:rPr lang="en-US" sz="1300" b="1" dirty="0" smtClean="0">
                <a:solidFill>
                  <a:prstClr val="black"/>
                </a:solidFill>
                <a:latin typeface="Arial" pitchFamily="34" charset="0"/>
                <a:ea typeface="+mn-ea"/>
                <a:cs typeface="Arial" pitchFamily="34" charset="0"/>
              </a:rPr>
              <a:t>the </a:t>
            </a:r>
            <a:r>
              <a:rPr lang="en-US" sz="1300" b="1" i="1" dirty="0">
                <a:solidFill>
                  <a:prstClr val="black"/>
                </a:solidFill>
                <a:latin typeface="Arial" pitchFamily="34" charset="0"/>
                <a:ea typeface="+mn-ea"/>
                <a:cs typeface="Arial" pitchFamily="34" charset="0"/>
              </a:rPr>
              <a:t>r</a:t>
            </a:r>
            <a:r>
              <a:rPr lang="en-US" sz="1300" b="1" dirty="0">
                <a:solidFill>
                  <a:prstClr val="black"/>
                </a:solidFill>
                <a:latin typeface="Arial" pitchFamily="34" charset="0"/>
                <a:ea typeface="+mn-ea"/>
                <a:cs typeface="Arial" pitchFamily="34" charset="0"/>
              </a:rPr>
              <a:t> and </a:t>
            </a:r>
            <a:r>
              <a:rPr lang="en-US" sz="1300" b="1" i="1" dirty="0">
                <a:solidFill>
                  <a:prstClr val="black"/>
                </a:solidFill>
                <a:latin typeface="Arial" pitchFamily="34" charset="0"/>
                <a:ea typeface="+mn-ea"/>
                <a:cs typeface="Arial" pitchFamily="34" charset="0"/>
              </a:rPr>
              <a:t>R</a:t>
            </a:r>
            <a:r>
              <a:rPr lang="en-US" sz="1300" b="1" dirty="0">
                <a:solidFill>
                  <a:prstClr val="black"/>
                </a:solidFill>
                <a:latin typeface="Arial" pitchFamily="34" charset="0"/>
                <a:ea typeface="+mn-ea"/>
                <a:cs typeface="Arial" pitchFamily="34" charset="0"/>
              </a:rPr>
              <a:t> alleles at random.</a:t>
            </a:r>
          </a:p>
        </p:txBody>
      </p:sp>
      <p:sp>
        <p:nvSpPr>
          <p:cNvPr id="14" name="TextBox 13"/>
          <p:cNvSpPr txBox="1"/>
          <p:nvPr/>
        </p:nvSpPr>
        <p:spPr>
          <a:xfrm>
            <a:off x="435426" y="6271595"/>
            <a:ext cx="1125308" cy="200055"/>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F</a:t>
            </a:r>
            <a:r>
              <a:rPr lang="en-US" sz="1300" b="1" baseline="-25000" dirty="0">
                <a:solidFill>
                  <a:prstClr val="black"/>
                </a:solidFill>
                <a:latin typeface="Arial" pitchFamily="34" charset="0"/>
                <a:ea typeface="+mn-ea"/>
                <a:cs typeface="Arial" pitchFamily="34" charset="0"/>
              </a:rPr>
              <a:t>2</a:t>
            </a:r>
            <a:r>
              <a:rPr lang="en-US" sz="1300" b="1" dirty="0">
                <a:solidFill>
                  <a:prstClr val="black"/>
                </a:solidFill>
                <a:latin typeface="Arial" pitchFamily="34" charset="0"/>
                <a:ea typeface="+mn-ea"/>
                <a:cs typeface="Arial" pitchFamily="34" charset="0"/>
              </a:rPr>
              <a:t> Generation</a:t>
            </a:r>
          </a:p>
        </p:txBody>
      </p:sp>
      <p:sp>
        <p:nvSpPr>
          <p:cNvPr id="15" name="TextBox 14"/>
          <p:cNvSpPr txBox="1"/>
          <p:nvPr/>
        </p:nvSpPr>
        <p:spPr>
          <a:xfrm>
            <a:off x="4244477" y="981296"/>
            <a:ext cx="705321" cy="200055"/>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white"/>
                </a:solidFill>
                <a:latin typeface="Arial" pitchFamily="34" charset="0"/>
                <a:ea typeface="+mn-ea"/>
                <a:cs typeface="Arial" pitchFamily="34" charset="0"/>
              </a:rPr>
              <a:t>MEIOSIS</a:t>
            </a:r>
          </a:p>
        </p:txBody>
      </p:sp>
      <p:sp>
        <p:nvSpPr>
          <p:cNvPr id="16" name="TextBox 15"/>
          <p:cNvSpPr txBox="1"/>
          <p:nvPr/>
        </p:nvSpPr>
        <p:spPr>
          <a:xfrm>
            <a:off x="3968404" y="1399583"/>
            <a:ext cx="1241174" cy="200055"/>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white"/>
                </a:solidFill>
                <a:latin typeface="Arial" pitchFamily="34" charset="0"/>
                <a:ea typeface="+mn-ea"/>
                <a:cs typeface="Arial" pitchFamily="34" charset="0"/>
              </a:rPr>
              <a:t>FERTILIZATION</a:t>
            </a:r>
          </a:p>
        </p:txBody>
      </p:sp>
      <p:sp>
        <p:nvSpPr>
          <p:cNvPr id="17" name="TextBox 16"/>
          <p:cNvSpPr txBox="1"/>
          <p:nvPr/>
        </p:nvSpPr>
        <p:spPr>
          <a:xfrm>
            <a:off x="5004967" y="2158641"/>
            <a:ext cx="1822615" cy="400110"/>
          </a:xfrm>
          <a:prstGeom prst="rect">
            <a:avLst/>
          </a:prstGeom>
          <a:noFill/>
        </p:spPr>
        <p:txBody>
          <a:bodyPr wrap="none" lIns="0" tIns="0" rIns="0" bIns="0" rtlCol="0">
            <a:spAutoFit/>
          </a:bodyPr>
          <a:lstStyle/>
          <a:p>
            <a:pPr algn="ctr" fontAlgn="auto">
              <a:spcBef>
                <a:spcPts val="0"/>
              </a:spcBef>
              <a:spcAft>
                <a:spcPts val="0"/>
              </a:spcAft>
            </a:pPr>
            <a:r>
              <a:rPr lang="en-US" sz="1300" b="1" dirty="0">
                <a:solidFill>
                  <a:prstClr val="black"/>
                </a:solidFill>
                <a:latin typeface="Arial" pitchFamily="34" charset="0"/>
                <a:ea typeface="+mn-ea"/>
                <a:cs typeface="Arial" pitchFamily="34" charset="0"/>
              </a:rPr>
              <a:t>All round-yellow </a:t>
            </a:r>
            <a:r>
              <a:rPr lang="en-US" sz="1300" b="1" dirty="0" smtClean="0">
                <a:solidFill>
                  <a:prstClr val="black"/>
                </a:solidFill>
                <a:latin typeface="Arial" pitchFamily="34" charset="0"/>
                <a:ea typeface="+mn-ea"/>
                <a:cs typeface="Arial" pitchFamily="34" charset="0"/>
              </a:rPr>
              <a:t>seeds</a:t>
            </a:r>
          </a:p>
          <a:p>
            <a:pPr algn="ctr" fontAlgn="auto">
              <a:spcBef>
                <a:spcPts val="0"/>
              </a:spcBef>
              <a:spcAft>
                <a:spcPts val="0"/>
              </a:spcAft>
            </a:pPr>
            <a:r>
              <a:rPr lang="en-US" sz="1300" b="1" dirty="0" smtClean="0">
                <a:solidFill>
                  <a:prstClr val="black"/>
                </a:solidFill>
                <a:latin typeface="Arial" pitchFamily="34" charset="0"/>
                <a:ea typeface="+mn-ea"/>
                <a:cs typeface="Arial" pitchFamily="34" charset="0"/>
              </a:rPr>
              <a:t>(</a:t>
            </a:r>
            <a:r>
              <a:rPr lang="en-US" sz="1300" b="1" i="1" dirty="0" err="1">
                <a:solidFill>
                  <a:prstClr val="black"/>
                </a:solidFill>
                <a:latin typeface="Arial" pitchFamily="34" charset="0"/>
                <a:ea typeface="+mn-ea"/>
                <a:cs typeface="Arial" pitchFamily="34" charset="0"/>
              </a:rPr>
              <a:t>RrYy</a:t>
            </a:r>
            <a:r>
              <a:rPr lang="en-US" sz="1300" b="1" dirty="0">
                <a:solidFill>
                  <a:prstClr val="black"/>
                </a:solidFill>
                <a:latin typeface="Arial" pitchFamily="34" charset="0"/>
                <a:ea typeface="+mn-ea"/>
                <a:cs typeface="Arial" pitchFamily="34" charset="0"/>
              </a:rPr>
              <a:t>)</a:t>
            </a:r>
          </a:p>
        </p:txBody>
      </p:sp>
      <p:sp>
        <p:nvSpPr>
          <p:cNvPr id="18" name="TextBox 17"/>
          <p:cNvSpPr txBox="1"/>
          <p:nvPr/>
        </p:nvSpPr>
        <p:spPr>
          <a:xfrm>
            <a:off x="5855867" y="2608686"/>
            <a:ext cx="2747547" cy="600164"/>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Law of Independent Assortment</a:t>
            </a:r>
            <a:r>
              <a:rPr lang="en-US" sz="1300" b="1" dirty="0" smtClean="0">
                <a:solidFill>
                  <a:prstClr val="black"/>
                </a:solidFill>
                <a:latin typeface="Arial" pitchFamily="34" charset="0"/>
                <a:ea typeface="+mn-ea"/>
                <a:cs typeface="Arial" pitchFamily="34" charset="0"/>
              </a:rPr>
              <a:t>:</a:t>
            </a:r>
          </a:p>
          <a:p>
            <a:pPr fontAlgn="auto">
              <a:spcBef>
                <a:spcPts val="0"/>
              </a:spcBef>
              <a:spcAft>
                <a:spcPts val="0"/>
              </a:spcAft>
            </a:pPr>
            <a:r>
              <a:rPr lang="en-US" sz="1300" b="1" dirty="0" smtClean="0">
                <a:solidFill>
                  <a:prstClr val="black"/>
                </a:solidFill>
                <a:latin typeface="Arial" pitchFamily="34" charset="0"/>
                <a:ea typeface="+mn-ea"/>
                <a:cs typeface="Arial" pitchFamily="34" charset="0"/>
              </a:rPr>
              <a:t>Follow </a:t>
            </a:r>
            <a:r>
              <a:rPr lang="en-US" sz="1300" b="1" dirty="0">
                <a:solidFill>
                  <a:prstClr val="black"/>
                </a:solidFill>
                <a:latin typeface="Arial" pitchFamily="34" charset="0"/>
                <a:ea typeface="+mn-ea"/>
                <a:cs typeface="Arial" pitchFamily="34" charset="0"/>
              </a:rPr>
              <a:t>both the long and the </a:t>
            </a:r>
            <a:r>
              <a:rPr lang="en-US" sz="1300" b="1" dirty="0" smtClean="0">
                <a:solidFill>
                  <a:prstClr val="black"/>
                </a:solidFill>
                <a:latin typeface="Arial" pitchFamily="34" charset="0"/>
                <a:ea typeface="+mn-ea"/>
                <a:cs typeface="Arial" pitchFamily="34" charset="0"/>
              </a:rPr>
              <a:t>short</a:t>
            </a:r>
          </a:p>
          <a:p>
            <a:pPr fontAlgn="auto">
              <a:spcBef>
                <a:spcPts val="0"/>
              </a:spcBef>
              <a:spcAft>
                <a:spcPts val="0"/>
              </a:spcAft>
            </a:pPr>
            <a:r>
              <a:rPr lang="en-US" sz="1300" b="1" dirty="0" smtClean="0">
                <a:solidFill>
                  <a:prstClr val="black"/>
                </a:solidFill>
                <a:latin typeface="Arial" pitchFamily="34" charset="0"/>
                <a:ea typeface="+mn-ea"/>
                <a:cs typeface="Arial" pitchFamily="34" charset="0"/>
              </a:rPr>
              <a:t>chromosomes</a:t>
            </a:r>
            <a:r>
              <a:rPr lang="en-US" sz="1300" b="1" dirty="0">
                <a:solidFill>
                  <a:prstClr val="black"/>
                </a:solidFill>
                <a:latin typeface="Arial" pitchFamily="34" charset="0"/>
                <a:ea typeface="+mn-ea"/>
                <a:cs typeface="Arial" pitchFamily="34" charset="0"/>
              </a:rPr>
              <a:t>.</a:t>
            </a:r>
          </a:p>
        </p:txBody>
      </p:sp>
      <p:sp>
        <p:nvSpPr>
          <p:cNvPr id="19" name="TextBox 18"/>
          <p:cNvSpPr txBox="1"/>
          <p:nvPr/>
        </p:nvSpPr>
        <p:spPr>
          <a:xfrm>
            <a:off x="6403970" y="3395205"/>
            <a:ext cx="2364430" cy="600164"/>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They are arranged in </a:t>
            </a:r>
            <a:r>
              <a:rPr lang="en-US" sz="1300" b="1" dirty="0" smtClean="0">
                <a:solidFill>
                  <a:prstClr val="black"/>
                </a:solidFill>
                <a:latin typeface="Arial" pitchFamily="34" charset="0"/>
                <a:ea typeface="+mn-ea"/>
                <a:cs typeface="Arial" pitchFamily="34" charset="0"/>
              </a:rPr>
              <a:t>either</a:t>
            </a:r>
          </a:p>
          <a:p>
            <a:pPr fontAlgn="auto">
              <a:spcBef>
                <a:spcPts val="0"/>
              </a:spcBef>
              <a:spcAft>
                <a:spcPts val="0"/>
              </a:spcAft>
            </a:pPr>
            <a:r>
              <a:rPr lang="en-US" sz="1300" b="1" dirty="0" smtClean="0">
                <a:solidFill>
                  <a:prstClr val="black"/>
                </a:solidFill>
                <a:latin typeface="Arial" pitchFamily="34" charset="0"/>
                <a:ea typeface="+mn-ea"/>
                <a:cs typeface="Arial" pitchFamily="34" charset="0"/>
              </a:rPr>
              <a:t>of </a:t>
            </a:r>
            <a:r>
              <a:rPr lang="en-US" sz="1300" b="1" dirty="0">
                <a:solidFill>
                  <a:prstClr val="black"/>
                </a:solidFill>
                <a:latin typeface="Arial" pitchFamily="34" charset="0"/>
                <a:ea typeface="+mn-ea"/>
                <a:cs typeface="Arial" pitchFamily="34" charset="0"/>
              </a:rPr>
              <a:t>two equally likely ways </a:t>
            </a:r>
            <a:r>
              <a:rPr lang="en-US" sz="1300" b="1" dirty="0" smtClean="0">
                <a:solidFill>
                  <a:prstClr val="black"/>
                </a:solidFill>
                <a:latin typeface="Arial" pitchFamily="34" charset="0"/>
                <a:ea typeface="+mn-ea"/>
                <a:cs typeface="Arial" pitchFamily="34" charset="0"/>
              </a:rPr>
              <a:t>at</a:t>
            </a:r>
          </a:p>
          <a:p>
            <a:pPr fontAlgn="auto">
              <a:spcBef>
                <a:spcPts val="0"/>
              </a:spcBef>
              <a:spcAft>
                <a:spcPts val="0"/>
              </a:spcAft>
            </a:pPr>
            <a:r>
              <a:rPr lang="en-US" altLang="zh-CN" sz="1300" b="1" dirty="0">
                <a:solidFill>
                  <a:srgbClr val="FF0000"/>
                </a:solidFill>
                <a:latin typeface="Arial" pitchFamily="34" charset="0"/>
                <a:ea typeface="+mn-ea"/>
                <a:cs typeface="Arial" pitchFamily="34" charset="0"/>
              </a:rPr>
              <a:t>m</a:t>
            </a:r>
            <a:r>
              <a:rPr lang="en-US" sz="1300" b="1" dirty="0" smtClean="0">
                <a:solidFill>
                  <a:srgbClr val="FF0000"/>
                </a:solidFill>
                <a:latin typeface="Arial" pitchFamily="34" charset="0"/>
                <a:ea typeface="+mn-ea"/>
                <a:cs typeface="Arial" pitchFamily="34" charset="0"/>
              </a:rPr>
              <a:t>etaphase</a:t>
            </a:r>
            <a:r>
              <a:rPr lang="zh-CN" altLang="en-US" sz="1300" b="1" dirty="0" smtClean="0">
                <a:solidFill>
                  <a:srgbClr val="FF0000"/>
                </a:solidFill>
                <a:latin typeface="楷体" panose="02010609060101010101" pitchFamily="49" charset="-122"/>
                <a:ea typeface="楷体" panose="02010609060101010101" pitchFamily="49" charset="-122"/>
                <a:cs typeface="Arial" pitchFamily="34" charset="0"/>
              </a:rPr>
              <a:t>（细胞分裂中期）</a:t>
            </a:r>
            <a:r>
              <a:rPr lang="en-US" sz="1300" b="1" dirty="0" smtClean="0">
                <a:solidFill>
                  <a:srgbClr val="FF0000"/>
                </a:solidFill>
                <a:latin typeface="Arial" pitchFamily="34" charset="0"/>
                <a:ea typeface="+mn-ea"/>
                <a:cs typeface="Arial" pitchFamily="34" charset="0"/>
              </a:rPr>
              <a:t> </a:t>
            </a:r>
            <a:r>
              <a:rPr lang="en-US" sz="1300" b="1" dirty="0">
                <a:solidFill>
                  <a:srgbClr val="FF0000"/>
                </a:solidFill>
                <a:latin typeface="Times New Roman" pitchFamily="18" charset="0"/>
                <a:ea typeface="+mn-ea"/>
                <a:cs typeface="Times New Roman" pitchFamily="18" charset="0"/>
              </a:rPr>
              <a:t>I</a:t>
            </a:r>
            <a:r>
              <a:rPr lang="en-US" sz="1300" b="1" dirty="0" smtClean="0">
                <a:solidFill>
                  <a:srgbClr val="FF0000"/>
                </a:solidFill>
                <a:latin typeface="Arial" pitchFamily="34" charset="0"/>
                <a:ea typeface="+mn-ea"/>
                <a:cs typeface="Arial" pitchFamily="34" charset="0"/>
              </a:rPr>
              <a:t>.</a:t>
            </a:r>
            <a:endParaRPr lang="en-US" sz="1300" b="1" dirty="0">
              <a:solidFill>
                <a:srgbClr val="FF0000"/>
              </a:solidFill>
              <a:latin typeface="Arial" pitchFamily="34" charset="0"/>
              <a:ea typeface="+mn-ea"/>
              <a:cs typeface="Arial" pitchFamily="34" charset="0"/>
            </a:endParaRPr>
          </a:p>
        </p:txBody>
      </p:sp>
      <p:sp>
        <p:nvSpPr>
          <p:cNvPr id="20" name="TextBox 19"/>
          <p:cNvSpPr txBox="1"/>
          <p:nvPr/>
        </p:nvSpPr>
        <p:spPr>
          <a:xfrm>
            <a:off x="6942548" y="4318249"/>
            <a:ext cx="1710853" cy="600164"/>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They </a:t>
            </a:r>
            <a:r>
              <a:rPr lang="en-US" sz="1300" b="1" dirty="0" smtClean="0">
                <a:solidFill>
                  <a:prstClr val="black"/>
                </a:solidFill>
                <a:latin typeface="Arial" pitchFamily="34" charset="0"/>
                <a:ea typeface="+mn-ea"/>
                <a:cs typeface="Arial" pitchFamily="34" charset="0"/>
              </a:rPr>
              <a:t>sort</a:t>
            </a:r>
          </a:p>
          <a:p>
            <a:pPr fontAlgn="auto">
              <a:spcBef>
                <a:spcPts val="0"/>
              </a:spcBef>
              <a:spcAft>
                <a:spcPts val="0"/>
              </a:spcAft>
            </a:pPr>
            <a:r>
              <a:rPr lang="en-US" sz="1300" b="1" dirty="0" smtClean="0">
                <a:solidFill>
                  <a:prstClr val="black"/>
                </a:solidFill>
                <a:latin typeface="Arial" pitchFamily="34" charset="0"/>
                <a:ea typeface="+mn-ea"/>
                <a:cs typeface="Arial" pitchFamily="34" charset="0"/>
              </a:rPr>
              <a:t>independently</a:t>
            </a:r>
            <a:r>
              <a:rPr lang="en-US" sz="1300" b="1" dirty="0">
                <a:solidFill>
                  <a:prstClr val="black"/>
                </a:solidFill>
                <a:latin typeface="Arial" pitchFamily="34" charset="0"/>
                <a:ea typeface="+mn-ea"/>
                <a:cs typeface="Arial" pitchFamily="34" charset="0"/>
              </a:rPr>
              <a:t>, </a:t>
            </a:r>
            <a:r>
              <a:rPr lang="en-US" sz="1300" b="1" dirty="0" smtClean="0">
                <a:solidFill>
                  <a:prstClr val="black"/>
                </a:solidFill>
                <a:latin typeface="Arial" pitchFamily="34" charset="0"/>
                <a:ea typeface="+mn-ea"/>
                <a:cs typeface="Arial" pitchFamily="34" charset="0"/>
              </a:rPr>
              <a:t>giving</a:t>
            </a:r>
          </a:p>
          <a:p>
            <a:pPr fontAlgn="auto">
              <a:spcBef>
                <a:spcPts val="0"/>
              </a:spcBef>
              <a:spcAft>
                <a:spcPts val="0"/>
              </a:spcAft>
            </a:pPr>
            <a:r>
              <a:rPr lang="en-US" sz="1300" b="1" dirty="0" smtClean="0">
                <a:solidFill>
                  <a:prstClr val="black"/>
                </a:solidFill>
                <a:latin typeface="Arial" pitchFamily="34" charset="0"/>
                <a:ea typeface="+mn-ea"/>
                <a:cs typeface="Arial" pitchFamily="34" charset="0"/>
              </a:rPr>
              <a:t>four </a:t>
            </a:r>
            <a:r>
              <a:rPr lang="en-US" sz="1300" b="1" dirty="0">
                <a:solidFill>
                  <a:prstClr val="black"/>
                </a:solidFill>
                <a:latin typeface="Arial" pitchFamily="34" charset="0"/>
                <a:ea typeface="+mn-ea"/>
                <a:cs typeface="Arial" pitchFamily="34" charset="0"/>
              </a:rPr>
              <a:t>gamete types.</a:t>
            </a:r>
          </a:p>
        </p:txBody>
      </p:sp>
      <p:sp>
        <p:nvSpPr>
          <p:cNvPr id="22" name="TextBox 21"/>
          <p:cNvSpPr txBox="1"/>
          <p:nvPr/>
        </p:nvSpPr>
        <p:spPr>
          <a:xfrm>
            <a:off x="6746641" y="5621239"/>
            <a:ext cx="2027799" cy="584775"/>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black"/>
                </a:solidFill>
                <a:latin typeface="Arial" pitchFamily="34" charset="0"/>
                <a:ea typeface="+mn-ea"/>
                <a:cs typeface="Arial" pitchFamily="34" charset="0"/>
              </a:rPr>
              <a:t>Fertilization results in </a:t>
            </a:r>
            <a:r>
              <a:rPr lang="en-US" sz="1300" b="1" dirty="0" smtClean="0">
                <a:solidFill>
                  <a:prstClr val="black"/>
                </a:solidFill>
                <a:latin typeface="Arial" pitchFamily="34" charset="0"/>
                <a:ea typeface="+mn-ea"/>
                <a:cs typeface="Arial" pitchFamily="34" charset="0"/>
              </a:rPr>
              <a:t>the</a:t>
            </a:r>
          </a:p>
          <a:p>
            <a:pPr fontAlgn="auto">
              <a:lnSpc>
                <a:spcPts val="1500"/>
              </a:lnSpc>
              <a:spcBef>
                <a:spcPts val="0"/>
              </a:spcBef>
              <a:spcAft>
                <a:spcPts val="0"/>
              </a:spcAft>
            </a:pPr>
            <a:r>
              <a:rPr lang="en-US" sz="1300" b="1" dirty="0" smtClean="0">
                <a:solidFill>
                  <a:prstClr val="black"/>
                </a:solidFill>
                <a:latin typeface="Arial" pitchFamily="34" charset="0"/>
                <a:ea typeface="+mn-ea"/>
                <a:cs typeface="Arial" pitchFamily="34" charset="0"/>
              </a:rPr>
              <a:t>9:3:3:1 </a:t>
            </a:r>
            <a:r>
              <a:rPr lang="en-US" sz="1300" b="1" dirty="0">
                <a:solidFill>
                  <a:prstClr val="black"/>
                </a:solidFill>
                <a:latin typeface="Arial" pitchFamily="34" charset="0"/>
                <a:ea typeface="+mn-ea"/>
                <a:cs typeface="Arial" pitchFamily="34" charset="0"/>
              </a:rPr>
              <a:t>phenotypic </a:t>
            </a:r>
            <a:r>
              <a:rPr lang="en-US" sz="1300" b="1" dirty="0" smtClean="0">
                <a:solidFill>
                  <a:prstClr val="black"/>
                </a:solidFill>
                <a:latin typeface="Arial" pitchFamily="34" charset="0"/>
                <a:ea typeface="+mn-ea"/>
                <a:cs typeface="Arial" pitchFamily="34" charset="0"/>
              </a:rPr>
              <a:t>ratio</a:t>
            </a:r>
          </a:p>
          <a:p>
            <a:pPr fontAlgn="auto">
              <a:lnSpc>
                <a:spcPts val="1500"/>
              </a:lnSpc>
              <a:spcBef>
                <a:spcPts val="0"/>
              </a:spcBef>
              <a:spcAft>
                <a:spcPts val="0"/>
              </a:spcAft>
            </a:pPr>
            <a:r>
              <a:rPr lang="en-US" sz="1300" b="1" dirty="0" smtClean="0">
                <a:solidFill>
                  <a:prstClr val="black"/>
                </a:solidFill>
                <a:latin typeface="Arial" pitchFamily="34" charset="0"/>
                <a:ea typeface="+mn-ea"/>
                <a:cs typeface="Arial" pitchFamily="34" charset="0"/>
              </a:rPr>
              <a:t>in </a:t>
            </a:r>
            <a:r>
              <a:rPr lang="en-US" sz="1300" b="1" dirty="0">
                <a:solidFill>
                  <a:prstClr val="black"/>
                </a:solidFill>
                <a:latin typeface="Arial" pitchFamily="34" charset="0"/>
                <a:ea typeface="+mn-ea"/>
                <a:cs typeface="Arial" pitchFamily="34" charset="0"/>
              </a:rPr>
              <a:t>the F</a:t>
            </a:r>
            <a:r>
              <a:rPr lang="en-US" sz="1300" b="1" baseline="-25000" dirty="0">
                <a:solidFill>
                  <a:prstClr val="black"/>
                </a:solidFill>
                <a:latin typeface="Arial" pitchFamily="34" charset="0"/>
                <a:ea typeface="+mn-ea"/>
                <a:cs typeface="Arial" pitchFamily="34" charset="0"/>
              </a:rPr>
              <a:t>2</a:t>
            </a:r>
            <a:r>
              <a:rPr lang="en-US" sz="1300" b="1" dirty="0">
                <a:solidFill>
                  <a:prstClr val="black"/>
                </a:solidFill>
                <a:latin typeface="Arial" pitchFamily="34" charset="0"/>
                <a:ea typeface="+mn-ea"/>
                <a:cs typeface="Arial" pitchFamily="34" charset="0"/>
              </a:rPr>
              <a:t> generation.</a:t>
            </a:r>
          </a:p>
        </p:txBody>
      </p:sp>
      <p:sp>
        <p:nvSpPr>
          <p:cNvPr id="23" name="TextBox 22"/>
          <p:cNvSpPr txBox="1"/>
          <p:nvPr/>
        </p:nvSpPr>
        <p:spPr>
          <a:xfrm>
            <a:off x="4233013" y="3169181"/>
            <a:ext cx="705321" cy="200055"/>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white"/>
                </a:solidFill>
                <a:latin typeface="Arial" pitchFamily="34" charset="0"/>
                <a:ea typeface="+mn-ea"/>
                <a:cs typeface="Arial" pitchFamily="34" charset="0"/>
              </a:rPr>
              <a:t>MEIOSIS</a:t>
            </a:r>
          </a:p>
        </p:txBody>
      </p:sp>
      <p:sp>
        <p:nvSpPr>
          <p:cNvPr id="24" name="TextBox 23"/>
          <p:cNvSpPr txBox="1"/>
          <p:nvPr/>
        </p:nvSpPr>
        <p:spPr>
          <a:xfrm>
            <a:off x="4006777" y="3427941"/>
            <a:ext cx="1160574" cy="600164"/>
          </a:xfrm>
          <a:prstGeom prst="rect">
            <a:avLst/>
          </a:prstGeom>
          <a:noFill/>
        </p:spPr>
        <p:txBody>
          <a:bodyPr wrap="none" lIns="0" tIns="0" rIns="0" bIns="0" rtlCol="0">
            <a:spAutoFit/>
          </a:bodyPr>
          <a:lstStyle/>
          <a:p>
            <a:pPr algn="ctr" fontAlgn="auto">
              <a:spcBef>
                <a:spcPts val="0"/>
              </a:spcBef>
              <a:spcAft>
                <a:spcPts val="0"/>
              </a:spcAft>
            </a:pPr>
            <a:r>
              <a:rPr lang="en-US" sz="1300" b="1" dirty="0">
                <a:solidFill>
                  <a:prstClr val="black"/>
                </a:solidFill>
                <a:latin typeface="Arial" pitchFamily="34" charset="0"/>
                <a:ea typeface="+mn-ea"/>
                <a:cs typeface="Arial" pitchFamily="34" charset="0"/>
              </a:rPr>
              <a:t>Metaphase </a:t>
            </a:r>
            <a:r>
              <a:rPr lang="en-US" sz="1300" b="1" dirty="0">
                <a:solidFill>
                  <a:prstClr val="black"/>
                </a:solidFill>
                <a:latin typeface="Times New Roman" pitchFamily="18" charset="0"/>
                <a:ea typeface="+mn-ea"/>
                <a:cs typeface="Times New Roman" pitchFamily="18" charset="0"/>
              </a:rPr>
              <a:t>I</a:t>
            </a:r>
            <a:endParaRPr lang="en-US" sz="1300" b="1" dirty="0" smtClean="0">
              <a:solidFill>
                <a:prstClr val="black"/>
              </a:solidFill>
              <a:latin typeface="Arial" pitchFamily="34" charset="0"/>
              <a:ea typeface="+mn-ea"/>
              <a:cs typeface="Arial" pitchFamily="34" charset="0"/>
            </a:endParaRPr>
          </a:p>
          <a:p>
            <a:pPr algn="ctr" fontAlgn="auto">
              <a:spcBef>
                <a:spcPts val="0"/>
              </a:spcBef>
              <a:spcAft>
                <a:spcPts val="0"/>
              </a:spcAft>
            </a:pPr>
            <a:r>
              <a:rPr lang="en-US" sz="1300" b="1" dirty="0" smtClean="0">
                <a:solidFill>
                  <a:prstClr val="black"/>
                </a:solidFill>
                <a:latin typeface="Arial" pitchFamily="34" charset="0"/>
                <a:ea typeface="+mn-ea"/>
                <a:cs typeface="Arial" pitchFamily="34" charset="0"/>
              </a:rPr>
              <a:t>(alternative</a:t>
            </a:r>
          </a:p>
          <a:p>
            <a:pPr algn="ctr" fontAlgn="auto">
              <a:spcBef>
                <a:spcPts val="0"/>
              </a:spcBef>
              <a:spcAft>
                <a:spcPts val="0"/>
              </a:spcAft>
            </a:pPr>
            <a:r>
              <a:rPr lang="en-US" sz="1300" b="1" dirty="0" smtClean="0">
                <a:solidFill>
                  <a:prstClr val="black"/>
                </a:solidFill>
                <a:latin typeface="Arial" pitchFamily="34" charset="0"/>
                <a:ea typeface="+mn-ea"/>
                <a:cs typeface="Arial" pitchFamily="34" charset="0"/>
              </a:rPr>
              <a:t>arrangements</a:t>
            </a:r>
            <a:r>
              <a:rPr lang="en-US" sz="1300" b="1" dirty="0">
                <a:solidFill>
                  <a:prstClr val="black"/>
                </a:solidFill>
                <a:latin typeface="Arial" pitchFamily="34" charset="0"/>
                <a:ea typeface="+mn-ea"/>
                <a:cs typeface="Arial" pitchFamily="34" charset="0"/>
              </a:rPr>
              <a:t>)</a:t>
            </a:r>
          </a:p>
        </p:txBody>
      </p:sp>
      <p:sp>
        <p:nvSpPr>
          <p:cNvPr id="25" name="TextBox 24"/>
          <p:cNvSpPr txBox="1"/>
          <p:nvPr/>
        </p:nvSpPr>
        <p:spPr>
          <a:xfrm>
            <a:off x="4169328" y="4100747"/>
            <a:ext cx="793487" cy="369332"/>
          </a:xfrm>
          <a:prstGeom prst="rect">
            <a:avLst/>
          </a:prstGeom>
          <a:noFill/>
        </p:spPr>
        <p:txBody>
          <a:bodyPr wrap="none" lIns="0" tIns="0" rIns="0" bIns="0" rtlCol="0">
            <a:spAutoFit/>
          </a:bodyPr>
          <a:lstStyle/>
          <a:p>
            <a:pPr algn="ctr" fontAlgn="auto">
              <a:spcBef>
                <a:spcPts val="0"/>
              </a:spcBef>
              <a:spcAft>
                <a:spcPts val="0"/>
              </a:spcAft>
            </a:pPr>
            <a:r>
              <a:rPr lang="en-US" sz="1200" b="1" dirty="0" smtClean="0">
                <a:solidFill>
                  <a:prstClr val="black"/>
                </a:solidFill>
                <a:latin typeface="Arial" pitchFamily="34" charset="0"/>
                <a:ea typeface="+mn-ea"/>
                <a:cs typeface="Arial" pitchFamily="34" charset="0"/>
              </a:rPr>
              <a:t>Metaphase</a:t>
            </a:r>
          </a:p>
          <a:p>
            <a:pPr algn="ctr" fontAlgn="auto">
              <a:spcBef>
                <a:spcPts val="0"/>
              </a:spcBef>
              <a:spcAft>
                <a:spcPts val="0"/>
              </a:spcAft>
            </a:pPr>
            <a:r>
              <a:rPr lang="en-US" sz="1200" b="1" dirty="0" smtClean="0">
                <a:solidFill>
                  <a:prstClr val="black"/>
                </a:solidFill>
                <a:latin typeface="Times New Roman" pitchFamily="18" charset="0"/>
                <a:ea typeface="+mn-ea"/>
                <a:cs typeface="Times New Roman" pitchFamily="18" charset="0"/>
              </a:rPr>
              <a:t>II</a:t>
            </a:r>
            <a:endParaRPr lang="en-US" sz="1200" b="1" dirty="0">
              <a:solidFill>
                <a:prstClr val="black"/>
              </a:solidFill>
              <a:latin typeface="Arial" pitchFamily="34" charset="0"/>
              <a:ea typeface="+mn-ea"/>
              <a:cs typeface="Arial" pitchFamily="34" charset="0"/>
            </a:endParaRPr>
          </a:p>
        </p:txBody>
      </p:sp>
      <p:sp>
        <p:nvSpPr>
          <p:cNvPr id="4" name="TextBox 3"/>
          <p:cNvSpPr txBox="1"/>
          <p:nvPr/>
        </p:nvSpPr>
        <p:spPr>
          <a:xfrm>
            <a:off x="3537642" y="647696"/>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27" name="TextBox 26"/>
          <p:cNvSpPr txBox="1"/>
          <p:nvPr/>
        </p:nvSpPr>
        <p:spPr>
          <a:xfrm>
            <a:off x="3274289" y="896657"/>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28" name="TextBox 27"/>
          <p:cNvSpPr txBox="1"/>
          <p:nvPr/>
        </p:nvSpPr>
        <p:spPr>
          <a:xfrm>
            <a:off x="3494239" y="834788"/>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29" name="TextBox 28"/>
          <p:cNvSpPr txBox="1"/>
          <p:nvPr/>
        </p:nvSpPr>
        <p:spPr>
          <a:xfrm>
            <a:off x="3656227" y="908087"/>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32" name="TextBox 31"/>
          <p:cNvSpPr txBox="1"/>
          <p:nvPr/>
        </p:nvSpPr>
        <p:spPr>
          <a:xfrm>
            <a:off x="5506617" y="920632"/>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33" name="TextBox 32"/>
          <p:cNvSpPr txBox="1"/>
          <p:nvPr/>
        </p:nvSpPr>
        <p:spPr>
          <a:xfrm>
            <a:off x="5820408" y="863922"/>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34" name="TextBox 33"/>
          <p:cNvSpPr txBox="1"/>
          <p:nvPr/>
        </p:nvSpPr>
        <p:spPr>
          <a:xfrm>
            <a:off x="5643145" y="660505"/>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35" name="TextBox 34"/>
          <p:cNvSpPr txBox="1"/>
          <p:nvPr/>
        </p:nvSpPr>
        <p:spPr>
          <a:xfrm>
            <a:off x="5759901" y="587926"/>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36" name="TextBox 35"/>
          <p:cNvSpPr txBox="1"/>
          <p:nvPr/>
        </p:nvSpPr>
        <p:spPr>
          <a:xfrm>
            <a:off x="5524388" y="1681280"/>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37" name="TextBox 36"/>
          <p:cNvSpPr txBox="1"/>
          <p:nvPr/>
        </p:nvSpPr>
        <p:spPr>
          <a:xfrm>
            <a:off x="5782120" y="1673665"/>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38" name="TextBox 37"/>
          <p:cNvSpPr txBox="1"/>
          <p:nvPr/>
        </p:nvSpPr>
        <p:spPr>
          <a:xfrm>
            <a:off x="3080518" y="3304682"/>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39" name="TextBox 38"/>
          <p:cNvSpPr txBox="1"/>
          <p:nvPr/>
        </p:nvSpPr>
        <p:spPr>
          <a:xfrm>
            <a:off x="3370112" y="3316112"/>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40" name="TextBox 39"/>
          <p:cNvSpPr txBox="1"/>
          <p:nvPr/>
        </p:nvSpPr>
        <p:spPr>
          <a:xfrm>
            <a:off x="3087302" y="3763613"/>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41" name="TextBox 40"/>
          <p:cNvSpPr txBox="1"/>
          <p:nvPr/>
        </p:nvSpPr>
        <p:spPr>
          <a:xfrm>
            <a:off x="3364001" y="3751686"/>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42" name="TextBox 41"/>
          <p:cNvSpPr txBox="1"/>
          <p:nvPr/>
        </p:nvSpPr>
        <p:spPr>
          <a:xfrm>
            <a:off x="2513974" y="4126747"/>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43" name="TextBox 42"/>
          <p:cNvSpPr txBox="1"/>
          <p:nvPr/>
        </p:nvSpPr>
        <p:spPr>
          <a:xfrm>
            <a:off x="2513551" y="4551533"/>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44" name="TextBox 43"/>
          <p:cNvSpPr txBox="1"/>
          <p:nvPr/>
        </p:nvSpPr>
        <p:spPr>
          <a:xfrm>
            <a:off x="2150007" y="4969606"/>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45" name="TextBox 44"/>
          <p:cNvSpPr txBox="1"/>
          <p:nvPr/>
        </p:nvSpPr>
        <p:spPr>
          <a:xfrm>
            <a:off x="2363446" y="5164623"/>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46" name="TextBox 45"/>
          <p:cNvSpPr txBox="1"/>
          <p:nvPr/>
        </p:nvSpPr>
        <p:spPr>
          <a:xfrm>
            <a:off x="2793694" y="5132873"/>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47" name="TextBox 46"/>
          <p:cNvSpPr txBox="1"/>
          <p:nvPr/>
        </p:nvSpPr>
        <p:spPr>
          <a:xfrm>
            <a:off x="3020518" y="4946869"/>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48" name="TextBox 47"/>
          <p:cNvSpPr txBox="1"/>
          <p:nvPr/>
        </p:nvSpPr>
        <p:spPr>
          <a:xfrm>
            <a:off x="3620017" y="4893983"/>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49" name="TextBox 48"/>
          <p:cNvSpPr txBox="1"/>
          <p:nvPr/>
        </p:nvSpPr>
        <p:spPr>
          <a:xfrm>
            <a:off x="3567396" y="5195207"/>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50" name="TextBox 49"/>
          <p:cNvSpPr txBox="1"/>
          <p:nvPr/>
        </p:nvSpPr>
        <p:spPr>
          <a:xfrm>
            <a:off x="4278926" y="4980404"/>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51" name="TextBox 50"/>
          <p:cNvSpPr txBox="1"/>
          <p:nvPr/>
        </p:nvSpPr>
        <p:spPr>
          <a:xfrm>
            <a:off x="4303242" y="5190139"/>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52" name="TextBox 51"/>
          <p:cNvSpPr txBox="1"/>
          <p:nvPr/>
        </p:nvSpPr>
        <p:spPr>
          <a:xfrm>
            <a:off x="3962604" y="4108814"/>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53" name="TextBox 52"/>
          <p:cNvSpPr txBox="1"/>
          <p:nvPr/>
        </p:nvSpPr>
        <p:spPr>
          <a:xfrm>
            <a:off x="3958675" y="4540763"/>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54" name="TextBox 53"/>
          <p:cNvSpPr txBox="1"/>
          <p:nvPr/>
        </p:nvSpPr>
        <p:spPr>
          <a:xfrm>
            <a:off x="4907385" y="5163565"/>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55" name="TextBox 54"/>
          <p:cNvSpPr txBox="1"/>
          <p:nvPr/>
        </p:nvSpPr>
        <p:spPr>
          <a:xfrm>
            <a:off x="4999294" y="4962040"/>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56" name="TextBox 55"/>
          <p:cNvSpPr txBox="1"/>
          <p:nvPr/>
        </p:nvSpPr>
        <p:spPr>
          <a:xfrm>
            <a:off x="5114926" y="4130514"/>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57" name="TextBox 56"/>
          <p:cNvSpPr txBox="1"/>
          <p:nvPr/>
        </p:nvSpPr>
        <p:spPr>
          <a:xfrm>
            <a:off x="5100637" y="4557323"/>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58" name="TextBox 57"/>
          <p:cNvSpPr txBox="1"/>
          <p:nvPr/>
        </p:nvSpPr>
        <p:spPr>
          <a:xfrm>
            <a:off x="5589433" y="4981046"/>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59" name="TextBox 58"/>
          <p:cNvSpPr txBox="1"/>
          <p:nvPr/>
        </p:nvSpPr>
        <p:spPr>
          <a:xfrm>
            <a:off x="5651555" y="5186700"/>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60" name="TextBox 59"/>
          <p:cNvSpPr txBox="1"/>
          <p:nvPr/>
        </p:nvSpPr>
        <p:spPr>
          <a:xfrm>
            <a:off x="6258457" y="4981674"/>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61" name="TextBox 60"/>
          <p:cNvSpPr txBox="1"/>
          <p:nvPr/>
        </p:nvSpPr>
        <p:spPr>
          <a:xfrm>
            <a:off x="6171852" y="5194714"/>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62" name="TextBox 61"/>
          <p:cNvSpPr txBox="1"/>
          <p:nvPr/>
        </p:nvSpPr>
        <p:spPr>
          <a:xfrm>
            <a:off x="6846341" y="4951659"/>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63" name="TextBox 62"/>
          <p:cNvSpPr txBox="1"/>
          <p:nvPr/>
        </p:nvSpPr>
        <p:spPr>
          <a:xfrm>
            <a:off x="6775614" y="5209466"/>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64" name="TextBox 63"/>
          <p:cNvSpPr txBox="1"/>
          <p:nvPr/>
        </p:nvSpPr>
        <p:spPr>
          <a:xfrm>
            <a:off x="5748666" y="3306193"/>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65" name="TextBox 64"/>
          <p:cNvSpPr txBox="1"/>
          <p:nvPr/>
        </p:nvSpPr>
        <p:spPr>
          <a:xfrm>
            <a:off x="6540350" y="4127453"/>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66" name="TextBox 65"/>
          <p:cNvSpPr txBox="1"/>
          <p:nvPr/>
        </p:nvSpPr>
        <p:spPr>
          <a:xfrm>
            <a:off x="6548071" y="4541108"/>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67" name="TextBox 66"/>
          <p:cNvSpPr txBox="1"/>
          <p:nvPr/>
        </p:nvSpPr>
        <p:spPr>
          <a:xfrm>
            <a:off x="5980238" y="3306193"/>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68" name="TextBox 67"/>
          <p:cNvSpPr txBox="1"/>
          <p:nvPr/>
        </p:nvSpPr>
        <p:spPr>
          <a:xfrm>
            <a:off x="5701900" y="3759507"/>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69" name="TextBox 68"/>
          <p:cNvSpPr txBox="1"/>
          <p:nvPr/>
        </p:nvSpPr>
        <p:spPr>
          <a:xfrm>
            <a:off x="5991771" y="3757441"/>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grpSp>
        <p:nvGrpSpPr>
          <p:cNvPr id="72" name="Group 71"/>
          <p:cNvGrpSpPr/>
          <p:nvPr/>
        </p:nvGrpSpPr>
        <p:grpSpPr>
          <a:xfrm>
            <a:off x="6357137" y="5554862"/>
            <a:ext cx="55663" cy="215444"/>
            <a:chOff x="5128318" y="5600476"/>
            <a:chExt cx="55663" cy="215444"/>
          </a:xfrm>
        </p:grpSpPr>
        <p:sp>
          <p:nvSpPr>
            <p:cNvPr id="73" name="TextBox 72"/>
            <p:cNvSpPr txBox="1"/>
            <p:nvPr/>
          </p:nvSpPr>
          <p:spPr>
            <a:xfrm>
              <a:off x="5128318" y="5600476"/>
              <a:ext cx="49694" cy="215444"/>
            </a:xfrm>
            <a:prstGeom prst="rect">
              <a:avLst/>
            </a:prstGeom>
            <a:noFill/>
          </p:spPr>
          <p:txBody>
            <a:bodyPr wrap="none" lIns="0" tIns="0" rIns="0" bIns="0" rtlCol="0">
              <a:spAutoFit/>
            </a:bodyPr>
            <a:lstStyle/>
            <a:p>
              <a:pPr fontAlgn="auto">
                <a:spcBef>
                  <a:spcPts val="0"/>
                </a:spcBef>
                <a:spcAft>
                  <a:spcPts val="0"/>
                </a:spcAft>
              </a:pPr>
              <a:r>
                <a:rPr lang="en-US" sz="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700" b="1" dirty="0">
                  <a:solidFill>
                    <a:prstClr val="black"/>
                  </a:solidFill>
                  <a:latin typeface="Arial" pitchFamily="34" charset="0"/>
                  <a:ea typeface="+mn-ea"/>
                  <a:cs typeface="Arial" pitchFamily="34" charset="0"/>
                </a:rPr>
                <a:t>4</a:t>
              </a:r>
            </a:p>
          </p:txBody>
        </p:sp>
        <p:sp>
          <p:nvSpPr>
            <p:cNvPr id="74" name="Freeform 73"/>
            <p:cNvSpPr/>
            <p:nvPr/>
          </p:nvSpPr>
          <p:spPr>
            <a:xfrm>
              <a:off x="5136356" y="5710238"/>
              <a:ext cx="47625" cy="0"/>
            </a:xfrm>
            <a:custGeom>
              <a:avLst/>
              <a:gdLst>
                <a:gd name="connsiteX0" fmla="*/ 0 w 47625"/>
                <a:gd name="connsiteY0" fmla="*/ 0 h 0"/>
                <a:gd name="connsiteX1" fmla="*/ 47625 w 47625"/>
                <a:gd name="connsiteY1" fmla="*/ 0 h 0"/>
              </a:gdLst>
              <a:ahLst/>
              <a:cxnLst>
                <a:cxn ang="0">
                  <a:pos x="connsiteX0" y="connsiteY0"/>
                </a:cxn>
                <a:cxn ang="0">
                  <a:pos x="connsiteX1" y="connsiteY1"/>
                </a:cxn>
              </a:cxnLst>
              <a:rect l="l" t="t" r="r" b="b"/>
              <a:pathLst>
                <a:path w="47625">
                  <a:moveTo>
                    <a:pt x="0" y="0"/>
                  </a:moveTo>
                  <a:lnTo>
                    <a:pt x="47625"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75" name="Group 74"/>
          <p:cNvGrpSpPr/>
          <p:nvPr/>
        </p:nvGrpSpPr>
        <p:grpSpPr>
          <a:xfrm>
            <a:off x="3758635" y="5562799"/>
            <a:ext cx="55663" cy="215444"/>
            <a:chOff x="5128318" y="5600476"/>
            <a:chExt cx="55663" cy="215444"/>
          </a:xfrm>
        </p:grpSpPr>
        <p:sp>
          <p:nvSpPr>
            <p:cNvPr id="76" name="TextBox 75"/>
            <p:cNvSpPr txBox="1"/>
            <p:nvPr/>
          </p:nvSpPr>
          <p:spPr>
            <a:xfrm>
              <a:off x="5128318" y="5600476"/>
              <a:ext cx="49694" cy="215444"/>
            </a:xfrm>
            <a:prstGeom prst="rect">
              <a:avLst/>
            </a:prstGeom>
            <a:noFill/>
          </p:spPr>
          <p:txBody>
            <a:bodyPr wrap="none" lIns="0" tIns="0" rIns="0" bIns="0" rtlCol="0">
              <a:spAutoFit/>
            </a:bodyPr>
            <a:lstStyle/>
            <a:p>
              <a:pPr fontAlgn="auto">
                <a:spcBef>
                  <a:spcPts val="0"/>
                </a:spcBef>
                <a:spcAft>
                  <a:spcPts val="0"/>
                </a:spcAft>
              </a:pPr>
              <a:r>
                <a:rPr lang="en-US" sz="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700" b="1" dirty="0">
                  <a:solidFill>
                    <a:prstClr val="black"/>
                  </a:solidFill>
                  <a:latin typeface="Arial" pitchFamily="34" charset="0"/>
                  <a:ea typeface="+mn-ea"/>
                  <a:cs typeface="Arial" pitchFamily="34" charset="0"/>
                </a:rPr>
                <a:t>4</a:t>
              </a:r>
            </a:p>
          </p:txBody>
        </p:sp>
        <p:sp>
          <p:nvSpPr>
            <p:cNvPr id="77" name="Freeform 76"/>
            <p:cNvSpPr/>
            <p:nvPr/>
          </p:nvSpPr>
          <p:spPr>
            <a:xfrm>
              <a:off x="5136356" y="5710238"/>
              <a:ext cx="47625" cy="0"/>
            </a:xfrm>
            <a:custGeom>
              <a:avLst/>
              <a:gdLst>
                <a:gd name="connsiteX0" fmla="*/ 0 w 47625"/>
                <a:gd name="connsiteY0" fmla="*/ 0 h 0"/>
                <a:gd name="connsiteX1" fmla="*/ 47625 w 47625"/>
                <a:gd name="connsiteY1" fmla="*/ 0 h 0"/>
              </a:gdLst>
              <a:ahLst/>
              <a:cxnLst>
                <a:cxn ang="0">
                  <a:pos x="connsiteX0" y="connsiteY0"/>
                </a:cxn>
                <a:cxn ang="0">
                  <a:pos x="connsiteX1" y="connsiteY1"/>
                </a:cxn>
              </a:cxnLst>
              <a:rect l="l" t="t" r="r" b="b"/>
              <a:pathLst>
                <a:path w="47625">
                  <a:moveTo>
                    <a:pt x="0" y="0"/>
                  </a:moveTo>
                  <a:lnTo>
                    <a:pt x="47625"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78" name="Group 77"/>
          <p:cNvGrpSpPr/>
          <p:nvPr/>
        </p:nvGrpSpPr>
        <p:grpSpPr>
          <a:xfrm>
            <a:off x="2508764" y="5553821"/>
            <a:ext cx="55663" cy="215444"/>
            <a:chOff x="5128318" y="5600476"/>
            <a:chExt cx="55663" cy="215444"/>
          </a:xfrm>
        </p:grpSpPr>
        <p:sp>
          <p:nvSpPr>
            <p:cNvPr id="79" name="TextBox 78"/>
            <p:cNvSpPr txBox="1"/>
            <p:nvPr/>
          </p:nvSpPr>
          <p:spPr>
            <a:xfrm>
              <a:off x="5128318" y="5600476"/>
              <a:ext cx="49694" cy="215444"/>
            </a:xfrm>
            <a:prstGeom prst="rect">
              <a:avLst/>
            </a:prstGeom>
            <a:noFill/>
          </p:spPr>
          <p:txBody>
            <a:bodyPr wrap="none" lIns="0" tIns="0" rIns="0" bIns="0" rtlCol="0">
              <a:spAutoFit/>
            </a:bodyPr>
            <a:lstStyle/>
            <a:p>
              <a:pPr fontAlgn="auto">
                <a:spcBef>
                  <a:spcPts val="0"/>
                </a:spcBef>
                <a:spcAft>
                  <a:spcPts val="0"/>
                </a:spcAft>
              </a:pPr>
              <a:r>
                <a:rPr lang="en-US" sz="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700" b="1" dirty="0">
                  <a:solidFill>
                    <a:prstClr val="black"/>
                  </a:solidFill>
                  <a:latin typeface="Arial" pitchFamily="34" charset="0"/>
                  <a:ea typeface="+mn-ea"/>
                  <a:cs typeface="Arial" pitchFamily="34" charset="0"/>
                </a:rPr>
                <a:t>4</a:t>
              </a:r>
            </a:p>
          </p:txBody>
        </p:sp>
        <p:sp>
          <p:nvSpPr>
            <p:cNvPr id="80" name="Freeform 79"/>
            <p:cNvSpPr/>
            <p:nvPr/>
          </p:nvSpPr>
          <p:spPr>
            <a:xfrm>
              <a:off x="5136356" y="5710238"/>
              <a:ext cx="47625" cy="0"/>
            </a:xfrm>
            <a:custGeom>
              <a:avLst/>
              <a:gdLst>
                <a:gd name="connsiteX0" fmla="*/ 0 w 47625"/>
                <a:gd name="connsiteY0" fmla="*/ 0 h 0"/>
                <a:gd name="connsiteX1" fmla="*/ 47625 w 47625"/>
                <a:gd name="connsiteY1" fmla="*/ 0 h 0"/>
              </a:gdLst>
              <a:ahLst/>
              <a:cxnLst>
                <a:cxn ang="0">
                  <a:pos x="connsiteX0" y="connsiteY0"/>
                </a:cxn>
                <a:cxn ang="0">
                  <a:pos x="connsiteX1" y="connsiteY1"/>
                </a:cxn>
              </a:cxnLst>
              <a:rect l="l" t="t" r="r" b="b"/>
              <a:pathLst>
                <a:path w="47625">
                  <a:moveTo>
                    <a:pt x="0" y="0"/>
                  </a:moveTo>
                  <a:lnTo>
                    <a:pt x="47625"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81" name="TextBox 80"/>
          <p:cNvSpPr txBox="1"/>
          <p:nvPr/>
        </p:nvSpPr>
        <p:spPr>
          <a:xfrm>
            <a:off x="2610862" y="5593041"/>
            <a:ext cx="16030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RY</a:t>
            </a:r>
            <a:endParaRPr lang="en-US" sz="900" b="1" i="1" dirty="0">
              <a:solidFill>
                <a:prstClr val="black"/>
              </a:solidFill>
              <a:latin typeface="Arial" pitchFamily="34" charset="0"/>
              <a:ea typeface="+mn-ea"/>
              <a:cs typeface="Arial" pitchFamily="34" charset="0"/>
            </a:endParaRPr>
          </a:p>
        </p:txBody>
      </p:sp>
      <p:sp>
        <p:nvSpPr>
          <p:cNvPr id="82" name="TextBox 81"/>
          <p:cNvSpPr txBox="1"/>
          <p:nvPr/>
        </p:nvSpPr>
        <p:spPr>
          <a:xfrm>
            <a:off x="3894519" y="5593455"/>
            <a:ext cx="109004" cy="138499"/>
          </a:xfrm>
          <a:prstGeom prst="rect">
            <a:avLst/>
          </a:prstGeom>
          <a:noFill/>
        </p:spPr>
        <p:txBody>
          <a:bodyPr wrap="none" lIns="0" tIns="0" rIns="0" bIns="0" rtlCol="0">
            <a:spAutoFit/>
          </a:bodyPr>
          <a:lstStyle/>
          <a:p>
            <a:pPr fontAlgn="auto">
              <a:spcBef>
                <a:spcPts val="0"/>
              </a:spcBef>
              <a:spcAft>
                <a:spcPts val="0"/>
              </a:spcAft>
            </a:pPr>
            <a:r>
              <a:rPr lang="en-US" sz="900" b="1" i="1" dirty="0" err="1" smtClean="0">
                <a:solidFill>
                  <a:prstClr val="black"/>
                </a:solidFill>
                <a:latin typeface="Arial" pitchFamily="34" charset="0"/>
                <a:ea typeface="+mn-ea"/>
                <a:cs typeface="Arial" pitchFamily="34" charset="0"/>
              </a:rPr>
              <a:t>ry</a:t>
            </a:r>
            <a:endParaRPr lang="en-US" sz="900" b="1" i="1" dirty="0">
              <a:solidFill>
                <a:prstClr val="black"/>
              </a:solidFill>
              <a:latin typeface="Arial" pitchFamily="34" charset="0"/>
              <a:ea typeface="+mn-ea"/>
              <a:cs typeface="Arial" pitchFamily="34" charset="0"/>
            </a:endParaRPr>
          </a:p>
        </p:txBody>
      </p:sp>
      <p:sp>
        <p:nvSpPr>
          <p:cNvPr id="83" name="TextBox 82"/>
          <p:cNvSpPr txBox="1"/>
          <p:nvPr/>
        </p:nvSpPr>
        <p:spPr>
          <a:xfrm>
            <a:off x="5246022" y="5600962"/>
            <a:ext cx="121828" cy="138499"/>
          </a:xfrm>
          <a:prstGeom prst="rect">
            <a:avLst/>
          </a:prstGeom>
          <a:noFill/>
        </p:spPr>
        <p:txBody>
          <a:bodyPr wrap="none" lIns="0" tIns="0" rIns="0" bIns="0" rtlCol="0">
            <a:spAutoFit/>
          </a:bodyPr>
          <a:lstStyle/>
          <a:p>
            <a:pPr fontAlgn="auto">
              <a:spcBef>
                <a:spcPts val="0"/>
              </a:spcBef>
              <a:spcAft>
                <a:spcPts val="0"/>
              </a:spcAft>
            </a:pPr>
            <a:r>
              <a:rPr lang="en-US" sz="900" b="1" i="1" dirty="0" err="1" smtClean="0">
                <a:solidFill>
                  <a:prstClr val="black"/>
                </a:solidFill>
                <a:latin typeface="Arial" pitchFamily="34" charset="0"/>
                <a:ea typeface="+mn-ea"/>
                <a:cs typeface="Arial" pitchFamily="34" charset="0"/>
              </a:rPr>
              <a:t>rY</a:t>
            </a:r>
            <a:endParaRPr lang="en-US" sz="900" b="1" i="1" dirty="0">
              <a:solidFill>
                <a:prstClr val="black"/>
              </a:solidFill>
              <a:latin typeface="Arial" pitchFamily="34" charset="0"/>
              <a:ea typeface="+mn-ea"/>
              <a:cs typeface="Arial" pitchFamily="34" charset="0"/>
            </a:endParaRPr>
          </a:p>
        </p:txBody>
      </p:sp>
      <p:sp>
        <p:nvSpPr>
          <p:cNvPr id="84" name="TextBox 83"/>
          <p:cNvSpPr txBox="1"/>
          <p:nvPr/>
        </p:nvSpPr>
        <p:spPr>
          <a:xfrm>
            <a:off x="2962942" y="5827280"/>
            <a:ext cx="3256404" cy="200055"/>
          </a:xfrm>
          <a:prstGeom prst="rect">
            <a:avLst/>
          </a:prstGeom>
          <a:noFill/>
        </p:spPr>
        <p:txBody>
          <a:bodyPr wrap="none" lIns="0" tIns="0" rIns="0" bIns="0" rtlCol="0">
            <a:spAutoFit/>
          </a:bodyPr>
          <a:lstStyle/>
          <a:p>
            <a:pPr fontAlgn="auto">
              <a:spcBef>
                <a:spcPts val="0"/>
              </a:spcBef>
              <a:spcAft>
                <a:spcPts val="0"/>
              </a:spcAft>
            </a:pPr>
            <a:r>
              <a:rPr lang="en-US" sz="1300" b="1" dirty="0">
                <a:solidFill>
                  <a:prstClr val="white"/>
                </a:solidFill>
                <a:latin typeface="Arial" pitchFamily="34" charset="0"/>
                <a:ea typeface="+mn-ea"/>
                <a:cs typeface="Arial" pitchFamily="34" charset="0"/>
              </a:rPr>
              <a:t>FERTILIZATION AMONG THE F</a:t>
            </a:r>
            <a:r>
              <a:rPr lang="en-US" sz="1300" b="1" baseline="-25000" dirty="0">
                <a:solidFill>
                  <a:prstClr val="white"/>
                </a:solidFill>
                <a:latin typeface="Arial" pitchFamily="34" charset="0"/>
                <a:ea typeface="+mn-ea"/>
                <a:cs typeface="Arial" pitchFamily="34" charset="0"/>
              </a:rPr>
              <a:t>1</a:t>
            </a:r>
            <a:r>
              <a:rPr lang="en-US" sz="1300" b="1" dirty="0">
                <a:solidFill>
                  <a:prstClr val="white"/>
                </a:solidFill>
                <a:latin typeface="Arial" pitchFamily="34" charset="0"/>
                <a:ea typeface="+mn-ea"/>
                <a:cs typeface="Arial" pitchFamily="34" charset="0"/>
              </a:rPr>
              <a:t> PLANTS</a:t>
            </a:r>
          </a:p>
        </p:txBody>
      </p:sp>
      <p:sp>
        <p:nvSpPr>
          <p:cNvPr id="87" name="TextBox 86"/>
          <p:cNvSpPr txBox="1"/>
          <p:nvPr/>
        </p:nvSpPr>
        <p:spPr>
          <a:xfrm>
            <a:off x="4114928" y="6292216"/>
            <a:ext cx="185307" cy="200055"/>
          </a:xfrm>
          <a:prstGeom prst="rect">
            <a:avLst/>
          </a:prstGeom>
          <a:noFill/>
        </p:spPr>
        <p:txBody>
          <a:bodyPr wrap="none" lIns="0" tIns="0" rIns="0" bIns="0" rtlCol="0" anchor="ctr">
            <a:spAutoFit/>
          </a:bodyPr>
          <a:lstStyle/>
          <a:p>
            <a:pPr marL="18288" fontAlgn="auto">
              <a:spcBef>
                <a:spcPts val="0"/>
              </a:spcBef>
              <a:spcAft>
                <a:spcPts val="0"/>
              </a:spcAft>
            </a:pPr>
            <a:r>
              <a:rPr lang="en-US" sz="1300" b="1" dirty="0" smtClean="0">
                <a:solidFill>
                  <a:prstClr val="black"/>
                </a:solidFill>
                <a:latin typeface="Arial" pitchFamily="34" charset="0"/>
                <a:ea typeface="+mn-ea"/>
                <a:cs typeface="Arial" pitchFamily="34" charset="0"/>
              </a:rPr>
              <a:t>:</a:t>
            </a:r>
            <a:r>
              <a:rPr lang="en-US" sz="500" b="1" dirty="0" smtClean="0">
                <a:solidFill>
                  <a:prstClr val="black"/>
                </a:solidFill>
                <a:latin typeface="Arial" pitchFamily="34" charset="0"/>
                <a:ea typeface="+mn-ea"/>
                <a:cs typeface="Arial" pitchFamily="34" charset="0"/>
              </a:rPr>
              <a:t> </a:t>
            </a:r>
            <a:r>
              <a:rPr lang="en-US" sz="1300" b="1" dirty="0" smtClean="0">
                <a:solidFill>
                  <a:prstClr val="black"/>
                </a:solidFill>
                <a:latin typeface="Arial" pitchFamily="34" charset="0"/>
                <a:ea typeface="+mn-ea"/>
                <a:cs typeface="Arial" pitchFamily="34" charset="0"/>
              </a:rPr>
              <a:t>3</a:t>
            </a:r>
            <a:endParaRPr lang="en-US" sz="1300" b="1" dirty="0">
              <a:solidFill>
                <a:prstClr val="black"/>
              </a:solidFill>
              <a:latin typeface="Arial" pitchFamily="34" charset="0"/>
              <a:ea typeface="+mn-ea"/>
              <a:cs typeface="Arial" pitchFamily="34" charset="0"/>
            </a:endParaRPr>
          </a:p>
        </p:txBody>
      </p:sp>
      <p:sp>
        <p:nvSpPr>
          <p:cNvPr id="89" name="TextBox 88"/>
          <p:cNvSpPr txBox="1"/>
          <p:nvPr/>
        </p:nvSpPr>
        <p:spPr>
          <a:xfrm>
            <a:off x="3693142" y="6284789"/>
            <a:ext cx="111569" cy="200055"/>
          </a:xfrm>
          <a:prstGeom prst="rect">
            <a:avLst/>
          </a:prstGeom>
          <a:noFill/>
        </p:spPr>
        <p:txBody>
          <a:bodyPr wrap="none" lIns="0" tIns="0" rIns="0" bIns="0" rtlCol="0" anchor="ctr">
            <a:spAutoFit/>
          </a:bodyPr>
          <a:lstStyle/>
          <a:p>
            <a:pPr marL="18288" fontAlgn="auto">
              <a:spcBef>
                <a:spcPts val="0"/>
              </a:spcBef>
              <a:spcAft>
                <a:spcPts val="0"/>
              </a:spcAft>
            </a:pPr>
            <a:r>
              <a:rPr lang="en-US" sz="1300" b="1" dirty="0" smtClean="0">
                <a:solidFill>
                  <a:prstClr val="black"/>
                </a:solidFill>
                <a:latin typeface="Arial" pitchFamily="34" charset="0"/>
                <a:ea typeface="+mn-ea"/>
                <a:cs typeface="Arial" pitchFamily="34" charset="0"/>
              </a:rPr>
              <a:t>9</a:t>
            </a:r>
            <a:endParaRPr lang="en-US" sz="1300" b="1" dirty="0">
              <a:solidFill>
                <a:prstClr val="black"/>
              </a:solidFill>
              <a:latin typeface="Arial" pitchFamily="34" charset="0"/>
              <a:ea typeface="+mn-ea"/>
              <a:cs typeface="Arial" pitchFamily="34" charset="0"/>
            </a:endParaRPr>
          </a:p>
        </p:txBody>
      </p:sp>
      <p:sp>
        <p:nvSpPr>
          <p:cNvPr id="90" name="TextBox 89"/>
          <p:cNvSpPr txBox="1"/>
          <p:nvPr/>
        </p:nvSpPr>
        <p:spPr>
          <a:xfrm>
            <a:off x="6476967" y="5603413"/>
            <a:ext cx="147476" cy="138499"/>
          </a:xfrm>
          <a:prstGeom prst="rect">
            <a:avLst/>
          </a:prstGeom>
          <a:noFill/>
        </p:spPr>
        <p:txBody>
          <a:bodyPr wrap="none" lIns="0" tIns="0" rIns="0" bIns="0" rtlCol="0">
            <a:spAutoFit/>
          </a:bodyPr>
          <a:lstStyle/>
          <a:p>
            <a:pPr fontAlgn="auto">
              <a:spcBef>
                <a:spcPts val="0"/>
              </a:spcBef>
              <a:spcAft>
                <a:spcPts val="0"/>
              </a:spcAft>
            </a:pPr>
            <a:r>
              <a:rPr lang="en-US" sz="900" b="1" i="1" dirty="0" err="1" smtClean="0">
                <a:solidFill>
                  <a:prstClr val="black"/>
                </a:solidFill>
                <a:latin typeface="Arial" pitchFamily="34" charset="0"/>
                <a:ea typeface="+mn-ea"/>
                <a:cs typeface="Arial" pitchFamily="34" charset="0"/>
              </a:rPr>
              <a:t>Ry</a:t>
            </a:r>
            <a:endParaRPr lang="en-US" sz="900" b="1" i="1" dirty="0">
              <a:solidFill>
                <a:prstClr val="black"/>
              </a:solidFill>
              <a:latin typeface="Arial" pitchFamily="34" charset="0"/>
              <a:ea typeface="+mn-ea"/>
              <a:cs typeface="Arial" pitchFamily="34" charset="0"/>
            </a:endParaRPr>
          </a:p>
        </p:txBody>
      </p:sp>
      <p:sp>
        <p:nvSpPr>
          <p:cNvPr id="91" name="TextBox 90"/>
          <p:cNvSpPr txBox="1"/>
          <p:nvPr/>
        </p:nvSpPr>
        <p:spPr>
          <a:xfrm>
            <a:off x="4539262" y="2607351"/>
            <a:ext cx="44884" cy="138499"/>
          </a:xfrm>
          <a:prstGeom prst="rect">
            <a:avLst/>
          </a:prstGeom>
          <a:noFill/>
        </p:spPr>
        <p:txBody>
          <a:bodyPr wrap="none" lIns="0" tIns="0" rIns="0" bIns="0" rtlCol="0">
            <a:spAutoFit/>
          </a:bodyPr>
          <a:lstStyle/>
          <a:p>
            <a:pPr fontAlgn="auto">
              <a:spcBef>
                <a:spcPts val="0"/>
              </a:spcBef>
              <a:spcAft>
                <a:spcPts val="0"/>
              </a:spcAft>
            </a:pPr>
            <a:r>
              <a:rPr lang="en-US" sz="900" b="1" i="1" dirty="0">
                <a:solidFill>
                  <a:prstClr val="black"/>
                </a:solidFill>
                <a:latin typeface="Arial" pitchFamily="34" charset="0"/>
                <a:ea typeface="+mn-ea"/>
                <a:cs typeface="Arial" pitchFamily="34" charset="0"/>
              </a:rPr>
              <a:t>r</a:t>
            </a:r>
          </a:p>
        </p:txBody>
      </p:sp>
      <p:sp>
        <p:nvSpPr>
          <p:cNvPr id="92" name="TextBox 91"/>
          <p:cNvSpPr txBox="1"/>
          <p:nvPr/>
        </p:nvSpPr>
        <p:spPr>
          <a:xfrm>
            <a:off x="4522758" y="2439302"/>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93" name="TextBox 92"/>
          <p:cNvSpPr txBox="1"/>
          <p:nvPr/>
        </p:nvSpPr>
        <p:spPr>
          <a:xfrm>
            <a:off x="4795311" y="2551205"/>
            <a:ext cx="64120"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sp>
        <p:nvSpPr>
          <p:cNvPr id="94" name="TextBox 93"/>
          <p:cNvSpPr txBox="1"/>
          <p:nvPr/>
        </p:nvSpPr>
        <p:spPr>
          <a:xfrm>
            <a:off x="4596846" y="2798052"/>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grpSp>
        <p:nvGrpSpPr>
          <p:cNvPr id="95" name="Group 94"/>
          <p:cNvGrpSpPr/>
          <p:nvPr/>
        </p:nvGrpSpPr>
        <p:grpSpPr>
          <a:xfrm>
            <a:off x="5125617" y="5555034"/>
            <a:ext cx="55663" cy="215444"/>
            <a:chOff x="5128318" y="5600476"/>
            <a:chExt cx="55663" cy="215444"/>
          </a:xfrm>
        </p:grpSpPr>
        <p:sp>
          <p:nvSpPr>
            <p:cNvPr id="96" name="TextBox 95"/>
            <p:cNvSpPr txBox="1"/>
            <p:nvPr/>
          </p:nvSpPr>
          <p:spPr>
            <a:xfrm>
              <a:off x="5128318" y="5600476"/>
              <a:ext cx="49694" cy="215444"/>
            </a:xfrm>
            <a:prstGeom prst="rect">
              <a:avLst/>
            </a:prstGeom>
            <a:noFill/>
          </p:spPr>
          <p:txBody>
            <a:bodyPr wrap="none" lIns="0" tIns="0" rIns="0" bIns="0" rtlCol="0">
              <a:spAutoFit/>
            </a:bodyPr>
            <a:lstStyle/>
            <a:p>
              <a:pPr fontAlgn="auto">
                <a:spcBef>
                  <a:spcPts val="0"/>
                </a:spcBef>
                <a:spcAft>
                  <a:spcPts val="0"/>
                </a:spcAft>
              </a:pPr>
              <a:r>
                <a:rPr lang="en-US" sz="700" b="1" dirty="0" smtClean="0">
                  <a:solidFill>
                    <a:prstClr val="black"/>
                  </a:solidFill>
                  <a:latin typeface="Arial" pitchFamily="34" charset="0"/>
                  <a:ea typeface="+mn-ea"/>
                  <a:cs typeface="Arial" pitchFamily="34" charset="0"/>
                </a:rPr>
                <a:t>1</a:t>
              </a:r>
            </a:p>
            <a:p>
              <a:pPr fontAlgn="auto">
                <a:spcBef>
                  <a:spcPts val="0"/>
                </a:spcBef>
                <a:spcAft>
                  <a:spcPts val="0"/>
                </a:spcAft>
              </a:pPr>
              <a:r>
                <a:rPr lang="en-US" sz="700" b="1" dirty="0">
                  <a:solidFill>
                    <a:prstClr val="black"/>
                  </a:solidFill>
                  <a:latin typeface="Arial" pitchFamily="34" charset="0"/>
                  <a:ea typeface="+mn-ea"/>
                  <a:cs typeface="Arial" pitchFamily="34" charset="0"/>
                </a:rPr>
                <a:t>4</a:t>
              </a:r>
            </a:p>
          </p:txBody>
        </p:sp>
        <p:sp>
          <p:nvSpPr>
            <p:cNvPr id="97" name="Freeform 96"/>
            <p:cNvSpPr/>
            <p:nvPr/>
          </p:nvSpPr>
          <p:spPr>
            <a:xfrm>
              <a:off x="5136356" y="5710238"/>
              <a:ext cx="47625" cy="0"/>
            </a:xfrm>
            <a:custGeom>
              <a:avLst/>
              <a:gdLst>
                <a:gd name="connsiteX0" fmla="*/ 0 w 47625"/>
                <a:gd name="connsiteY0" fmla="*/ 0 h 0"/>
                <a:gd name="connsiteX1" fmla="*/ 47625 w 47625"/>
                <a:gd name="connsiteY1" fmla="*/ 0 h 0"/>
              </a:gdLst>
              <a:ahLst/>
              <a:cxnLst>
                <a:cxn ang="0">
                  <a:pos x="connsiteX0" y="connsiteY0"/>
                </a:cxn>
                <a:cxn ang="0">
                  <a:pos x="connsiteX1" y="connsiteY1"/>
                </a:cxn>
              </a:cxnLst>
              <a:rect l="l" t="t" r="r" b="b"/>
              <a:pathLst>
                <a:path w="47625">
                  <a:moveTo>
                    <a:pt x="0" y="0"/>
                  </a:moveTo>
                  <a:lnTo>
                    <a:pt x="47625"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99" name="TextBox 98"/>
          <p:cNvSpPr txBox="1"/>
          <p:nvPr/>
        </p:nvSpPr>
        <p:spPr>
          <a:xfrm>
            <a:off x="3389293" y="1717796"/>
            <a:ext cx="83356"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R</a:t>
            </a:r>
            <a:endParaRPr lang="en-US" sz="900" b="1" i="1" dirty="0">
              <a:solidFill>
                <a:prstClr val="black"/>
              </a:solidFill>
              <a:latin typeface="Arial" pitchFamily="34" charset="0"/>
              <a:ea typeface="+mn-ea"/>
              <a:cs typeface="Arial" pitchFamily="34" charset="0"/>
            </a:endParaRPr>
          </a:p>
        </p:txBody>
      </p:sp>
      <p:sp>
        <p:nvSpPr>
          <p:cNvPr id="100" name="TextBox 99"/>
          <p:cNvSpPr txBox="1"/>
          <p:nvPr/>
        </p:nvSpPr>
        <p:spPr>
          <a:xfrm>
            <a:off x="3561952" y="1717796"/>
            <a:ext cx="76944" cy="138499"/>
          </a:xfrm>
          <a:prstGeom prst="rect">
            <a:avLst/>
          </a:prstGeom>
          <a:noFill/>
        </p:spPr>
        <p:txBody>
          <a:bodyPr wrap="none" lIns="0" tIns="0" rIns="0" bIns="0" rtlCol="0">
            <a:spAutoFit/>
          </a:bodyPr>
          <a:lstStyle/>
          <a:p>
            <a:pPr fontAlgn="auto">
              <a:spcBef>
                <a:spcPts val="0"/>
              </a:spcBef>
              <a:spcAft>
                <a:spcPts val="0"/>
              </a:spcAft>
            </a:pPr>
            <a:r>
              <a:rPr lang="en-US" sz="900" b="1" i="1" dirty="0" smtClean="0">
                <a:solidFill>
                  <a:prstClr val="black"/>
                </a:solidFill>
                <a:latin typeface="Arial" pitchFamily="34" charset="0"/>
                <a:ea typeface="+mn-ea"/>
                <a:cs typeface="Arial" pitchFamily="34" charset="0"/>
              </a:rPr>
              <a:t>Y</a:t>
            </a:r>
            <a:endParaRPr lang="en-US" sz="900" b="1" i="1" dirty="0">
              <a:solidFill>
                <a:prstClr val="black"/>
              </a:solidFill>
              <a:latin typeface="Arial" pitchFamily="34" charset="0"/>
              <a:ea typeface="+mn-ea"/>
              <a:cs typeface="Arial" pitchFamily="34" charset="0"/>
            </a:endParaRPr>
          </a:p>
        </p:txBody>
      </p:sp>
      <p:grpSp>
        <p:nvGrpSpPr>
          <p:cNvPr id="101" name="Group 100"/>
          <p:cNvGrpSpPr/>
          <p:nvPr/>
        </p:nvGrpSpPr>
        <p:grpSpPr>
          <a:xfrm>
            <a:off x="2089150" y="5341143"/>
            <a:ext cx="1111250" cy="188913"/>
            <a:chOff x="2082800" y="5340350"/>
            <a:chExt cx="1111250" cy="188913"/>
          </a:xfrm>
        </p:grpSpPr>
        <p:sp>
          <p:nvSpPr>
            <p:cNvPr id="102" name="Freeform 101"/>
            <p:cNvSpPr/>
            <p:nvPr/>
          </p:nvSpPr>
          <p:spPr>
            <a:xfrm>
              <a:off x="2082800" y="5340350"/>
              <a:ext cx="1111250" cy="107950"/>
            </a:xfrm>
            <a:custGeom>
              <a:avLst/>
              <a:gdLst>
                <a:gd name="connsiteX0" fmla="*/ 0 w 1111250"/>
                <a:gd name="connsiteY0" fmla="*/ 19050 h 107950"/>
                <a:gd name="connsiteX1" fmla="*/ 0 w 1111250"/>
                <a:gd name="connsiteY1" fmla="*/ 107950 h 107950"/>
                <a:gd name="connsiteX2" fmla="*/ 1111250 w 1111250"/>
                <a:gd name="connsiteY2" fmla="*/ 107950 h 107950"/>
                <a:gd name="connsiteX3" fmla="*/ 1111250 w 1111250"/>
                <a:gd name="connsiteY3" fmla="*/ 0 h 107950"/>
              </a:gdLst>
              <a:ahLst/>
              <a:cxnLst>
                <a:cxn ang="0">
                  <a:pos x="connsiteX0" y="connsiteY0"/>
                </a:cxn>
                <a:cxn ang="0">
                  <a:pos x="connsiteX1" y="connsiteY1"/>
                </a:cxn>
                <a:cxn ang="0">
                  <a:pos x="connsiteX2" y="connsiteY2"/>
                </a:cxn>
                <a:cxn ang="0">
                  <a:pos x="connsiteX3" y="connsiteY3"/>
                </a:cxn>
              </a:cxnLst>
              <a:rect l="l" t="t" r="r" b="b"/>
              <a:pathLst>
                <a:path w="1111250" h="107950">
                  <a:moveTo>
                    <a:pt x="0" y="19050"/>
                  </a:moveTo>
                  <a:lnTo>
                    <a:pt x="0" y="107950"/>
                  </a:lnTo>
                  <a:lnTo>
                    <a:pt x="1111250" y="107950"/>
                  </a:lnTo>
                  <a:lnTo>
                    <a:pt x="11112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103" name="Freeform 102"/>
            <p:cNvSpPr/>
            <p:nvPr/>
          </p:nvSpPr>
          <p:spPr>
            <a:xfrm>
              <a:off x="2643188" y="5445919"/>
              <a:ext cx="0" cy="83344"/>
            </a:xfrm>
            <a:custGeom>
              <a:avLst/>
              <a:gdLst>
                <a:gd name="connsiteX0" fmla="*/ 0 w 0"/>
                <a:gd name="connsiteY0" fmla="*/ 0 h 83344"/>
                <a:gd name="connsiteX1" fmla="*/ 0 w 0"/>
                <a:gd name="connsiteY1" fmla="*/ 83344 h 83344"/>
              </a:gdLst>
              <a:ahLst/>
              <a:cxnLst>
                <a:cxn ang="0">
                  <a:pos x="connsiteX0" y="connsiteY0"/>
                </a:cxn>
                <a:cxn ang="0">
                  <a:pos x="connsiteX1" y="connsiteY1"/>
                </a:cxn>
              </a:cxnLst>
              <a:rect l="l" t="t" r="r" b="b"/>
              <a:pathLst>
                <a:path h="83344">
                  <a:moveTo>
                    <a:pt x="0" y="0"/>
                  </a:moveTo>
                  <a:lnTo>
                    <a:pt x="0" y="83344"/>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04" name="Group 103"/>
          <p:cNvGrpSpPr/>
          <p:nvPr/>
        </p:nvGrpSpPr>
        <p:grpSpPr>
          <a:xfrm>
            <a:off x="3348037" y="5341143"/>
            <a:ext cx="1111250" cy="188913"/>
            <a:chOff x="2082800" y="5340350"/>
            <a:chExt cx="1111250" cy="188913"/>
          </a:xfrm>
        </p:grpSpPr>
        <p:sp>
          <p:nvSpPr>
            <p:cNvPr id="105" name="Freeform 104"/>
            <p:cNvSpPr/>
            <p:nvPr/>
          </p:nvSpPr>
          <p:spPr>
            <a:xfrm>
              <a:off x="2082800" y="5340350"/>
              <a:ext cx="1111250" cy="107950"/>
            </a:xfrm>
            <a:custGeom>
              <a:avLst/>
              <a:gdLst>
                <a:gd name="connsiteX0" fmla="*/ 0 w 1111250"/>
                <a:gd name="connsiteY0" fmla="*/ 19050 h 107950"/>
                <a:gd name="connsiteX1" fmla="*/ 0 w 1111250"/>
                <a:gd name="connsiteY1" fmla="*/ 107950 h 107950"/>
                <a:gd name="connsiteX2" fmla="*/ 1111250 w 1111250"/>
                <a:gd name="connsiteY2" fmla="*/ 107950 h 107950"/>
                <a:gd name="connsiteX3" fmla="*/ 1111250 w 1111250"/>
                <a:gd name="connsiteY3" fmla="*/ 0 h 107950"/>
              </a:gdLst>
              <a:ahLst/>
              <a:cxnLst>
                <a:cxn ang="0">
                  <a:pos x="connsiteX0" y="connsiteY0"/>
                </a:cxn>
                <a:cxn ang="0">
                  <a:pos x="connsiteX1" y="connsiteY1"/>
                </a:cxn>
                <a:cxn ang="0">
                  <a:pos x="connsiteX2" y="connsiteY2"/>
                </a:cxn>
                <a:cxn ang="0">
                  <a:pos x="connsiteX3" y="connsiteY3"/>
                </a:cxn>
              </a:cxnLst>
              <a:rect l="l" t="t" r="r" b="b"/>
              <a:pathLst>
                <a:path w="1111250" h="107950">
                  <a:moveTo>
                    <a:pt x="0" y="19050"/>
                  </a:moveTo>
                  <a:lnTo>
                    <a:pt x="0" y="107950"/>
                  </a:lnTo>
                  <a:lnTo>
                    <a:pt x="1111250" y="107950"/>
                  </a:lnTo>
                  <a:lnTo>
                    <a:pt x="11112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106" name="Freeform 105"/>
            <p:cNvSpPr/>
            <p:nvPr/>
          </p:nvSpPr>
          <p:spPr>
            <a:xfrm>
              <a:off x="2643188" y="5445919"/>
              <a:ext cx="0" cy="83344"/>
            </a:xfrm>
            <a:custGeom>
              <a:avLst/>
              <a:gdLst>
                <a:gd name="connsiteX0" fmla="*/ 0 w 0"/>
                <a:gd name="connsiteY0" fmla="*/ 0 h 83344"/>
                <a:gd name="connsiteX1" fmla="*/ 0 w 0"/>
                <a:gd name="connsiteY1" fmla="*/ 83344 h 83344"/>
              </a:gdLst>
              <a:ahLst/>
              <a:cxnLst>
                <a:cxn ang="0">
                  <a:pos x="connsiteX0" y="connsiteY0"/>
                </a:cxn>
                <a:cxn ang="0">
                  <a:pos x="connsiteX1" y="connsiteY1"/>
                </a:cxn>
              </a:cxnLst>
              <a:rect l="l" t="t" r="r" b="b"/>
              <a:pathLst>
                <a:path h="83344">
                  <a:moveTo>
                    <a:pt x="0" y="0"/>
                  </a:moveTo>
                  <a:lnTo>
                    <a:pt x="0" y="83344"/>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07" name="Group 106"/>
          <p:cNvGrpSpPr/>
          <p:nvPr/>
        </p:nvGrpSpPr>
        <p:grpSpPr>
          <a:xfrm>
            <a:off x="4691059" y="5342729"/>
            <a:ext cx="1111250" cy="188913"/>
            <a:chOff x="2082800" y="5340350"/>
            <a:chExt cx="1111250" cy="188913"/>
          </a:xfrm>
        </p:grpSpPr>
        <p:sp>
          <p:nvSpPr>
            <p:cNvPr id="108" name="Freeform 107"/>
            <p:cNvSpPr/>
            <p:nvPr/>
          </p:nvSpPr>
          <p:spPr>
            <a:xfrm>
              <a:off x="2082800" y="5340350"/>
              <a:ext cx="1111250" cy="107950"/>
            </a:xfrm>
            <a:custGeom>
              <a:avLst/>
              <a:gdLst>
                <a:gd name="connsiteX0" fmla="*/ 0 w 1111250"/>
                <a:gd name="connsiteY0" fmla="*/ 19050 h 107950"/>
                <a:gd name="connsiteX1" fmla="*/ 0 w 1111250"/>
                <a:gd name="connsiteY1" fmla="*/ 107950 h 107950"/>
                <a:gd name="connsiteX2" fmla="*/ 1111250 w 1111250"/>
                <a:gd name="connsiteY2" fmla="*/ 107950 h 107950"/>
                <a:gd name="connsiteX3" fmla="*/ 1111250 w 1111250"/>
                <a:gd name="connsiteY3" fmla="*/ 0 h 107950"/>
              </a:gdLst>
              <a:ahLst/>
              <a:cxnLst>
                <a:cxn ang="0">
                  <a:pos x="connsiteX0" y="connsiteY0"/>
                </a:cxn>
                <a:cxn ang="0">
                  <a:pos x="connsiteX1" y="connsiteY1"/>
                </a:cxn>
                <a:cxn ang="0">
                  <a:pos x="connsiteX2" y="connsiteY2"/>
                </a:cxn>
                <a:cxn ang="0">
                  <a:pos x="connsiteX3" y="connsiteY3"/>
                </a:cxn>
              </a:cxnLst>
              <a:rect l="l" t="t" r="r" b="b"/>
              <a:pathLst>
                <a:path w="1111250" h="107950">
                  <a:moveTo>
                    <a:pt x="0" y="19050"/>
                  </a:moveTo>
                  <a:lnTo>
                    <a:pt x="0" y="107950"/>
                  </a:lnTo>
                  <a:lnTo>
                    <a:pt x="1111250" y="107950"/>
                  </a:lnTo>
                  <a:lnTo>
                    <a:pt x="11112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109" name="Freeform 108"/>
            <p:cNvSpPr/>
            <p:nvPr/>
          </p:nvSpPr>
          <p:spPr>
            <a:xfrm>
              <a:off x="2643188" y="5445919"/>
              <a:ext cx="0" cy="83344"/>
            </a:xfrm>
            <a:custGeom>
              <a:avLst/>
              <a:gdLst>
                <a:gd name="connsiteX0" fmla="*/ 0 w 0"/>
                <a:gd name="connsiteY0" fmla="*/ 0 h 83344"/>
                <a:gd name="connsiteX1" fmla="*/ 0 w 0"/>
                <a:gd name="connsiteY1" fmla="*/ 83344 h 83344"/>
              </a:gdLst>
              <a:ahLst/>
              <a:cxnLst>
                <a:cxn ang="0">
                  <a:pos x="connsiteX0" y="connsiteY0"/>
                </a:cxn>
                <a:cxn ang="0">
                  <a:pos x="connsiteX1" y="connsiteY1"/>
                </a:cxn>
              </a:cxnLst>
              <a:rect l="l" t="t" r="r" b="b"/>
              <a:pathLst>
                <a:path h="83344">
                  <a:moveTo>
                    <a:pt x="0" y="0"/>
                  </a:moveTo>
                  <a:lnTo>
                    <a:pt x="0" y="83344"/>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grpSp>
        <p:nvGrpSpPr>
          <p:cNvPr id="110" name="Group 109"/>
          <p:cNvGrpSpPr/>
          <p:nvPr/>
        </p:nvGrpSpPr>
        <p:grpSpPr>
          <a:xfrm>
            <a:off x="5918202" y="5334789"/>
            <a:ext cx="1111250" cy="188913"/>
            <a:chOff x="2082800" y="5340350"/>
            <a:chExt cx="1111250" cy="188913"/>
          </a:xfrm>
        </p:grpSpPr>
        <p:sp>
          <p:nvSpPr>
            <p:cNvPr id="111" name="Freeform 110"/>
            <p:cNvSpPr/>
            <p:nvPr/>
          </p:nvSpPr>
          <p:spPr>
            <a:xfrm>
              <a:off x="2082800" y="5340350"/>
              <a:ext cx="1111250" cy="107950"/>
            </a:xfrm>
            <a:custGeom>
              <a:avLst/>
              <a:gdLst>
                <a:gd name="connsiteX0" fmla="*/ 0 w 1111250"/>
                <a:gd name="connsiteY0" fmla="*/ 19050 h 107950"/>
                <a:gd name="connsiteX1" fmla="*/ 0 w 1111250"/>
                <a:gd name="connsiteY1" fmla="*/ 107950 h 107950"/>
                <a:gd name="connsiteX2" fmla="*/ 1111250 w 1111250"/>
                <a:gd name="connsiteY2" fmla="*/ 107950 h 107950"/>
                <a:gd name="connsiteX3" fmla="*/ 1111250 w 1111250"/>
                <a:gd name="connsiteY3" fmla="*/ 0 h 107950"/>
              </a:gdLst>
              <a:ahLst/>
              <a:cxnLst>
                <a:cxn ang="0">
                  <a:pos x="connsiteX0" y="connsiteY0"/>
                </a:cxn>
                <a:cxn ang="0">
                  <a:pos x="connsiteX1" y="connsiteY1"/>
                </a:cxn>
                <a:cxn ang="0">
                  <a:pos x="connsiteX2" y="connsiteY2"/>
                </a:cxn>
                <a:cxn ang="0">
                  <a:pos x="connsiteX3" y="connsiteY3"/>
                </a:cxn>
              </a:cxnLst>
              <a:rect l="l" t="t" r="r" b="b"/>
              <a:pathLst>
                <a:path w="1111250" h="107950">
                  <a:moveTo>
                    <a:pt x="0" y="19050"/>
                  </a:moveTo>
                  <a:lnTo>
                    <a:pt x="0" y="107950"/>
                  </a:lnTo>
                  <a:lnTo>
                    <a:pt x="1111250" y="107950"/>
                  </a:lnTo>
                  <a:lnTo>
                    <a:pt x="1111250" y="0"/>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112" name="Freeform 111"/>
            <p:cNvSpPr/>
            <p:nvPr/>
          </p:nvSpPr>
          <p:spPr>
            <a:xfrm>
              <a:off x="2643188" y="5445919"/>
              <a:ext cx="0" cy="83344"/>
            </a:xfrm>
            <a:custGeom>
              <a:avLst/>
              <a:gdLst>
                <a:gd name="connsiteX0" fmla="*/ 0 w 0"/>
                <a:gd name="connsiteY0" fmla="*/ 0 h 83344"/>
                <a:gd name="connsiteX1" fmla="*/ 0 w 0"/>
                <a:gd name="connsiteY1" fmla="*/ 83344 h 83344"/>
              </a:gdLst>
              <a:ahLst/>
              <a:cxnLst>
                <a:cxn ang="0">
                  <a:pos x="connsiteX0" y="connsiteY0"/>
                </a:cxn>
                <a:cxn ang="0">
                  <a:pos x="connsiteX1" y="connsiteY1"/>
                </a:cxn>
              </a:cxnLst>
              <a:rect l="l" t="t" r="r" b="b"/>
              <a:pathLst>
                <a:path h="83344">
                  <a:moveTo>
                    <a:pt x="0" y="0"/>
                  </a:moveTo>
                  <a:lnTo>
                    <a:pt x="0" y="83344"/>
                  </a:lnTo>
                </a:path>
              </a:pathLst>
            </a:cu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sp>
        <p:nvSpPr>
          <p:cNvPr id="113" name="TextBox 112"/>
          <p:cNvSpPr txBox="1"/>
          <p:nvPr/>
        </p:nvSpPr>
        <p:spPr>
          <a:xfrm>
            <a:off x="5115675" y="6279255"/>
            <a:ext cx="149080" cy="200055"/>
          </a:xfrm>
          <a:prstGeom prst="rect">
            <a:avLst/>
          </a:prstGeom>
          <a:noFill/>
        </p:spPr>
        <p:txBody>
          <a:bodyPr wrap="none" lIns="0" tIns="0" rIns="0" bIns="0" rtlCol="0" anchor="ctr">
            <a:spAutoFit/>
          </a:bodyPr>
          <a:lstStyle/>
          <a:p>
            <a:pPr fontAlgn="auto">
              <a:spcBef>
                <a:spcPts val="0"/>
              </a:spcBef>
              <a:spcAft>
                <a:spcPts val="0"/>
              </a:spcAft>
            </a:pPr>
            <a:r>
              <a:rPr lang="en-US" sz="1300" b="1" dirty="0" smtClean="0">
                <a:solidFill>
                  <a:prstClr val="black"/>
                </a:solidFill>
                <a:latin typeface="Arial" pitchFamily="34" charset="0"/>
                <a:ea typeface="+mn-ea"/>
                <a:cs typeface="Arial" pitchFamily="34" charset="0"/>
              </a:rPr>
              <a:t>:1</a:t>
            </a:r>
            <a:endParaRPr lang="en-US" sz="1300" b="1" dirty="0">
              <a:solidFill>
                <a:prstClr val="black"/>
              </a:solidFill>
              <a:latin typeface="Arial" pitchFamily="34" charset="0"/>
              <a:ea typeface="+mn-ea"/>
              <a:cs typeface="Arial" pitchFamily="34" charset="0"/>
            </a:endParaRPr>
          </a:p>
        </p:txBody>
      </p:sp>
      <p:sp>
        <p:nvSpPr>
          <p:cNvPr id="114" name="TextBox 113"/>
          <p:cNvSpPr txBox="1"/>
          <p:nvPr/>
        </p:nvSpPr>
        <p:spPr>
          <a:xfrm>
            <a:off x="4627778" y="6294365"/>
            <a:ext cx="185307" cy="200055"/>
          </a:xfrm>
          <a:prstGeom prst="rect">
            <a:avLst/>
          </a:prstGeom>
          <a:noFill/>
        </p:spPr>
        <p:txBody>
          <a:bodyPr wrap="none" lIns="0" tIns="0" rIns="0" bIns="0" rtlCol="0" anchor="ctr">
            <a:spAutoFit/>
          </a:bodyPr>
          <a:lstStyle/>
          <a:p>
            <a:pPr marL="18288" fontAlgn="auto">
              <a:spcBef>
                <a:spcPts val="0"/>
              </a:spcBef>
              <a:spcAft>
                <a:spcPts val="0"/>
              </a:spcAft>
            </a:pPr>
            <a:r>
              <a:rPr lang="en-US" sz="1300" b="1" dirty="0" smtClean="0">
                <a:solidFill>
                  <a:prstClr val="black"/>
                </a:solidFill>
                <a:latin typeface="Arial" pitchFamily="34" charset="0"/>
                <a:ea typeface="+mn-ea"/>
                <a:cs typeface="Arial" pitchFamily="34" charset="0"/>
              </a:rPr>
              <a:t>:</a:t>
            </a:r>
            <a:r>
              <a:rPr lang="en-US" sz="500" b="1" dirty="0" smtClean="0">
                <a:solidFill>
                  <a:prstClr val="black"/>
                </a:solidFill>
                <a:latin typeface="Arial" pitchFamily="34" charset="0"/>
                <a:ea typeface="+mn-ea"/>
                <a:cs typeface="Arial" pitchFamily="34" charset="0"/>
              </a:rPr>
              <a:t> </a:t>
            </a:r>
            <a:r>
              <a:rPr lang="en-US" sz="1300" b="1" dirty="0" smtClean="0">
                <a:solidFill>
                  <a:prstClr val="black"/>
                </a:solidFill>
                <a:latin typeface="Arial" pitchFamily="34" charset="0"/>
                <a:ea typeface="+mn-ea"/>
                <a:cs typeface="Arial" pitchFamily="34" charset="0"/>
              </a:rPr>
              <a:t>3</a:t>
            </a:r>
            <a:endParaRPr lang="en-US" sz="1300" b="1" dirty="0">
              <a:solidFill>
                <a:prstClr val="black"/>
              </a:solidFill>
              <a:latin typeface="Arial" pitchFamily="34" charset="0"/>
              <a:ea typeface="+mn-ea"/>
              <a:cs typeface="Arial" pitchFamily="34"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745723" y="581469"/>
            <a:ext cx="8454329" cy="958863"/>
          </a:xfrm>
        </p:spPr>
        <p:txBody>
          <a:bodyPr/>
          <a:lstStyle/>
          <a:p>
            <a:r>
              <a:rPr lang="en-US" sz="4000" dirty="0" smtClean="0">
                <a:solidFill>
                  <a:srgbClr val="FF0000"/>
                </a:solidFill>
                <a:latin typeface="Cambria" panose="02040503050406030204" pitchFamily="18" charset="0"/>
              </a:rPr>
              <a:t>Linked Genes</a:t>
            </a:r>
          </a:p>
        </p:txBody>
      </p:sp>
      <p:sp>
        <p:nvSpPr>
          <p:cNvPr id="212995" name="Rectangle 3"/>
          <p:cNvSpPr>
            <a:spLocks noGrp="1" noChangeArrowheads="1"/>
          </p:cNvSpPr>
          <p:nvPr>
            <p:ph idx="1"/>
          </p:nvPr>
        </p:nvSpPr>
        <p:spPr>
          <a:xfrm>
            <a:off x="807868" y="1633491"/>
            <a:ext cx="8022622" cy="4543472"/>
          </a:xfrm>
        </p:spPr>
        <p:txBody>
          <a:bodyPr/>
          <a:lstStyle/>
          <a:p>
            <a:r>
              <a:rPr lang="en-US" b="1" dirty="0" smtClean="0">
                <a:solidFill>
                  <a:srgbClr val="FF0000"/>
                </a:solidFill>
                <a:latin typeface="Cambria" panose="02040503050406030204" pitchFamily="18" charset="0"/>
              </a:rPr>
              <a:t>Linked genes</a:t>
            </a:r>
          </a:p>
          <a:p>
            <a:pPr lvl="1"/>
            <a:r>
              <a:rPr lang="en-US" b="1" dirty="0" smtClean="0">
                <a:solidFill>
                  <a:srgbClr val="FF0000"/>
                </a:solidFill>
                <a:latin typeface="Cambria" panose="02040503050406030204" pitchFamily="18" charset="0"/>
              </a:rPr>
              <a:t>are located near each other on the same chromosome </a:t>
            </a:r>
            <a:r>
              <a:rPr lang="en-US" b="1" dirty="0" smtClean="0">
                <a:latin typeface="Cambria" panose="02040503050406030204" pitchFamily="18" charset="0"/>
              </a:rPr>
              <a:t>and</a:t>
            </a:r>
          </a:p>
          <a:p>
            <a:pPr lvl="1"/>
            <a:r>
              <a:rPr lang="en-US" b="1" dirty="0" smtClean="0">
                <a:latin typeface="Cambria" panose="02040503050406030204" pitchFamily="18" charset="0"/>
              </a:rPr>
              <a:t>tend to travel together during meiosis and fertilization.</a:t>
            </a:r>
          </a:p>
          <a:p>
            <a:r>
              <a:rPr lang="en-US" b="1" dirty="0" smtClean="0">
                <a:latin typeface="Cambria" panose="02040503050406030204" pitchFamily="18" charset="0"/>
              </a:rPr>
              <a:t>Such genes are often inherited as a set and therefore often do not follow Mendel’s law of independent assortment.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843379" y="541538"/>
            <a:ext cx="8368852" cy="842810"/>
          </a:xfrm>
        </p:spPr>
        <p:txBody>
          <a:bodyPr/>
          <a:lstStyle/>
          <a:p>
            <a:r>
              <a:rPr lang="en-US" sz="4000" dirty="0" smtClean="0">
                <a:solidFill>
                  <a:srgbClr val="FF0000"/>
                </a:solidFill>
                <a:latin typeface="Cambria" panose="02040503050406030204" pitchFamily="18" charset="0"/>
              </a:rPr>
              <a:t>Sex Determination in Humans</a:t>
            </a:r>
          </a:p>
        </p:txBody>
      </p:sp>
      <p:sp>
        <p:nvSpPr>
          <p:cNvPr id="239619" name="Rectangle 3"/>
          <p:cNvSpPr>
            <a:spLocks noGrp="1" noChangeArrowheads="1"/>
          </p:cNvSpPr>
          <p:nvPr>
            <p:ph idx="1"/>
          </p:nvPr>
        </p:nvSpPr>
        <p:spPr>
          <a:xfrm>
            <a:off x="736847" y="1580225"/>
            <a:ext cx="7732450" cy="4596738"/>
          </a:xfrm>
        </p:spPr>
        <p:txBody>
          <a:bodyPr/>
          <a:lstStyle/>
          <a:p>
            <a:r>
              <a:rPr lang="en-US" b="1" dirty="0" smtClean="0">
                <a:latin typeface="Cambria" panose="02040503050406030204" pitchFamily="18" charset="0"/>
              </a:rPr>
              <a:t>Many animals, including all mammals, have a pair of sex chromosomes, designated X and Y, that determine an individual’s sex.</a:t>
            </a:r>
          </a:p>
          <a:p>
            <a:pPr lvl="1"/>
            <a:r>
              <a:rPr lang="en-US" b="1" dirty="0" smtClean="0">
                <a:latin typeface="Cambria" panose="02040503050406030204" pitchFamily="18" charset="0"/>
              </a:rPr>
              <a:t>Individuals with one X chromosome and one Y chromosome are males.</a:t>
            </a:r>
          </a:p>
          <a:p>
            <a:pPr lvl="1"/>
            <a:r>
              <a:rPr lang="en-US" b="1" dirty="0" smtClean="0">
                <a:latin typeface="Cambria" panose="02040503050406030204" pitchFamily="18" charset="0"/>
              </a:rPr>
              <a:t>XX individuals are females.</a:t>
            </a:r>
          </a:p>
          <a:p>
            <a:r>
              <a:rPr lang="en-US" b="1" dirty="0" smtClean="0">
                <a:latin typeface="Cambria" panose="02040503050406030204" pitchFamily="18" charset="0"/>
              </a:rPr>
              <a:t>Human males and females both have 44 autosomes</a:t>
            </a:r>
            <a:r>
              <a:rPr lang="zh-CN" altLang="en-US" sz="2000" b="1" dirty="0" smtClean="0">
                <a:latin typeface="楷体" panose="02010609060101010101" pitchFamily="49" charset="-122"/>
                <a:ea typeface="楷体" panose="02010609060101010101" pitchFamily="49" charset="-122"/>
              </a:rPr>
              <a:t>（常染色体）</a:t>
            </a:r>
            <a:r>
              <a:rPr lang="en-US" b="1" dirty="0" smtClean="0">
                <a:latin typeface="Cambria" panose="02040503050406030204" pitchFamily="18" charset="0"/>
              </a:rPr>
              <a:t> (chromosomes other than sex chromosomes).</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478280"/>
            <a:ext cx="8546592" cy="3901440"/>
          </a:xfrm>
          <a:prstGeom prst="rect">
            <a:avLst/>
          </a:prstGeom>
        </p:spPr>
      </p:pic>
      <p:sp>
        <p:nvSpPr>
          <p:cNvPr id="3" name="TextBox 2"/>
          <p:cNvSpPr txBox="1"/>
          <p:nvPr/>
        </p:nvSpPr>
        <p:spPr>
          <a:xfrm>
            <a:off x="1942324" y="1524000"/>
            <a:ext cx="397545"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Male</a:t>
            </a:r>
          </a:p>
        </p:txBody>
      </p:sp>
      <p:sp>
        <p:nvSpPr>
          <p:cNvPr id="5" name="TextBox 4"/>
          <p:cNvSpPr txBox="1"/>
          <p:nvPr/>
        </p:nvSpPr>
        <p:spPr>
          <a:xfrm>
            <a:off x="3192622" y="1542662"/>
            <a:ext cx="617157"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Female</a:t>
            </a:r>
            <a:endParaRPr lang="en-US" sz="1400" b="1" dirty="0">
              <a:solidFill>
                <a:prstClr val="black"/>
              </a:solidFill>
              <a:latin typeface="Arial" pitchFamily="34" charset="0"/>
              <a:ea typeface="+mn-ea"/>
              <a:cs typeface="Arial" pitchFamily="34" charset="0"/>
            </a:endParaRPr>
          </a:p>
        </p:txBody>
      </p:sp>
      <p:sp>
        <p:nvSpPr>
          <p:cNvPr id="6" name="TextBox 5"/>
          <p:cNvSpPr txBox="1"/>
          <p:nvPr/>
        </p:nvSpPr>
        <p:spPr>
          <a:xfrm>
            <a:off x="2041485" y="1798799"/>
            <a:ext cx="205184" cy="436017"/>
          </a:xfrm>
          <a:prstGeom prst="rect">
            <a:avLst/>
          </a:prstGeom>
          <a:noFill/>
        </p:spPr>
        <p:txBody>
          <a:bodyPr wrap="none" lIns="0" tIns="0" rIns="0" bIns="0" rtlCol="0">
            <a:spAutoFit/>
          </a:bodyPr>
          <a:lstStyle/>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44</a:t>
            </a:r>
          </a:p>
          <a:p>
            <a:pPr algn="ctr" fontAlgn="auto">
              <a:lnSpc>
                <a:spcPts val="1000"/>
              </a:lnSpc>
              <a:spcBef>
                <a:spcPts val="0"/>
              </a:spcBef>
              <a:spcAft>
                <a:spcPts val="0"/>
              </a:spcAft>
            </a:pPr>
            <a:r>
              <a:rPr lang="en-US" sz="1200" b="1" dirty="0">
                <a:solidFill>
                  <a:prstClr val="black"/>
                </a:solidFill>
                <a:latin typeface="Symbol" pitchFamily="18" charset="2"/>
                <a:ea typeface="+mn-ea"/>
                <a:cs typeface="Arial" pitchFamily="34" charset="0"/>
                <a:sym typeface="Symbol"/>
              </a:rPr>
              <a:t></a:t>
            </a:r>
            <a:endParaRPr lang="en-US" sz="1200" b="1" dirty="0" smtClean="0">
              <a:solidFill>
                <a:prstClr val="black"/>
              </a:solidFill>
              <a:latin typeface="Symbol" pitchFamily="18" charset="2"/>
              <a:ea typeface="+mn-ea"/>
              <a:cs typeface="Arial" pitchFamily="34" charset="0"/>
            </a:endParaRPr>
          </a:p>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XY</a:t>
            </a:r>
            <a:endParaRPr lang="en-US" sz="1200" b="1" dirty="0">
              <a:solidFill>
                <a:prstClr val="black"/>
              </a:solidFill>
              <a:latin typeface="Arial" pitchFamily="34" charset="0"/>
              <a:ea typeface="+mn-ea"/>
              <a:cs typeface="Arial" pitchFamily="34" charset="0"/>
            </a:endParaRPr>
          </a:p>
        </p:txBody>
      </p:sp>
      <p:sp>
        <p:nvSpPr>
          <p:cNvPr id="7" name="TextBox 6"/>
          <p:cNvSpPr txBox="1"/>
          <p:nvPr/>
        </p:nvSpPr>
        <p:spPr>
          <a:xfrm>
            <a:off x="3392997" y="1798799"/>
            <a:ext cx="205184" cy="436017"/>
          </a:xfrm>
          <a:prstGeom prst="rect">
            <a:avLst/>
          </a:prstGeom>
          <a:noFill/>
        </p:spPr>
        <p:txBody>
          <a:bodyPr wrap="none" lIns="0" tIns="0" rIns="0" bIns="0" rtlCol="0">
            <a:spAutoFit/>
          </a:bodyPr>
          <a:lstStyle/>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44</a:t>
            </a:r>
          </a:p>
          <a:p>
            <a:pPr algn="ctr" fontAlgn="auto">
              <a:lnSpc>
                <a:spcPts val="1000"/>
              </a:lnSpc>
              <a:spcBef>
                <a:spcPts val="0"/>
              </a:spcBef>
              <a:spcAft>
                <a:spcPts val="0"/>
              </a:spcAft>
            </a:pPr>
            <a:r>
              <a:rPr lang="en-US" sz="1200" b="1" dirty="0">
                <a:solidFill>
                  <a:prstClr val="black"/>
                </a:solidFill>
                <a:latin typeface="Symbol" pitchFamily="18" charset="2"/>
                <a:ea typeface="+mn-ea"/>
                <a:cs typeface="Arial" pitchFamily="34" charset="0"/>
                <a:sym typeface="Symbol"/>
              </a:rPr>
              <a:t></a:t>
            </a:r>
            <a:endParaRPr lang="en-US" sz="1200" b="1" dirty="0" smtClean="0">
              <a:solidFill>
                <a:prstClr val="black"/>
              </a:solidFill>
              <a:latin typeface="Symbol" pitchFamily="18" charset="2"/>
              <a:ea typeface="+mn-ea"/>
              <a:cs typeface="Arial" pitchFamily="34" charset="0"/>
            </a:endParaRPr>
          </a:p>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XX</a:t>
            </a:r>
            <a:endParaRPr lang="en-US" sz="1200" b="1" dirty="0">
              <a:solidFill>
                <a:prstClr val="black"/>
              </a:solidFill>
              <a:latin typeface="Arial" pitchFamily="34" charset="0"/>
              <a:ea typeface="+mn-ea"/>
              <a:cs typeface="Arial" pitchFamily="34" charset="0"/>
            </a:endParaRPr>
          </a:p>
        </p:txBody>
      </p:sp>
      <p:sp>
        <p:nvSpPr>
          <p:cNvPr id="8" name="TextBox 7"/>
          <p:cNvSpPr txBox="1"/>
          <p:nvPr/>
        </p:nvSpPr>
        <p:spPr>
          <a:xfrm>
            <a:off x="2473219" y="1815716"/>
            <a:ext cx="697307" cy="430887"/>
          </a:xfrm>
          <a:prstGeom prst="rect">
            <a:avLst/>
          </a:prstGeom>
          <a:noFill/>
        </p:spPr>
        <p:txBody>
          <a:bodyPr wrap="none" lIns="0" tIns="0" rIns="0" bIns="0" rtlCol="0">
            <a:spAutoFit/>
          </a:bodyPr>
          <a:lstStyle/>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Somatic</a:t>
            </a:r>
          </a:p>
          <a:p>
            <a:pPr algn="ctr" fontAlgn="auto">
              <a:spcBef>
                <a:spcPts val="0"/>
              </a:spcBef>
              <a:spcAft>
                <a:spcPts val="0"/>
              </a:spcAft>
            </a:pPr>
            <a:r>
              <a:rPr lang="en-US" sz="1400" b="1" dirty="0" smtClean="0">
                <a:solidFill>
                  <a:prstClr val="black"/>
                </a:solidFill>
                <a:latin typeface="Arial" pitchFamily="34" charset="0"/>
                <a:ea typeface="+mn-ea"/>
                <a:cs typeface="Arial" pitchFamily="34" charset="0"/>
              </a:rPr>
              <a:t>cells</a:t>
            </a:r>
            <a:endParaRPr lang="en-US" sz="1400" b="1" dirty="0">
              <a:solidFill>
                <a:prstClr val="black"/>
              </a:solidFill>
              <a:latin typeface="Arial" pitchFamily="34" charset="0"/>
              <a:ea typeface="+mn-ea"/>
              <a:cs typeface="Arial" pitchFamily="34" charset="0"/>
            </a:endParaRPr>
          </a:p>
        </p:txBody>
      </p:sp>
      <p:sp>
        <p:nvSpPr>
          <p:cNvPr id="9" name="TextBox 8"/>
          <p:cNvSpPr txBox="1"/>
          <p:nvPr/>
        </p:nvSpPr>
        <p:spPr>
          <a:xfrm>
            <a:off x="1857365" y="3152775"/>
            <a:ext cx="169918" cy="436017"/>
          </a:xfrm>
          <a:prstGeom prst="rect">
            <a:avLst/>
          </a:prstGeom>
          <a:noFill/>
        </p:spPr>
        <p:txBody>
          <a:bodyPr wrap="none" lIns="0" tIns="0" rIns="0" bIns="0" rtlCol="0">
            <a:spAutoFit/>
          </a:bodyPr>
          <a:lstStyle/>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22</a:t>
            </a:r>
          </a:p>
          <a:p>
            <a:pPr algn="ctr" fontAlgn="auto">
              <a:lnSpc>
                <a:spcPts val="1000"/>
              </a:lnSpc>
              <a:spcBef>
                <a:spcPts val="0"/>
              </a:spcBef>
              <a:spcAft>
                <a:spcPts val="0"/>
              </a:spcAft>
            </a:pPr>
            <a:r>
              <a:rPr lang="en-US" sz="1200" b="1" dirty="0">
                <a:solidFill>
                  <a:prstClr val="black"/>
                </a:solidFill>
                <a:latin typeface="Symbol" pitchFamily="18" charset="2"/>
                <a:ea typeface="+mn-ea"/>
                <a:cs typeface="Arial" pitchFamily="34" charset="0"/>
                <a:sym typeface="Symbol"/>
              </a:rPr>
              <a:t></a:t>
            </a:r>
            <a:endParaRPr lang="en-US" sz="1200" b="1" dirty="0" smtClean="0">
              <a:solidFill>
                <a:prstClr val="black"/>
              </a:solidFill>
              <a:latin typeface="Symbol" pitchFamily="18" charset="2"/>
              <a:ea typeface="+mn-ea"/>
              <a:cs typeface="Arial" pitchFamily="34" charset="0"/>
            </a:endParaRPr>
          </a:p>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X</a:t>
            </a:r>
            <a:endParaRPr lang="en-US" sz="1200" b="1" dirty="0">
              <a:solidFill>
                <a:prstClr val="black"/>
              </a:solidFill>
              <a:latin typeface="Arial" pitchFamily="34" charset="0"/>
              <a:ea typeface="+mn-ea"/>
              <a:cs typeface="Arial" pitchFamily="34" charset="0"/>
            </a:endParaRPr>
          </a:p>
        </p:txBody>
      </p:sp>
      <p:sp>
        <p:nvSpPr>
          <p:cNvPr id="10" name="TextBox 9"/>
          <p:cNvSpPr txBox="1"/>
          <p:nvPr/>
        </p:nvSpPr>
        <p:spPr>
          <a:xfrm>
            <a:off x="2381910" y="3165475"/>
            <a:ext cx="169918" cy="423193"/>
          </a:xfrm>
          <a:prstGeom prst="rect">
            <a:avLst/>
          </a:prstGeom>
          <a:noFill/>
        </p:spPr>
        <p:txBody>
          <a:bodyPr wrap="none" lIns="0" tIns="0" rIns="0" bIns="0" rtlCol="0">
            <a:spAutoFit/>
          </a:bodyPr>
          <a:lstStyle/>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22</a:t>
            </a:r>
          </a:p>
          <a:p>
            <a:pPr algn="ctr" fontAlgn="auto">
              <a:lnSpc>
                <a:spcPts val="900"/>
              </a:lnSpc>
              <a:spcBef>
                <a:spcPts val="0"/>
              </a:spcBef>
              <a:spcAft>
                <a:spcPts val="0"/>
              </a:spcAft>
            </a:pPr>
            <a:r>
              <a:rPr lang="en-US" sz="1200" b="1" dirty="0" smtClean="0">
                <a:solidFill>
                  <a:prstClr val="black"/>
                </a:solidFill>
                <a:latin typeface="Symbol" pitchFamily="18" charset="2"/>
                <a:ea typeface="+mn-ea"/>
                <a:cs typeface="Arial" pitchFamily="34" charset="0"/>
                <a:sym typeface="Symbol"/>
              </a:rPr>
              <a:t></a:t>
            </a:r>
          </a:p>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Y</a:t>
            </a:r>
          </a:p>
        </p:txBody>
      </p:sp>
      <p:sp>
        <p:nvSpPr>
          <p:cNvPr id="11" name="TextBox 10"/>
          <p:cNvSpPr txBox="1"/>
          <p:nvPr/>
        </p:nvSpPr>
        <p:spPr>
          <a:xfrm>
            <a:off x="3215857" y="3159125"/>
            <a:ext cx="169918" cy="423193"/>
          </a:xfrm>
          <a:prstGeom prst="rect">
            <a:avLst/>
          </a:prstGeom>
          <a:noFill/>
        </p:spPr>
        <p:txBody>
          <a:bodyPr wrap="none" lIns="0" tIns="0" rIns="0" bIns="0" rtlCol="0">
            <a:spAutoFit/>
          </a:bodyPr>
          <a:lstStyle/>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22</a:t>
            </a:r>
          </a:p>
          <a:p>
            <a:pPr algn="ctr" fontAlgn="auto">
              <a:lnSpc>
                <a:spcPts val="900"/>
              </a:lnSpc>
              <a:spcBef>
                <a:spcPts val="0"/>
              </a:spcBef>
              <a:spcAft>
                <a:spcPts val="0"/>
              </a:spcAft>
            </a:pPr>
            <a:r>
              <a:rPr lang="en-US" sz="1200" b="1" dirty="0" smtClean="0">
                <a:solidFill>
                  <a:prstClr val="black"/>
                </a:solidFill>
                <a:latin typeface="Symbol" pitchFamily="18" charset="2"/>
                <a:ea typeface="+mn-ea"/>
                <a:cs typeface="Arial" pitchFamily="34" charset="0"/>
                <a:sym typeface="Symbol"/>
              </a:rPr>
              <a:t></a:t>
            </a:r>
          </a:p>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X</a:t>
            </a:r>
          </a:p>
        </p:txBody>
      </p:sp>
      <p:sp>
        <p:nvSpPr>
          <p:cNvPr id="12" name="TextBox 11"/>
          <p:cNvSpPr txBox="1"/>
          <p:nvPr/>
        </p:nvSpPr>
        <p:spPr>
          <a:xfrm>
            <a:off x="1985994" y="3603625"/>
            <a:ext cx="559449"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Sperm</a:t>
            </a:r>
          </a:p>
        </p:txBody>
      </p:sp>
      <p:sp>
        <p:nvSpPr>
          <p:cNvPr id="13" name="TextBox 12"/>
          <p:cNvSpPr txBox="1"/>
          <p:nvPr/>
        </p:nvSpPr>
        <p:spPr>
          <a:xfrm>
            <a:off x="3399347" y="3606800"/>
            <a:ext cx="338234"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Egg</a:t>
            </a:r>
            <a:endParaRPr lang="en-US" sz="1400" b="1" dirty="0">
              <a:solidFill>
                <a:prstClr val="black"/>
              </a:solidFill>
              <a:latin typeface="Arial" pitchFamily="34" charset="0"/>
              <a:ea typeface="+mn-ea"/>
              <a:cs typeface="Arial" pitchFamily="34" charset="0"/>
            </a:endParaRPr>
          </a:p>
        </p:txBody>
      </p:sp>
      <p:sp>
        <p:nvSpPr>
          <p:cNvPr id="14" name="TextBox 13"/>
          <p:cNvSpPr txBox="1"/>
          <p:nvPr/>
        </p:nvSpPr>
        <p:spPr>
          <a:xfrm>
            <a:off x="1993234" y="4425949"/>
            <a:ext cx="205184" cy="436017"/>
          </a:xfrm>
          <a:prstGeom prst="rect">
            <a:avLst/>
          </a:prstGeom>
          <a:noFill/>
        </p:spPr>
        <p:txBody>
          <a:bodyPr wrap="none" lIns="0" tIns="0" rIns="0" bIns="0" rtlCol="0">
            <a:spAutoFit/>
          </a:bodyPr>
          <a:lstStyle/>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44</a:t>
            </a:r>
          </a:p>
          <a:p>
            <a:pPr algn="ctr" fontAlgn="auto">
              <a:lnSpc>
                <a:spcPts val="900"/>
              </a:lnSpc>
              <a:spcBef>
                <a:spcPts val="0"/>
              </a:spcBef>
              <a:spcAft>
                <a:spcPts val="0"/>
              </a:spcAft>
            </a:pPr>
            <a:r>
              <a:rPr lang="en-US" sz="1200" b="1" dirty="0">
                <a:solidFill>
                  <a:prstClr val="black"/>
                </a:solidFill>
                <a:latin typeface="Symbol" pitchFamily="18" charset="2"/>
                <a:ea typeface="+mn-ea"/>
                <a:cs typeface="Arial" pitchFamily="34" charset="0"/>
                <a:sym typeface="Symbol"/>
              </a:rPr>
              <a:t></a:t>
            </a:r>
            <a:endParaRPr lang="en-US" sz="1200" b="1" dirty="0" smtClean="0">
              <a:solidFill>
                <a:prstClr val="black"/>
              </a:solidFill>
              <a:latin typeface="Symbol" pitchFamily="18" charset="2"/>
              <a:ea typeface="+mn-ea"/>
              <a:cs typeface="Arial" pitchFamily="34" charset="0"/>
            </a:endParaRPr>
          </a:p>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XX</a:t>
            </a:r>
            <a:endParaRPr lang="en-US" sz="1200" b="1" dirty="0">
              <a:solidFill>
                <a:prstClr val="black"/>
              </a:solidFill>
              <a:latin typeface="Arial" pitchFamily="34" charset="0"/>
              <a:ea typeface="+mn-ea"/>
              <a:cs typeface="Arial" pitchFamily="34" charset="0"/>
            </a:endParaRPr>
          </a:p>
        </p:txBody>
      </p:sp>
      <p:sp>
        <p:nvSpPr>
          <p:cNvPr id="15" name="TextBox 14"/>
          <p:cNvSpPr txBox="1"/>
          <p:nvPr/>
        </p:nvSpPr>
        <p:spPr>
          <a:xfrm>
            <a:off x="3327400" y="4432299"/>
            <a:ext cx="205184" cy="436017"/>
          </a:xfrm>
          <a:prstGeom prst="rect">
            <a:avLst/>
          </a:prstGeom>
          <a:noFill/>
        </p:spPr>
        <p:txBody>
          <a:bodyPr wrap="none" lIns="0" tIns="0" rIns="0" bIns="0" rtlCol="0">
            <a:spAutoFit/>
          </a:bodyPr>
          <a:lstStyle/>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44</a:t>
            </a:r>
          </a:p>
          <a:p>
            <a:pPr algn="ctr" fontAlgn="auto">
              <a:lnSpc>
                <a:spcPts val="900"/>
              </a:lnSpc>
              <a:spcBef>
                <a:spcPts val="0"/>
              </a:spcBef>
              <a:spcAft>
                <a:spcPts val="0"/>
              </a:spcAft>
            </a:pPr>
            <a:r>
              <a:rPr lang="en-US" sz="1200" b="1" dirty="0">
                <a:solidFill>
                  <a:prstClr val="black"/>
                </a:solidFill>
                <a:latin typeface="Symbol" pitchFamily="18" charset="2"/>
                <a:ea typeface="+mn-ea"/>
                <a:cs typeface="Arial" pitchFamily="34" charset="0"/>
                <a:sym typeface="Symbol"/>
              </a:rPr>
              <a:t></a:t>
            </a:r>
            <a:endParaRPr lang="en-US" sz="1200" b="1" dirty="0" smtClean="0">
              <a:solidFill>
                <a:prstClr val="black"/>
              </a:solidFill>
              <a:latin typeface="Symbol" pitchFamily="18" charset="2"/>
              <a:ea typeface="+mn-ea"/>
              <a:cs typeface="Arial" pitchFamily="34" charset="0"/>
            </a:endParaRPr>
          </a:p>
          <a:p>
            <a:pPr algn="ctr" fontAlgn="auto">
              <a:lnSpc>
                <a:spcPts val="1200"/>
              </a:lnSpc>
              <a:spcBef>
                <a:spcPts val="0"/>
              </a:spcBef>
              <a:spcAft>
                <a:spcPts val="0"/>
              </a:spcAft>
            </a:pPr>
            <a:r>
              <a:rPr lang="en-US" sz="1200" b="1" dirty="0" smtClean="0">
                <a:solidFill>
                  <a:prstClr val="black"/>
                </a:solidFill>
                <a:latin typeface="Arial" pitchFamily="34" charset="0"/>
                <a:ea typeface="+mn-ea"/>
                <a:cs typeface="Arial" pitchFamily="34" charset="0"/>
              </a:rPr>
              <a:t>XY</a:t>
            </a:r>
            <a:endParaRPr lang="en-US" sz="1200" b="1" dirty="0">
              <a:solidFill>
                <a:prstClr val="black"/>
              </a:solidFill>
              <a:latin typeface="Arial" pitchFamily="34" charset="0"/>
              <a:ea typeface="+mn-ea"/>
              <a:cs typeface="Arial" pitchFamily="34" charset="0"/>
            </a:endParaRPr>
          </a:p>
        </p:txBody>
      </p:sp>
      <p:sp>
        <p:nvSpPr>
          <p:cNvPr id="16" name="TextBox 15"/>
          <p:cNvSpPr txBox="1"/>
          <p:nvPr/>
        </p:nvSpPr>
        <p:spPr>
          <a:xfrm>
            <a:off x="2352569" y="4637607"/>
            <a:ext cx="804707"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Offspring</a:t>
            </a:r>
            <a:endParaRPr lang="en-US" sz="1400" b="1" dirty="0">
              <a:solidFill>
                <a:prstClr val="black"/>
              </a:solidFill>
              <a:latin typeface="Arial" pitchFamily="34" charset="0"/>
              <a:ea typeface="+mn-ea"/>
              <a:cs typeface="Arial" pitchFamily="34" charset="0"/>
            </a:endParaRPr>
          </a:p>
        </p:txBody>
      </p:sp>
      <p:sp>
        <p:nvSpPr>
          <p:cNvPr id="17" name="TextBox 16"/>
          <p:cNvSpPr txBox="1"/>
          <p:nvPr/>
        </p:nvSpPr>
        <p:spPr>
          <a:xfrm>
            <a:off x="1899364" y="4946650"/>
            <a:ext cx="617157"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Female</a:t>
            </a:r>
            <a:endParaRPr lang="en-US" sz="1400" b="1" dirty="0">
              <a:solidFill>
                <a:prstClr val="black"/>
              </a:solidFill>
              <a:latin typeface="Arial" pitchFamily="34" charset="0"/>
              <a:ea typeface="+mn-ea"/>
              <a:cs typeface="Arial" pitchFamily="34" charset="0"/>
            </a:endParaRPr>
          </a:p>
        </p:txBody>
      </p:sp>
      <p:sp>
        <p:nvSpPr>
          <p:cNvPr id="18" name="TextBox 17"/>
          <p:cNvSpPr txBox="1"/>
          <p:nvPr/>
        </p:nvSpPr>
        <p:spPr>
          <a:xfrm>
            <a:off x="3194286" y="4947718"/>
            <a:ext cx="397545"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Male</a:t>
            </a:r>
            <a:endParaRPr lang="en-US" sz="1400" b="1" dirty="0">
              <a:solidFill>
                <a:prstClr val="black"/>
              </a:solidFill>
              <a:latin typeface="Arial" pitchFamily="34" charset="0"/>
              <a:ea typeface="+mn-ea"/>
              <a:cs typeface="Arial" pitchFamily="34" charset="0"/>
            </a:endParaRPr>
          </a:p>
        </p:txBody>
      </p:sp>
      <p:sp>
        <p:nvSpPr>
          <p:cNvPr id="4" name="Freeform 3"/>
          <p:cNvSpPr/>
          <p:nvPr/>
        </p:nvSpPr>
        <p:spPr>
          <a:xfrm>
            <a:off x="6072188" y="1962150"/>
            <a:ext cx="609600" cy="438150"/>
          </a:xfrm>
          <a:custGeom>
            <a:avLst/>
            <a:gdLst>
              <a:gd name="connsiteX0" fmla="*/ 609600 w 609600"/>
              <a:gd name="connsiteY0" fmla="*/ 0 h 438150"/>
              <a:gd name="connsiteX1" fmla="*/ 0 w 609600"/>
              <a:gd name="connsiteY1" fmla="*/ 438150 h 438150"/>
            </a:gdLst>
            <a:ahLst/>
            <a:cxnLst>
              <a:cxn ang="0">
                <a:pos x="connsiteX0" y="connsiteY0"/>
              </a:cxn>
              <a:cxn ang="0">
                <a:pos x="connsiteX1" y="connsiteY1"/>
              </a:cxn>
            </a:cxnLst>
            <a:rect l="l" t="t" r="r" b="b"/>
            <a:pathLst>
              <a:path w="609600" h="438150">
                <a:moveTo>
                  <a:pt x="609600" y="0"/>
                </a:moveTo>
                <a:lnTo>
                  <a:pt x="0" y="438150"/>
                </a:lnTo>
              </a:path>
            </a:pathLst>
          </a:custGeom>
          <a:noFill/>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19" name="Freeform 18"/>
          <p:cNvSpPr/>
          <p:nvPr/>
        </p:nvSpPr>
        <p:spPr>
          <a:xfrm>
            <a:off x="8296275" y="1995488"/>
            <a:ext cx="233363" cy="338137"/>
          </a:xfrm>
          <a:custGeom>
            <a:avLst/>
            <a:gdLst>
              <a:gd name="connsiteX0" fmla="*/ 233363 w 233363"/>
              <a:gd name="connsiteY0" fmla="*/ 0 h 338137"/>
              <a:gd name="connsiteX1" fmla="*/ 0 w 233363"/>
              <a:gd name="connsiteY1" fmla="*/ 338137 h 338137"/>
            </a:gdLst>
            <a:ahLst/>
            <a:cxnLst>
              <a:cxn ang="0">
                <a:pos x="connsiteX0" y="connsiteY0"/>
              </a:cxn>
              <a:cxn ang="0">
                <a:pos x="connsiteX1" y="connsiteY1"/>
              </a:cxn>
            </a:cxnLst>
            <a:rect l="l" t="t" r="r" b="b"/>
            <a:pathLst>
              <a:path w="233363" h="338137">
                <a:moveTo>
                  <a:pt x="233363" y="0"/>
                </a:moveTo>
                <a:lnTo>
                  <a:pt x="0" y="338137"/>
                </a:lnTo>
              </a:path>
            </a:pathLst>
          </a:custGeom>
          <a:noFill/>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sp>
        <p:nvSpPr>
          <p:cNvPr id="21" name="TextBox 20"/>
          <p:cNvSpPr txBox="1"/>
          <p:nvPr/>
        </p:nvSpPr>
        <p:spPr>
          <a:xfrm>
            <a:off x="6700838" y="1796665"/>
            <a:ext cx="120226" cy="215444"/>
          </a:xfrm>
          <a:prstGeom prst="rect">
            <a:avLst/>
          </a:prstGeom>
          <a:noFill/>
        </p:spPr>
        <p:txBody>
          <a:bodyPr wrap="none" lIns="0" tIns="0" rIns="0" bIns="0" rtlCol="0">
            <a:spAutoFit/>
          </a:bodyPr>
          <a:lstStyle/>
          <a:p>
            <a:pPr fontAlgn="auto">
              <a:spcBef>
                <a:spcPts val="0"/>
              </a:spcBef>
              <a:spcAft>
                <a:spcPts val="0"/>
              </a:spcAft>
            </a:pPr>
            <a:r>
              <a:rPr lang="en-US" sz="1400" b="1" dirty="0" smtClean="0">
                <a:solidFill>
                  <a:prstClr val="black"/>
                </a:solidFill>
                <a:latin typeface="Arial" pitchFamily="34" charset="0"/>
                <a:ea typeface="+mn-ea"/>
                <a:cs typeface="Arial" pitchFamily="34" charset="0"/>
              </a:rPr>
              <a:t>Y</a:t>
            </a:r>
            <a:endParaRPr lang="en-US" sz="1400" b="1" dirty="0">
              <a:solidFill>
                <a:prstClr val="black"/>
              </a:solidFill>
              <a:latin typeface="Arial" pitchFamily="34" charset="0"/>
              <a:ea typeface="+mn-ea"/>
              <a:cs typeface="Arial" pitchFamily="34" charset="0"/>
            </a:endParaRPr>
          </a:p>
        </p:txBody>
      </p:sp>
      <p:sp>
        <p:nvSpPr>
          <p:cNvPr id="22" name="TextBox 21"/>
          <p:cNvSpPr txBox="1"/>
          <p:nvPr/>
        </p:nvSpPr>
        <p:spPr>
          <a:xfrm>
            <a:off x="8558213" y="1866287"/>
            <a:ext cx="120226" cy="215444"/>
          </a:xfrm>
          <a:prstGeom prst="rect">
            <a:avLst/>
          </a:prstGeom>
          <a:noFill/>
        </p:spPr>
        <p:txBody>
          <a:bodyPr wrap="none" lIns="0" tIns="0" rIns="0" bIns="0" rtlCol="0">
            <a:spAutoFit/>
          </a:bodyPr>
          <a:lstStyle/>
          <a:p>
            <a:pPr fontAlgn="auto">
              <a:spcBef>
                <a:spcPts val="0"/>
              </a:spcBef>
              <a:spcAft>
                <a:spcPts val="0"/>
              </a:spcAft>
            </a:pPr>
            <a:r>
              <a:rPr lang="en-US" sz="1400" b="1" dirty="0">
                <a:solidFill>
                  <a:prstClr val="black"/>
                </a:solidFill>
                <a:latin typeface="Arial" pitchFamily="34" charset="0"/>
                <a:ea typeface="+mn-ea"/>
                <a:cs typeface="Arial" pitchFamily="34" charset="0"/>
              </a:rPr>
              <a:t>X</a:t>
            </a:r>
          </a:p>
        </p:txBody>
      </p:sp>
      <p:sp>
        <p:nvSpPr>
          <p:cNvPr id="23" name="TextBox 22"/>
          <p:cNvSpPr txBox="1"/>
          <p:nvPr/>
        </p:nvSpPr>
        <p:spPr>
          <a:xfrm rot="16200000">
            <a:off x="8311628" y="2575463"/>
            <a:ext cx="896079" cy="153888"/>
          </a:xfrm>
          <a:prstGeom prst="rect">
            <a:avLst/>
          </a:prstGeom>
          <a:noFill/>
        </p:spPr>
        <p:txBody>
          <a:bodyPr wrap="none" lIns="0" tIns="0" rIns="0" bIns="0" rtlCol="0">
            <a:spAutoFit/>
          </a:bodyPr>
          <a:lstStyle/>
          <a:p>
            <a:pPr fontAlgn="auto">
              <a:spcBef>
                <a:spcPts val="0"/>
              </a:spcBef>
              <a:spcAft>
                <a:spcPts val="0"/>
              </a:spcAft>
            </a:pPr>
            <a:r>
              <a:rPr lang="en-US" sz="1000" b="1" dirty="0">
                <a:solidFill>
                  <a:prstClr val="black"/>
                </a:solidFill>
                <a:latin typeface="Arial" pitchFamily="34" charset="0"/>
                <a:ea typeface="+mn-ea"/>
                <a:cs typeface="Arial" pitchFamily="34" charset="0"/>
              </a:rPr>
              <a:t>Colorized SEM</a:t>
            </a: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68" y="204216"/>
            <a:ext cx="7674864" cy="6449568"/>
          </a:xfrm>
          <a:prstGeom prst="rect">
            <a:avLst/>
          </a:prstGeom>
        </p:spPr>
      </p:pic>
      <p:sp>
        <p:nvSpPr>
          <p:cNvPr id="4" name="TextBox 3"/>
          <p:cNvSpPr txBox="1"/>
          <p:nvPr/>
        </p:nvSpPr>
        <p:spPr>
          <a:xfrm>
            <a:off x="3358182" y="278864"/>
            <a:ext cx="665247" cy="358240"/>
          </a:xfrm>
          <a:prstGeom prst="rect">
            <a:avLst/>
          </a:prstGeom>
          <a:noFill/>
        </p:spPr>
        <p:txBody>
          <a:bodyPr wrap="none" lIns="0" tIns="0" rIns="0" bIns="0" rtlCol="0">
            <a:spAutoFit/>
          </a:bodyPr>
          <a:lstStyle/>
          <a:p>
            <a:pPr fontAlgn="auto">
              <a:spcBef>
                <a:spcPts val="0"/>
              </a:spcBef>
              <a:spcAft>
                <a:spcPts val="0"/>
              </a:spcAft>
            </a:pPr>
            <a:r>
              <a:rPr lang="en-US" sz="2328" b="1" dirty="0">
                <a:solidFill>
                  <a:prstClr val="black"/>
                </a:solidFill>
                <a:latin typeface="Arial" pitchFamily="34" charset="0"/>
                <a:ea typeface="+mn-ea"/>
                <a:cs typeface="Arial" pitchFamily="34" charset="0"/>
              </a:rPr>
              <a:t>Male</a:t>
            </a:r>
          </a:p>
        </p:txBody>
      </p:sp>
      <p:sp>
        <p:nvSpPr>
          <p:cNvPr id="5" name="TextBox 4"/>
          <p:cNvSpPr txBox="1"/>
          <p:nvPr/>
        </p:nvSpPr>
        <p:spPr>
          <a:xfrm>
            <a:off x="5410200" y="304800"/>
            <a:ext cx="1032334" cy="358240"/>
          </a:xfrm>
          <a:prstGeom prst="rect">
            <a:avLst/>
          </a:prstGeom>
          <a:noFill/>
        </p:spPr>
        <p:txBody>
          <a:bodyPr wrap="none" lIns="0" tIns="0" rIns="0" bIns="0" rtlCol="0">
            <a:spAutoFit/>
          </a:bodyPr>
          <a:lstStyle/>
          <a:p>
            <a:pPr fontAlgn="auto">
              <a:spcBef>
                <a:spcPts val="0"/>
              </a:spcBef>
              <a:spcAft>
                <a:spcPts val="0"/>
              </a:spcAft>
            </a:pPr>
            <a:r>
              <a:rPr lang="en-US" sz="2328" b="1" dirty="0" smtClean="0">
                <a:solidFill>
                  <a:prstClr val="black"/>
                </a:solidFill>
                <a:latin typeface="Arial" pitchFamily="34" charset="0"/>
                <a:ea typeface="+mn-ea"/>
                <a:cs typeface="Arial" pitchFamily="34" charset="0"/>
              </a:rPr>
              <a:t>Female</a:t>
            </a:r>
            <a:endParaRPr lang="en-US" sz="2328" b="1" dirty="0">
              <a:solidFill>
                <a:prstClr val="black"/>
              </a:solidFill>
              <a:latin typeface="Arial" pitchFamily="34" charset="0"/>
              <a:ea typeface="+mn-ea"/>
              <a:cs typeface="Arial" pitchFamily="34" charset="0"/>
            </a:endParaRPr>
          </a:p>
        </p:txBody>
      </p:sp>
      <p:sp>
        <p:nvSpPr>
          <p:cNvPr id="6" name="TextBox 5"/>
          <p:cNvSpPr txBox="1"/>
          <p:nvPr/>
        </p:nvSpPr>
        <p:spPr>
          <a:xfrm>
            <a:off x="3523120" y="747019"/>
            <a:ext cx="343043" cy="718145"/>
          </a:xfrm>
          <a:prstGeom prst="rect">
            <a:avLst/>
          </a:prstGeom>
          <a:noFill/>
        </p:spPr>
        <p:txBody>
          <a:bodyPr wrap="none" lIns="0" tIns="0" rIns="0" bIns="0" rtlCol="0">
            <a:spAutoFit/>
          </a:bodyPr>
          <a:lstStyle/>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44</a:t>
            </a:r>
          </a:p>
          <a:p>
            <a:pPr algn="ctr" fontAlgn="auto">
              <a:lnSpc>
                <a:spcPts val="1600"/>
              </a:lnSpc>
              <a:spcBef>
                <a:spcPts val="0"/>
              </a:spcBef>
              <a:spcAft>
                <a:spcPts val="0"/>
              </a:spcAft>
            </a:pPr>
            <a:r>
              <a:rPr lang="en-US" sz="1996" b="1" dirty="0">
                <a:solidFill>
                  <a:prstClr val="black"/>
                </a:solidFill>
                <a:latin typeface="Symbol" pitchFamily="18" charset="2"/>
                <a:ea typeface="+mn-ea"/>
                <a:cs typeface="Arial" pitchFamily="34" charset="0"/>
                <a:sym typeface="Symbol"/>
              </a:rPr>
              <a:t></a:t>
            </a:r>
            <a:endParaRPr lang="en-US" sz="1996" b="1" dirty="0" smtClean="0">
              <a:solidFill>
                <a:prstClr val="black"/>
              </a:solidFill>
              <a:latin typeface="Symbol" pitchFamily="18" charset="2"/>
              <a:ea typeface="+mn-ea"/>
              <a:cs typeface="Arial" pitchFamily="34" charset="0"/>
            </a:endParaRPr>
          </a:p>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XY</a:t>
            </a:r>
            <a:endParaRPr lang="en-US" sz="1996" b="1" dirty="0">
              <a:solidFill>
                <a:prstClr val="black"/>
              </a:solidFill>
              <a:latin typeface="Arial" pitchFamily="34" charset="0"/>
              <a:ea typeface="+mn-ea"/>
              <a:cs typeface="Arial" pitchFamily="34" charset="0"/>
            </a:endParaRPr>
          </a:p>
        </p:txBody>
      </p:sp>
      <p:sp>
        <p:nvSpPr>
          <p:cNvPr id="8" name="TextBox 7"/>
          <p:cNvSpPr txBox="1"/>
          <p:nvPr/>
        </p:nvSpPr>
        <p:spPr>
          <a:xfrm>
            <a:off x="4238974" y="762000"/>
            <a:ext cx="1163781" cy="716478"/>
          </a:xfrm>
          <a:prstGeom prst="rect">
            <a:avLst/>
          </a:prstGeom>
          <a:noFill/>
        </p:spPr>
        <p:txBody>
          <a:bodyPr wrap="none" lIns="0" tIns="0" rIns="0" bIns="0" rtlCol="0">
            <a:spAutoFit/>
          </a:bodyPr>
          <a:lstStyle/>
          <a:p>
            <a:pPr algn="ctr" fontAlgn="auto">
              <a:spcBef>
                <a:spcPts val="0"/>
              </a:spcBef>
              <a:spcAft>
                <a:spcPts val="0"/>
              </a:spcAft>
            </a:pPr>
            <a:r>
              <a:rPr lang="en-US" sz="2328" b="1" dirty="0" smtClean="0">
                <a:solidFill>
                  <a:prstClr val="black"/>
                </a:solidFill>
                <a:latin typeface="Arial" pitchFamily="34" charset="0"/>
                <a:ea typeface="+mn-ea"/>
                <a:cs typeface="Arial" pitchFamily="34" charset="0"/>
              </a:rPr>
              <a:t>Somatic</a:t>
            </a:r>
          </a:p>
          <a:p>
            <a:pPr algn="ctr" fontAlgn="auto">
              <a:spcBef>
                <a:spcPts val="0"/>
              </a:spcBef>
              <a:spcAft>
                <a:spcPts val="0"/>
              </a:spcAft>
            </a:pPr>
            <a:r>
              <a:rPr lang="en-US" sz="2328" b="1" dirty="0" smtClean="0">
                <a:solidFill>
                  <a:prstClr val="black"/>
                </a:solidFill>
                <a:latin typeface="Arial" pitchFamily="34" charset="0"/>
                <a:ea typeface="+mn-ea"/>
                <a:cs typeface="Arial" pitchFamily="34" charset="0"/>
              </a:rPr>
              <a:t>cells</a:t>
            </a:r>
            <a:endParaRPr lang="en-US" sz="2328" b="1" dirty="0">
              <a:solidFill>
                <a:prstClr val="black"/>
              </a:solidFill>
              <a:latin typeface="Arial" pitchFamily="34" charset="0"/>
              <a:ea typeface="+mn-ea"/>
              <a:cs typeface="Arial" pitchFamily="34" charset="0"/>
            </a:endParaRPr>
          </a:p>
        </p:txBody>
      </p:sp>
      <p:sp>
        <p:nvSpPr>
          <p:cNvPr id="11" name="TextBox 10"/>
          <p:cNvSpPr txBox="1"/>
          <p:nvPr/>
        </p:nvSpPr>
        <p:spPr>
          <a:xfrm>
            <a:off x="5457658" y="2989195"/>
            <a:ext cx="285335" cy="730969"/>
          </a:xfrm>
          <a:prstGeom prst="rect">
            <a:avLst/>
          </a:prstGeom>
          <a:noFill/>
        </p:spPr>
        <p:txBody>
          <a:bodyPr wrap="none" lIns="0" tIns="0" rIns="0" bIns="0" rtlCol="0">
            <a:spAutoFit/>
          </a:bodyPr>
          <a:lstStyle/>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22</a:t>
            </a:r>
          </a:p>
          <a:p>
            <a:pPr algn="ctr" fontAlgn="auto">
              <a:lnSpc>
                <a:spcPts val="1500"/>
              </a:lnSpc>
              <a:spcBef>
                <a:spcPts val="0"/>
              </a:spcBef>
              <a:spcAft>
                <a:spcPts val="0"/>
              </a:spcAft>
            </a:pPr>
            <a:r>
              <a:rPr lang="en-US" sz="1996" b="1" dirty="0" smtClean="0">
                <a:solidFill>
                  <a:prstClr val="black"/>
                </a:solidFill>
                <a:latin typeface="Symbol" pitchFamily="18" charset="2"/>
                <a:ea typeface="+mn-ea"/>
                <a:cs typeface="Arial" pitchFamily="34" charset="0"/>
                <a:sym typeface="Symbol"/>
              </a:rPr>
              <a:t></a:t>
            </a:r>
          </a:p>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X</a:t>
            </a:r>
          </a:p>
        </p:txBody>
      </p:sp>
      <p:sp>
        <p:nvSpPr>
          <p:cNvPr id="12" name="TextBox 11"/>
          <p:cNvSpPr txBox="1"/>
          <p:nvPr/>
        </p:nvSpPr>
        <p:spPr>
          <a:xfrm>
            <a:off x="3423499" y="3745421"/>
            <a:ext cx="929742" cy="358240"/>
          </a:xfrm>
          <a:prstGeom prst="rect">
            <a:avLst/>
          </a:prstGeom>
          <a:noFill/>
        </p:spPr>
        <p:txBody>
          <a:bodyPr wrap="none" lIns="0" tIns="0" rIns="0" bIns="0" rtlCol="0">
            <a:spAutoFit/>
          </a:bodyPr>
          <a:lstStyle/>
          <a:p>
            <a:pPr fontAlgn="auto">
              <a:spcBef>
                <a:spcPts val="0"/>
              </a:spcBef>
              <a:spcAft>
                <a:spcPts val="0"/>
              </a:spcAft>
            </a:pPr>
            <a:r>
              <a:rPr lang="en-US" sz="2328" b="1" dirty="0">
                <a:solidFill>
                  <a:prstClr val="black"/>
                </a:solidFill>
                <a:latin typeface="Arial" pitchFamily="34" charset="0"/>
                <a:ea typeface="+mn-ea"/>
                <a:cs typeface="Arial" pitchFamily="34" charset="0"/>
              </a:rPr>
              <a:t>Sperm</a:t>
            </a:r>
          </a:p>
        </p:txBody>
      </p:sp>
      <p:sp>
        <p:nvSpPr>
          <p:cNvPr id="13" name="TextBox 12"/>
          <p:cNvSpPr txBox="1"/>
          <p:nvPr/>
        </p:nvSpPr>
        <p:spPr>
          <a:xfrm>
            <a:off x="5761655" y="3748596"/>
            <a:ext cx="564257" cy="358240"/>
          </a:xfrm>
          <a:prstGeom prst="rect">
            <a:avLst/>
          </a:prstGeom>
          <a:noFill/>
        </p:spPr>
        <p:txBody>
          <a:bodyPr wrap="none" lIns="0" tIns="0" rIns="0" bIns="0" rtlCol="0">
            <a:spAutoFit/>
          </a:bodyPr>
          <a:lstStyle/>
          <a:p>
            <a:pPr fontAlgn="auto">
              <a:spcBef>
                <a:spcPts val="0"/>
              </a:spcBef>
              <a:spcAft>
                <a:spcPts val="0"/>
              </a:spcAft>
            </a:pPr>
            <a:r>
              <a:rPr lang="en-US" sz="2328" b="1" dirty="0" smtClean="0">
                <a:solidFill>
                  <a:prstClr val="black"/>
                </a:solidFill>
                <a:latin typeface="Arial" pitchFamily="34" charset="0"/>
                <a:ea typeface="+mn-ea"/>
                <a:cs typeface="Arial" pitchFamily="34" charset="0"/>
              </a:rPr>
              <a:t>Egg</a:t>
            </a:r>
            <a:endParaRPr lang="en-US" sz="2328" b="1" dirty="0">
              <a:solidFill>
                <a:prstClr val="black"/>
              </a:solidFill>
              <a:latin typeface="Arial" pitchFamily="34" charset="0"/>
              <a:ea typeface="+mn-ea"/>
              <a:cs typeface="Arial" pitchFamily="34" charset="0"/>
            </a:endParaRPr>
          </a:p>
        </p:txBody>
      </p:sp>
      <p:sp>
        <p:nvSpPr>
          <p:cNvPr id="15" name="TextBox 14"/>
          <p:cNvSpPr txBox="1"/>
          <p:nvPr/>
        </p:nvSpPr>
        <p:spPr>
          <a:xfrm>
            <a:off x="3428719" y="5134970"/>
            <a:ext cx="343043" cy="679673"/>
          </a:xfrm>
          <a:prstGeom prst="rect">
            <a:avLst/>
          </a:prstGeom>
          <a:noFill/>
        </p:spPr>
        <p:txBody>
          <a:bodyPr wrap="none" lIns="0" tIns="0" rIns="0" bIns="0" rtlCol="0">
            <a:spAutoFit/>
          </a:bodyPr>
          <a:lstStyle/>
          <a:p>
            <a:pPr algn="ctr" fontAlgn="auto">
              <a:lnSpc>
                <a:spcPts val="1800"/>
              </a:lnSpc>
              <a:spcBef>
                <a:spcPts val="0"/>
              </a:spcBef>
              <a:spcAft>
                <a:spcPts val="0"/>
              </a:spcAft>
            </a:pPr>
            <a:r>
              <a:rPr lang="en-US" sz="1996" b="1" dirty="0" smtClean="0">
                <a:solidFill>
                  <a:prstClr val="black"/>
                </a:solidFill>
                <a:latin typeface="Arial" pitchFamily="34" charset="0"/>
                <a:ea typeface="+mn-ea"/>
                <a:cs typeface="Arial" pitchFamily="34" charset="0"/>
              </a:rPr>
              <a:t>44</a:t>
            </a:r>
          </a:p>
          <a:p>
            <a:pPr algn="ctr" fontAlgn="auto">
              <a:lnSpc>
                <a:spcPts val="1500"/>
              </a:lnSpc>
              <a:spcBef>
                <a:spcPts val="0"/>
              </a:spcBef>
              <a:spcAft>
                <a:spcPts val="0"/>
              </a:spcAft>
            </a:pPr>
            <a:r>
              <a:rPr lang="en-US" sz="1996" b="1" dirty="0">
                <a:solidFill>
                  <a:prstClr val="black"/>
                </a:solidFill>
                <a:latin typeface="Symbol" pitchFamily="18" charset="2"/>
                <a:ea typeface="+mn-ea"/>
                <a:cs typeface="Arial" pitchFamily="34" charset="0"/>
                <a:sym typeface="Symbol"/>
              </a:rPr>
              <a:t></a:t>
            </a:r>
            <a:endParaRPr lang="en-US" sz="1996" b="1" dirty="0" smtClean="0">
              <a:solidFill>
                <a:prstClr val="black"/>
              </a:solidFill>
              <a:latin typeface="Symbol" pitchFamily="18" charset="2"/>
              <a:ea typeface="+mn-ea"/>
              <a:cs typeface="Arial" pitchFamily="34" charset="0"/>
            </a:endParaRPr>
          </a:p>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XX</a:t>
            </a:r>
            <a:endParaRPr lang="en-US" sz="1996" b="1" dirty="0">
              <a:solidFill>
                <a:prstClr val="black"/>
              </a:solidFill>
              <a:latin typeface="Arial" pitchFamily="34" charset="0"/>
              <a:ea typeface="+mn-ea"/>
              <a:cs typeface="Arial" pitchFamily="34" charset="0"/>
            </a:endParaRPr>
          </a:p>
        </p:txBody>
      </p:sp>
      <p:sp>
        <p:nvSpPr>
          <p:cNvPr id="16" name="TextBox 15"/>
          <p:cNvSpPr txBox="1"/>
          <p:nvPr/>
        </p:nvSpPr>
        <p:spPr>
          <a:xfrm>
            <a:off x="4044063" y="5457842"/>
            <a:ext cx="1344920" cy="358240"/>
          </a:xfrm>
          <a:prstGeom prst="rect">
            <a:avLst/>
          </a:prstGeom>
          <a:noFill/>
        </p:spPr>
        <p:txBody>
          <a:bodyPr wrap="none" lIns="0" tIns="0" rIns="0" bIns="0" rtlCol="0">
            <a:spAutoFit/>
          </a:bodyPr>
          <a:lstStyle/>
          <a:p>
            <a:pPr fontAlgn="auto">
              <a:spcBef>
                <a:spcPts val="0"/>
              </a:spcBef>
              <a:spcAft>
                <a:spcPts val="0"/>
              </a:spcAft>
            </a:pPr>
            <a:r>
              <a:rPr lang="en-US" sz="2328" b="1" dirty="0" smtClean="0">
                <a:solidFill>
                  <a:prstClr val="black"/>
                </a:solidFill>
                <a:latin typeface="Arial" pitchFamily="34" charset="0"/>
                <a:ea typeface="+mn-ea"/>
                <a:cs typeface="Arial" pitchFamily="34" charset="0"/>
              </a:rPr>
              <a:t>Offspring</a:t>
            </a:r>
            <a:endParaRPr lang="en-US" sz="2328" b="1" dirty="0">
              <a:solidFill>
                <a:prstClr val="black"/>
              </a:solidFill>
              <a:latin typeface="Arial" pitchFamily="34" charset="0"/>
              <a:ea typeface="+mn-ea"/>
              <a:cs typeface="Arial" pitchFamily="34" charset="0"/>
            </a:endParaRPr>
          </a:p>
        </p:txBody>
      </p:sp>
      <p:sp>
        <p:nvSpPr>
          <p:cNvPr id="17" name="TextBox 16"/>
          <p:cNvSpPr txBox="1"/>
          <p:nvPr/>
        </p:nvSpPr>
        <p:spPr>
          <a:xfrm>
            <a:off x="3268934" y="5973145"/>
            <a:ext cx="1032334" cy="358240"/>
          </a:xfrm>
          <a:prstGeom prst="rect">
            <a:avLst/>
          </a:prstGeom>
          <a:noFill/>
        </p:spPr>
        <p:txBody>
          <a:bodyPr wrap="none" lIns="0" tIns="0" rIns="0" bIns="0" rtlCol="0">
            <a:spAutoFit/>
          </a:bodyPr>
          <a:lstStyle/>
          <a:p>
            <a:pPr fontAlgn="auto">
              <a:spcBef>
                <a:spcPts val="0"/>
              </a:spcBef>
              <a:spcAft>
                <a:spcPts val="0"/>
              </a:spcAft>
            </a:pPr>
            <a:r>
              <a:rPr lang="en-US" sz="2328" b="1" dirty="0" smtClean="0">
                <a:solidFill>
                  <a:prstClr val="black"/>
                </a:solidFill>
                <a:latin typeface="Arial" pitchFamily="34" charset="0"/>
                <a:ea typeface="+mn-ea"/>
                <a:cs typeface="Arial" pitchFamily="34" charset="0"/>
              </a:rPr>
              <a:t>Female</a:t>
            </a:r>
            <a:endParaRPr lang="en-US" sz="2328" b="1" dirty="0">
              <a:solidFill>
                <a:prstClr val="black"/>
              </a:solidFill>
              <a:latin typeface="Arial" pitchFamily="34" charset="0"/>
              <a:ea typeface="+mn-ea"/>
              <a:cs typeface="Arial" pitchFamily="34" charset="0"/>
            </a:endParaRPr>
          </a:p>
        </p:txBody>
      </p:sp>
      <p:sp>
        <p:nvSpPr>
          <p:cNvPr id="18" name="TextBox 17"/>
          <p:cNvSpPr txBox="1"/>
          <p:nvPr/>
        </p:nvSpPr>
        <p:spPr>
          <a:xfrm>
            <a:off x="5420334" y="5963814"/>
            <a:ext cx="665247" cy="358240"/>
          </a:xfrm>
          <a:prstGeom prst="rect">
            <a:avLst/>
          </a:prstGeom>
          <a:noFill/>
        </p:spPr>
        <p:txBody>
          <a:bodyPr wrap="none" lIns="0" tIns="0" rIns="0" bIns="0" rtlCol="0">
            <a:spAutoFit/>
          </a:bodyPr>
          <a:lstStyle/>
          <a:p>
            <a:pPr fontAlgn="auto">
              <a:spcBef>
                <a:spcPts val="0"/>
              </a:spcBef>
              <a:spcAft>
                <a:spcPts val="0"/>
              </a:spcAft>
            </a:pPr>
            <a:r>
              <a:rPr lang="en-US" sz="2328" b="1" dirty="0" smtClean="0">
                <a:solidFill>
                  <a:prstClr val="black"/>
                </a:solidFill>
                <a:latin typeface="Arial" pitchFamily="34" charset="0"/>
                <a:ea typeface="+mn-ea"/>
                <a:cs typeface="Arial" pitchFamily="34" charset="0"/>
              </a:rPr>
              <a:t>Male</a:t>
            </a:r>
            <a:endParaRPr lang="en-US" sz="2328" b="1" dirty="0">
              <a:solidFill>
                <a:prstClr val="black"/>
              </a:solidFill>
              <a:latin typeface="Arial" pitchFamily="34" charset="0"/>
              <a:ea typeface="+mn-ea"/>
              <a:cs typeface="Arial" pitchFamily="34" charset="0"/>
            </a:endParaRPr>
          </a:p>
        </p:txBody>
      </p:sp>
      <p:sp>
        <p:nvSpPr>
          <p:cNvPr id="19" name="TextBox 18"/>
          <p:cNvSpPr txBox="1"/>
          <p:nvPr/>
        </p:nvSpPr>
        <p:spPr>
          <a:xfrm>
            <a:off x="5752324" y="756606"/>
            <a:ext cx="343044" cy="718145"/>
          </a:xfrm>
          <a:prstGeom prst="rect">
            <a:avLst/>
          </a:prstGeom>
          <a:noFill/>
        </p:spPr>
        <p:txBody>
          <a:bodyPr wrap="none" lIns="0" tIns="0" rIns="0" bIns="0" rtlCol="0">
            <a:spAutoFit/>
          </a:bodyPr>
          <a:lstStyle/>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44</a:t>
            </a:r>
          </a:p>
          <a:p>
            <a:pPr algn="ctr" fontAlgn="auto">
              <a:lnSpc>
                <a:spcPts val="1600"/>
              </a:lnSpc>
              <a:spcBef>
                <a:spcPts val="0"/>
              </a:spcBef>
              <a:spcAft>
                <a:spcPts val="0"/>
              </a:spcAft>
            </a:pPr>
            <a:r>
              <a:rPr lang="en-US" sz="1996" b="1" dirty="0">
                <a:solidFill>
                  <a:prstClr val="black"/>
                </a:solidFill>
                <a:latin typeface="Symbol" pitchFamily="18" charset="2"/>
                <a:ea typeface="+mn-ea"/>
                <a:cs typeface="Arial" pitchFamily="34" charset="0"/>
                <a:sym typeface="Symbol"/>
              </a:rPr>
              <a:t></a:t>
            </a:r>
            <a:endParaRPr lang="en-US" sz="1996" b="1" dirty="0" smtClean="0">
              <a:solidFill>
                <a:prstClr val="black"/>
              </a:solidFill>
              <a:latin typeface="Symbol" pitchFamily="18" charset="2"/>
              <a:ea typeface="+mn-ea"/>
              <a:cs typeface="Arial" pitchFamily="34" charset="0"/>
            </a:endParaRPr>
          </a:p>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XX</a:t>
            </a:r>
            <a:endParaRPr lang="en-US" sz="1996" b="1" dirty="0">
              <a:solidFill>
                <a:prstClr val="black"/>
              </a:solidFill>
              <a:latin typeface="Arial" pitchFamily="34" charset="0"/>
              <a:ea typeface="+mn-ea"/>
              <a:cs typeface="Arial" pitchFamily="34" charset="0"/>
            </a:endParaRPr>
          </a:p>
        </p:txBody>
      </p:sp>
      <p:sp>
        <p:nvSpPr>
          <p:cNvPr id="20" name="TextBox 19"/>
          <p:cNvSpPr txBox="1"/>
          <p:nvPr/>
        </p:nvSpPr>
        <p:spPr>
          <a:xfrm>
            <a:off x="4081387" y="3008296"/>
            <a:ext cx="285335" cy="730969"/>
          </a:xfrm>
          <a:prstGeom prst="rect">
            <a:avLst/>
          </a:prstGeom>
          <a:noFill/>
        </p:spPr>
        <p:txBody>
          <a:bodyPr wrap="none" lIns="0" tIns="0" rIns="0" bIns="0" rtlCol="0">
            <a:spAutoFit/>
          </a:bodyPr>
          <a:lstStyle/>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22</a:t>
            </a:r>
          </a:p>
          <a:p>
            <a:pPr algn="ctr" fontAlgn="auto">
              <a:lnSpc>
                <a:spcPts val="1500"/>
              </a:lnSpc>
              <a:spcBef>
                <a:spcPts val="0"/>
              </a:spcBef>
              <a:spcAft>
                <a:spcPts val="0"/>
              </a:spcAft>
            </a:pPr>
            <a:r>
              <a:rPr lang="en-US" sz="1996" b="1" dirty="0" smtClean="0">
                <a:solidFill>
                  <a:prstClr val="black"/>
                </a:solidFill>
                <a:latin typeface="Symbol" pitchFamily="18" charset="2"/>
                <a:ea typeface="+mn-ea"/>
                <a:cs typeface="Arial" pitchFamily="34" charset="0"/>
                <a:sym typeface="Symbol"/>
              </a:rPr>
              <a:t></a:t>
            </a:r>
          </a:p>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Y</a:t>
            </a:r>
          </a:p>
        </p:txBody>
      </p:sp>
      <p:sp>
        <p:nvSpPr>
          <p:cNvPr id="21" name="TextBox 20"/>
          <p:cNvSpPr txBox="1"/>
          <p:nvPr/>
        </p:nvSpPr>
        <p:spPr>
          <a:xfrm>
            <a:off x="3206723" y="2992928"/>
            <a:ext cx="285335" cy="730969"/>
          </a:xfrm>
          <a:prstGeom prst="rect">
            <a:avLst/>
          </a:prstGeom>
          <a:noFill/>
        </p:spPr>
        <p:txBody>
          <a:bodyPr wrap="none" lIns="0" tIns="0" rIns="0" bIns="0" rtlCol="0">
            <a:spAutoFit/>
          </a:bodyPr>
          <a:lstStyle/>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22</a:t>
            </a:r>
          </a:p>
          <a:p>
            <a:pPr algn="ctr" fontAlgn="auto">
              <a:lnSpc>
                <a:spcPts val="1500"/>
              </a:lnSpc>
              <a:spcBef>
                <a:spcPts val="0"/>
              </a:spcBef>
              <a:spcAft>
                <a:spcPts val="0"/>
              </a:spcAft>
            </a:pPr>
            <a:r>
              <a:rPr lang="en-US" sz="1996" b="1" dirty="0" smtClean="0">
                <a:solidFill>
                  <a:prstClr val="black"/>
                </a:solidFill>
                <a:latin typeface="Symbol" pitchFamily="18" charset="2"/>
                <a:ea typeface="+mn-ea"/>
                <a:cs typeface="Arial" pitchFamily="34" charset="0"/>
                <a:sym typeface="Symbol"/>
              </a:rPr>
              <a:t></a:t>
            </a:r>
          </a:p>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X</a:t>
            </a:r>
          </a:p>
        </p:txBody>
      </p:sp>
      <p:sp>
        <p:nvSpPr>
          <p:cNvPr id="22" name="TextBox 21"/>
          <p:cNvSpPr txBox="1"/>
          <p:nvPr/>
        </p:nvSpPr>
        <p:spPr>
          <a:xfrm>
            <a:off x="5643452" y="5131165"/>
            <a:ext cx="343043" cy="679673"/>
          </a:xfrm>
          <a:prstGeom prst="rect">
            <a:avLst/>
          </a:prstGeom>
          <a:noFill/>
        </p:spPr>
        <p:txBody>
          <a:bodyPr wrap="none" lIns="0" tIns="0" rIns="0" bIns="0" rtlCol="0">
            <a:spAutoFit/>
          </a:bodyPr>
          <a:lstStyle/>
          <a:p>
            <a:pPr algn="ctr" fontAlgn="auto">
              <a:lnSpc>
                <a:spcPts val="1800"/>
              </a:lnSpc>
              <a:spcBef>
                <a:spcPts val="0"/>
              </a:spcBef>
              <a:spcAft>
                <a:spcPts val="0"/>
              </a:spcAft>
            </a:pPr>
            <a:r>
              <a:rPr lang="en-US" sz="1996" b="1" dirty="0" smtClean="0">
                <a:solidFill>
                  <a:prstClr val="black"/>
                </a:solidFill>
                <a:latin typeface="Arial" pitchFamily="34" charset="0"/>
                <a:ea typeface="+mn-ea"/>
                <a:cs typeface="Arial" pitchFamily="34" charset="0"/>
              </a:rPr>
              <a:t>44</a:t>
            </a:r>
          </a:p>
          <a:p>
            <a:pPr algn="ctr" fontAlgn="auto">
              <a:lnSpc>
                <a:spcPts val="1500"/>
              </a:lnSpc>
              <a:spcBef>
                <a:spcPts val="0"/>
              </a:spcBef>
              <a:spcAft>
                <a:spcPts val="0"/>
              </a:spcAft>
            </a:pPr>
            <a:r>
              <a:rPr lang="en-US" sz="1996" b="1" dirty="0">
                <a:solidFill>
                  <a:prstClr val="black"/>
                </a:solidFill>
                <a:latin typeface="Symbol" pitchFamily="18" charset="2"/>
                <a:ea typeface="+mn-ea"/>
                <a:cs typeface="Arial" pitchFamily="34" charset="0"/>
                <a:sym typeface="Symbol"/>
              </a:rPr>
              <a:t></a:t>
            </a:r>
            <a:endParaRPr lang="en-US" sz="1996" b="1" dirty="0" smtClean="0">
              <a:solidFill>
                <a:prstClr val="black"/>
              </a:solidFill>
              <a:latin typeface="Symbol" pitchFamily="18" charset="2"/>
              <a:ea typeface="+mn-ea"/>
              <a:cs typeface="Arial" pitchFamily="34" charset="0"/>
            </a:endParaRPr>
          </a:p>
          <a:p>
            <a:pPr algn="ctr" fontAlgn="auto">
              <a:lnSpc>
                <a:spcPts val="2000"/>
              </a:lnSpc>
              <a:spcBef>
                <a:spcPts val="0"/>
              </a:spcBef>
              <a:spcAft>
                <a:spcPts val="0"/>
              </a:spcAft>
            </a:pPr>
            <a:r>
              <a:rPr lang="en-US" sz="1996" b="1" dirty="0" smtClean="0">
                <a:solidFill>
                  <a:prstClr val="black"/>
                </a:solidFill>
                <a:latin typeface="Arial" pitchFamily="34" charset="0"/>
                <a:ea typeface="+mn-ea"/>
                <a:cs typeface="Arial" pitchFamily="34" charset="0"/>
              </a:rPr>
              <a:t>XY</a:t>
            </a:r>
            <a:endParaRPr lang="en-US" sz="1996" b="1" dirty="0">
              <a:solidFill>
                <a:prstClr val="black"/>
              </a:solidFill>
              <a:latin typeface="Arial" pitchFamily="34" charset="0"/>
              <a:ea typeface="+mn-ea"/>
              <a:cs typeface="Arial" pitchFamily="34" charset="0"/>
            </a:endParaRPr>
          </a:p>
        </p:txBody>
      </p:sp>
    </p:spTree>
    <p:extLst>
      <p:ext uri="{BB962C8B-B14F-4D97-AF65-F5344CB8AC3E}">
        <p14:creationId xmlns:p14="http://schemas.microsoft.com/office/powerpoint/2010/main" val="17236994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825622" y="594728"/>
            <a:ext cx="8318377" cy="958863"/>
          </a:xfrm>
        </p:spPr>
        <p:txBody>
          <a:bodyPr/>
          <a:lstStyle/>
          <a:p>
            <a:r>
              <a:rPr lang="en-US" sz="4000" dirty="0" smtClean="0">
                <a:solidFill>
                  <a:srgbClr val="FF0000"/>
                </a:solidFill>
                <a:latin typeface="Cambria" panose="02040503050406030204" pitchFamily="18" charset="0"/>
              </a:rPr>
              <a:t>Sex-Linked Genes</a:t>
            </a:r>
            <a:endParaRPr lang="en-US" sz="4000" dirty="0">
              <a:solidFill>
                <a:srgbClr val="FF0000"/>
              </a:solidFill>
              <a:latin typeface="Cambria" panose="02040503050406030204" pitchFamily="18" charset="0"/>
            </a:endParaRPr>
          </a:p>
        </p:txBody>
      </p:sp>
      <p:sp>
        <p:nvSpPr>
          <p:cNvPr id="241667" name="Rectangle 3"/>
          <p:cNvSpPr>
            <a:spLocks noGrp="1" noChangeArrowheads="1"/>
          </p:cNvSpPr>
          <p:nvPr>
            <p:ph idx="1"/>
          </p:nvPr>
        </p:nvSpPr>
        <p:spPr>
          <a:xfrm>
            <a:off x="674703" y="1669002"/>
            <a:ext cx="7803472" cy="4507960"/>
          </a:xfrm>
        </p:spPr>
        <p:txBody>
          <a:bodyPr/>
          <a:lstStyle/>
          <a:p>
            <a:r>
              <a:rPr lang="en-US" b="1" dirty="0" smtClean="0">
                <a:latin typeface="Cambria" panose="02040503050406030204" pitchFamily="18" charset="0"/>
              </a:rPr>
              <a:t>A gene located on a sex chromosome is called a </a:t>
            </a:r>
            <a:r>
              <a:rPr lang="en-US" b="1" dirty="0" smtClean="0">
                <a:solidFill>
                  <a:srgbClr val="FF0000"/>
                </a:solidFill>
                <a:latin typeface="Cambria" panose="02040503050406030204" pitchFamily="18" charset="0"/>
              </a:rPr>
              <a:t>sex-linked gene</a:t>
            </a:r>
            <a:r>
              <a:rPr lang="en-US" b="1" dirty="0" smtClean="0">
                <a:latin typeface="Cambria" panose="02040503050406030204" pitchFamily="18" charset="0"/>
              </a:rPr>
              <a:t>.</a:t>
            </a:r>
          </a:p>
          <a:p>
            <a:pPr lvl="1"/>
            <a:r>
              <a:rPr lang="en-US" b="1" dirty="0" smtClean="0">
                <a:latin typeface="Cambria" panose="02040503050406030204" pitchFamily="18" charset="0"/>
              </a:rPr>
              <a:t>Most sex-linked genes are found on the X chromosome.</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3"/>
          <p:cNvSpPr>
            <a:spLocks noGrp="1" noChangeArrowheads="1"/>
          </p:cNvSpPr>
          <p:nvPr>
            <p:ph idx="1"/>
          </p:nvPr>
        </p:nvSpPr>
        <p:spPr>
          <a:xfrm>
            <a:off x="825622" y="1686757"/>
            <a:ext cx="7537144" cy="4490206"/>
          </a:xfrm>
        </p:spPr>
        <p:txBody>
          <a:bodyPr/>
          <a:lstStyle/>
          <a:p>
            <a:r>
              <a:rPr lang="en-US" b="1" dirty="0" smtClean="0">
                <a:latin typeface="Cambria" panose="02040503050406030204" pitchFamily="18" charset="0"/>
              </a:rPr>
              <a:t>A number of human conditions, including red-green colorblindness, hemophilia</a:t>
            </a:r>
            <a:r>
              <a:rPr lang="zh-CN" altLang="en-US" sz="2000" b="1" dirty="0" smtClean="0">
                <a:latin typeface="楷体" panose="02010609060101010101" pitchFamily="49" charset="-122"/>
                <a:ea typeface="楷体" panose="02010609060101010101" pitchFamily="49" charset="-122"/>
              </a:rPr>
              <a:t>（血友病）</a:t>
            </a:r>
            <a:r>
              <a:rPr lang="en-US" b="1" dirty="0" smtClean="0">
                <a:latin typeface="Cambria" panose="02040503050406030204" pitchFamily="18" charset="0"/>
              </a:rPr>
              <a:t>, and a type of muscular dystrophy</a:t>
            </a:r>
            <a:r>
              <a:rPr lang="zh-CN" altLang="en-US" sz="2000" b="1" dirty="0" smtClean="0">
                <a:latin typeface="楷体" panose="02010609060101010101" pitchFamily="49" charset="-122"/>
                <a:ea typeface="楷体" panose="02010609060101010101" pitchFamily="49" charset="-122"/>
              </a:rPr>
              <a:t>（肌肉萎缩症）</a:t>
            </a:r>
            <a:r>
              <a:rPr lang="en-US" b="1" dirty="0" smtClean="0">
                <a:latin typeface="Cambria" panose="02040503050406030204" pitchFamily="18" charset="0"/>
              </a:rPr>
              <a:t>, result from sex-linked recessive alleles. </a:t>
            </a:r>
          </a:p>
        </p:txBody>
      </p:sp>
      <p:sp>
        <p:nvSpPr>
          <p:cNvPr id="6" name="Rectangle 2"/>
          <p:cNvSpPr>
            <a:spLocks noGrp="1" noChangeArrowheads="1"/>
          </p:cNvSpPr>
          <p:nvPr>
            <p:ph type="title"/>
          </p:nvPr>
        </p:nvSpPr>
        <p:spPr>
          <a:xfrm>
            <a:off x="825622" y="594728"/>
            <a:ext cx="8318377" cy="958863"/>
          </a:xfrm>
        </p:spPr>
        <p:txBody>
          <a:bodyPr/>
          <a:lstStyle/>
          <a:p>
            <a:r>
              <a:rPr lang="en-US" sz="4000" dirty="0" smtClean="0">
                <a:solidFill>
                  <a:srgbClr val="FF0000"/>
                </a:solidFill>
                <a:latin typeface="Cambria" panose="02040503050406030204" pitchFamily="18" charset="0"/>
              </a:rPr>
              <a:t>Sex-Linked Genes</a:t>
            </a:r>
            <a:endParaRPr lang="en-US" sz="4000" dirty="0">
              <a:solidFill>
                <a:srgbClr val="FF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GAMESHOW" val="False"/>
  <p:tag name="PPTVERSION" val="XP"/>
</p:tagLst>
</file>

<file path=ppt/theme/theme1.xml><?xml version="1.0" encoding="utf-8"?>
<a:theme xmlns:a="http://schemas.openxmlformats.org/drawingml/2006/main" name="CampbellEB6_Lectur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Times New Roman"/>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mpbellEB6_Lectures" id="{D10E2605-64AD-47CA-8C83-9D8FB294CAC7}" vid="{90AA8442-7336-4BC9-A760-1BA51E6F36AC}"/>
    </a:ext>
  </a:extLst>
</a:theme>
</file>

<file path=ppt/theme/theme10.xml><?xml version="1.0" encoding="utf-8"?>
<a:theme xmlns:a="http://schemas.openxmlformats.org/drawingml/2006/main" name="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0.xml><?xml version="1.0" encoding="utf-8"?>
<a:theme xmlns:a="http://schemas.openxmlformats.org/drawingml/2006/main" name="4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01.xml><?xml version="1.0" encoding="utf-8"?>
<a:theme xmlns:a="http://schemas.openxmlformats.org/drawingml/2006/main" name="5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02.xml><?xml version="1.0" encoding="utf-8"?>
<a:theme xmlns:a="http://schemas.openxmlformats.org/drawingml/2006/main" name="5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03.xml><?xml version="1.0" encoding="utf-8"?>
<a:theme xmlns:a="http://schemas.openxmlformats.org/drawingml/2006/main" name="5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04.xml><?xml version="1.0" encoding="utf-8"?>
<a:theme xmlns:a="http://schemas.openxmlformats.org/drawingml/2006/main" name="5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05.xml><?xml version="1.0" encoding="utf-8"?>
<a:theme xmlns:a="http://schemas.openxmlformats.org/drawingml/2006/main" name="5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06.xml><?xml version="1.0" encoding="utf-8"?>
<a:theme xmlns:a="http://schemas.openxmlformats.org/drawingml/2006/main" name="5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07.xml><?xml version="1.0" encoding="utf-8"?>
<a:theme xmlns:a="http://schemas.openxmlformats.org/drawingml/2006/main" name="5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08.xml><?xml version="1.0" encoding="utf-8"?>
<a:theme xmlns:a="http://schemas.openxmlformats.org/drawingml/2006/main" name="6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09.xml><?xml version="1.0" encoding="utf-8"?>
<a:theme xmlns:a="http://schemas.openxmlformats.org/drawingml/2006/main" name="6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1.xml><?xml version="1.0" encoding="utf-8"?>
<a:theme xmlns:a="http://schemas.openxmlformats.org/drawingml/2006/main" name="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0.xml><?xml version="1.0" encoding="utf-8"?>
<a:theme xmlns:a="http://schemas.openxmlformats.org/drawingml/2006/main" name="6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11.xml><?xml version="1.0" encoding="utf-8"?>
<a:theme xmlns:a="http://schemas.openxmlformats.org/drawingml/2006/main" name="6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12.xml><?xml version="1.0" encoding="utf-8"?>
<a:theme xmlns:a="http://schemas.openxmlformats.org/drawingml/2006/main" name="8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13.xml><?xml version="1.0" encoding="utf-8"?>
<a:theme xmlns:a="http://schemas.openxmlformats.org/drawingml/2006/main" name="8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14.xml><?xml version="1.0" encoding="utf-8"?>
<a:theme xmlns:a="http://schemas.openxmlformats.org/drawingml/2006/main" name="8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15.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16.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17.xml><?xml version="1.0" encoding="utf-8"?>
<a:theme xmlns:a="http://schemas.openxmlformats.org/drawingml/2006/main" name="2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18.xml><?xml version="1.0" encoding="utf-8"?>
<a:theme xmlns:a="http://schemas.openxmlformats.org/drawingml/2006/main" name="2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19.xml><?xml version="1.0" encoding="utf-8"?>
<a:theme xmlns:a="http://schemas.openxmlformats.org/drawingml/2006/main" name="3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2.xml><?xml version="1.0" encoding="utf-8"?>
<a:theme xmlns:a="http://schemas.openxmlformats.org/drawingml/2006/main" name="1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0.xml><?xml version="1.0" encoding="utf-8"?>
<a:theme xmlns:a="http://schemas.openxmlformats.org/drawingml/2006/main" name="4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21.xml><?xml version="1.0" encoding="utf-8"?>
<a:theme xmlns:a="http://schemas.openxmlformats.org/drawingml/2006/main" name="4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22.xml><?xml version="1.0" encoding="utf-8"?>
<a:theme xmlns:a="http://schemas.openxmlformats.org/drawingml/2006/main" name="4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123.xml><?xml version="1.0" encoding="utf-8"?>
<a:theme xmlns:a="http://schemas.openxmlformats.org/drawingml/2006/main" name="1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4.xml><?xml version="1.0" encoding="utf-8"?>
<a:theme xmlns:a="http://schemas.openxmlformats.org/drawingml/2006/main" name="1_CC4eActiveLectureQuestions">
  <a:themeElements>
    <a:clrScheme name="1_CC4eActiveLectureQuestions 15">
      <a:dk1>
        <a:srgbClr val="000000"/>
      </a:dk1>
      <a:lt1>
        <a:srgbClr val="FFFFFF"/>
      </a:lt1>
      <a:dk2>
        <a:srgbClr val="0060AF"/>
      </a:dk2>
      <a:lt2>
        <a:srgbClr val="000000"/>
      </a:lt2>
      <a:accent1>
        <a:srgbClr val="F7955A"/>
      </a:accent1>
      <a:accent2>
        <a:srgbClr val="009247"/>
      </a:accent2>
      <a:accent3>
        <a:srgbClr val="FFFFFF"/>
      </a:accent3>
      <a:accent4>
        <a:srgbClr val="000000"/>
      </a:accent4>
      <a:accent5>
        <a:srgbClr val="FAC8B5"/>
      </a:accent5>
      <a:accent6>
        <a:srgbClr val="00843F"/>
      </a:accent6>
      <a:hlink>
        <a:srgbClr val="009999"/>
      </a:hlink>
      <a:folHlink>
        <a:srgbClr val="99CC00"/>
      </a:folHlink>
    </a:clrScheme>
    <a:fontScheme name="1_CC4eActiveLectureQuestions">
      <a:majorFont>
        <a:latin typeface="Times New Roman"/>
        <a:ea typeface="Arial"/>
        <a:cs typeface="Arial"/>
      </a:majorFont>
      <a:minorFont>
        <a:latin typeface="Tahoma"/>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1_CC4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C4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C4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C4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C4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C4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C4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C4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C4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C4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C4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C4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CC4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C4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C4eActiveLectureQuestions 15">
        <a:dk1>
          <a:srgbClr val="000000"/>
        </a:dk1>
        <a:lt1>
          <a:srgbClr val="FFFFFF"/>
        </a:lt1>
        <a:dk2>
          <a:srgbClr val="0060AF"/>
        </a:dk2>
        <a:lt2>
          <a:srgbClr val="000000"/>
        </a:lt2>
        <a:accent1>
          <a:srgbClr val="F7955A"/>
        </a:accent1>
        <a:accent2>
          <a:srgbClr val="009247"/>
        </a:accent2>
        <a:accent3>
          <a:srgbClr val="FFFFFF"/>
        </a:accent3>
        <a:accent4>
          <a:srgbClr val="000000"/>
        </a:accent4>
        <a:accent5>
          <a:srgbClr val="FAC8B5"/>
        </a:accent5>
        <a:accent6>
          <a:srgbClr val="00843F"/>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3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4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4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5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5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5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5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5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5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5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5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5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5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6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6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6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6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6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6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6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6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6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6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7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7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7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7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7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7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7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7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7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1.xml><?xml version="1.0" encoding="utf-8"?>
<a:theme xmlns:a="http://schemas.openxmlformats.org/drawingml/2006/main" name="7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83.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84.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85.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86.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87.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88.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89.xml><?xml version="1.0" encoding="utf-8"?>
<a:theme xmlns:a="http://schemas.openxmlformats.org/drawingml/2006/main" name="2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9.xml><?xml version="1.0" encoding="utf-8"?>
<a:theme xmlns:a="http://schemas.openxmlformats.org/drawingml/2006/main" name="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2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91.xml><?xml version="1.0" encoding="utf-8"?>
<a:theme xmlns:a="http://schemas.openxmlformats.org/drawingml/2006/main" name="2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92.xml><?xml version="1.0" encoding="utf-8"?>
<a:theme xmlns:a="http://schemas.openxmlformats.org/drawingml/2006/main" name="2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93.xml><?xml version="1.0" encoding="utf-8"?>
<a:theme xmlns:a="http://schemas.openxmlformats.org/drawingml/2006/main" name="3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94.xml><?xml version="1.0" encoding="utf-8"?>
<a:theme xmlns:a="http://schemas.openxmlformats.org/drawingml/2006/main" name="3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95.xml><?xml version="1.0" encoding="utf-8"?>
<a:theme xmlns:a="http://schemas.openxmlformats.org/drawingml/2006/main" name="3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96.xml><?xml version="1.0" encoding="utf-8"?>
<a:theme xmlns:a="http://schemas.openxmlformats.org/drawingml/2006/main" name="3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97.xml><?xml version="1.0" encoding="utf-8"?>
<a:theme xmlns:a="http://schemas.openxmlformats.org/drawingml/2006/main" name="4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98.xml><?xml version="1.0" encoding="utf-8"?>
<a:theme xmlns:a="http://schemas.openxmlformats.org/drawingml/2006/main" name="4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99.xml><?xml version="1.0" encoding="utf-8"?>
<a:theme xmlns:a="http://schemas.openxmlformats.org/drawingml/2006/main" name="4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docProps/app.xml><?xml version="1.0" encoding="utf-8"?>
<Properties xmlns="http://schemas.openxmlformats.org/officeDocument/2006/extended-properties" xmlns:vt="http://schemas.openxmlformats.org/officeDocument/2006/docPropsVTypes">
  <Template>CampbellEB6_Lectures</Template>
  <TotalTime>10368</TotalTime>
  <Words>5743</Words>
  <Application>Microsoft Office PowerPoint</Application>
  <PresentationFormat>On-screen Show (4:3)</PresentationFormat>
  <Paragraphs>1456</Paragraphs>
  <Slides>104</Slides>
  <Notes>104</Notes>
  <HiddenSlides>0</HiddenSlides>
  <MMClips>0</MMClips>
  <ScaleCrop>false</ScaleCrop>
  <HeadingPairs>
    <vt:vector size="6" baseType="variant">
      <vt:variant>
        <vt:lpstr>Fonts Used</vt:lpstr>
      </vt:variant>
      <vt:variant>
        <vt:i4>13</vt:i4>
      </vt:variant>
      <vt:variant>
        <vt:lpstr>Theme</vt:lpstr>
      </vt:variant>
      <vt:variant>
        <vt:i4>124</vt:i4>
      </vt:variant>
      <vt:variant>
        <vt:lpstr>Slide Titles</vt:lpstr>
      </vt:variant>
      <vt:variant>
        <vt:i4>104</vt:i4>
      </vt:variant>
    </vt:vector>
  </HeadingPairs>
  <TitlesOfParts>
    <vt:vector size="241" baseType="lpstr">
      <vt:lpstr>KaiTi</vt:lpstr>
      <vt:lpstr>ＭＳ Ｐゴシック</vt:lpstr>
      <vt:lpstr>楷体</vt:lpstr>
      <vt:lpstr>宋体</vt:lpstr>
      <vt:lpstr>Arial</vt:lpstr>
      <vt:lpstr>Arial</vt:lpstr>
      <vt:lpstr>Calibri</vt:lpstr>
      <vt:lpstr>Cambria</vt:lpstr>
      <vt:lpstr>Symbol</vt:lpstr>
      <vt:lpstr>Tahoma</vt:lpstr>
      <vt:lpstr>Times</vt:lpstr>
      <vt:lpstr>Times New Roman</vt:lpstr>
      <vt:lpstr>Wingdings</vt:lpstr>
      <vt:lpstr>CampbellEB6_Lectures</vt:lpstr>
      <vt:lpstr>Blank</vt:lpstr>
      <vt:lpstr>1_Blank</vt:lpstr>
      <vt:lpstr>2_Blank</vt:lpstr>
      <vt:lpstr>3_Blank</vt:lpstr>
      <vt:lpstr>4_Blank</vt:lpstr>
      <vt:lpstr>5_Blank</vt:lpstr>
      <vt:lpstr>6_Blank</vt:lpstr>
      <vt:lpstr>7_Blank</vt:lpstr>
      <vt:lpstr>8_Blank</vt:lpstr>
      <vt:lpstr>9_Blank</vt:lpstr>
      <vt:lpstr>10_Blank</vt:lpstr>
      <vt:lpstr>11_Blank</vt:lpstr>
      <vt:lpstr>12_Blank</vt:lpstr>
      <vt:lpstr>13_Blank</vt:lpstr>
      <vt:lpstr>14_Blank</vt:lpstr>
      <vt:lpstr>15_Blank</vt:lpstr>
      <vt:lpstr>16_Blank</vt:lpstr>
      <vt:lpstr>17_Blank</vt:lpstr>
      <vt:lpstr>18_Blank</vt:lpstr>
      <vt:lpstr>19_Blank</vt:lpstr>
      <vt:lpstr>20_Blank</vt:lpstr>
      <vt:lpstr>21_Blank</vt:lpstr>
      <vt:lpstr>22_Blank</vt:lpstr>
      <vt:lpstr>23_Blank</vt:lpstr>
      <vt:lpstr>24_Blank</vt:lpstr>
      <vt:lpstr>25_Blank</vt:lpstr>
      <vt:lpstr>26_Blank</vt:lpstr>
      <vt:lpstr>27_Blank</vt:lpstr>
      <vt:lpstr>28_Blank</vt:lpstr>
      <vt:lpstr>29_Blank</vt:lpstr>
      <vt:lpstr>30_Blank</vt:lpstr>
      <vt:lpstr>31_Blank</vt:lpstr>
      <vt:lpstr>32_Blank</vt:lpstr>
      <vt:lpstr>33_Blank</vt:lpstr>
      <vt:lpstr>34_Blank</vt:lpstr>
      <vt:lpstr>35_Blank</vt:lpstr>
      <vt:lpstr>36_Blank</vt:lpstr>
      <vt:lpstr>37_Blank</vt:lpstr>
      <vt:lpstr>38_Blank</vt:lpstr>
      <vt:lpstr>39_Blank</vt:lpstr>
      <vt:lpstr>40_Blank</vt:lpstr>
      <vt:lpstr>41_Blank</vt:lpstr>
      <vt:lpstr>42_Blank</vt:lpstr>
      <vt:lpstr>43_Blank</vt:lpstr>
      <vt:lpstr>44_Blank</vt:lpstr>
      <vt:lpstr>45_Blank</vt:lpstr>
      <vt:lpstr>46_Blank</vt:lpstr>
      <vt:lpstr>47_Blank</vt:lpstr>
      <vt:lpstr>48_Blank</vt:lpstr>
      <vt:lpstr>49_Blank</vt:lpstr>
      <vt:lpstr>50_Blank</vt:lpstr>
      <vt:lpstr>51_Blank</vt:lpstr>
      <vt:lpstr>52_Blank</vt:lpstr>
      <vt:lpstr>53_Blank</vt:lpstr>
      <vt:lpstr>54_Blank</vt:lpstr>
      <vt:lpstr>55_Blank</vt:lpstr>
      <vt:lpstr>56_Blank</vt:lpstr>
      <vt:lpstr>57_Blank</vt:lpstr>
      <vt:lpstr>58_Blank</vt:lpstr>
      <vt:lpstr>59_Blank</vt:lpstr>
      <vt:lpstr>60_Blank</vt:lpstr>
      <vt:lpstr>61_Blank</vt:lpstr>
      <vt:lpstr>62_Blank</vt:lpstr>
      <vt:lpstr>63_Blank</vt:lpstr>
      <vt:lpstr>64_Blank</vt:lpstr>
      <vt:lpstr>65_Blank</vt:lpstr>
      <vt:lpstr>66_Blank</vt:lpstr>
      <vt:lpstr>67_Blank</vt:lpstr>
      <vt:lpstr>68_Blank</vt:lpstr>
      <vt:lpstr>69_Blank</vt:lpstr>
      <vt:lpstr>70_Blank</vt:lpstr>
      <vt:lpstr>71_Blank</vt:lpstr>
      <vt:lpstr>72_Blank</vt:lpstr>
      <vt:lpstr>73_Blank</vt:lpstr>
      <vt:lpstr>74_Blank</vt:lpstr>
      <vt:lpstr>75_Blank</vt:lpstr>
      <vt:lpstr>76_Blank</vt:lpstr>
      <vt:lpstr>77_Blank</vt:lpstr>
      <vt:lpstr>78_Blank</vt:lpstr>
      <vt:lpstr>79_Blank</vt:lpstr>
      <vt:lpstr>4_Office Theme</vt:lpstr>
      <vt:lpstr>5_Office Theme</vt:lpstr>
      <vt:lpstr>9_Office Theme</vt:lpstr>
      <vt:lpstr>10_Office Theme</vt:lpstr>
      <vt:lpstr>11_Office Theme</vt:lpstr>
      <vt:lpstr>14_Office Theme</vt:lpstr>
      <vt:lpstr>19_Office Theme</vt:lpstr>
      <vt:lpstr>24_Office Theme</vt:lpstr>
      <vt:lpstr>25_Office Theme</vt:lpstr>
      <vt:lpstr>28_Office Theme</vt:lpstr>
      <vt:lpstr>29_Office Theme</vt:lpstr>
      <vt:lpstr>30_Office Theme</vt:lpstr>
      <vt:lpstr>34_Office Theme</vt:lpstr>
      <vt:lpstr>35_Office Theme</vt:lpstr>
      <vt:lpstr>38_Office Theme</vt:lpstr>
      <vt:lpstr>41_Office Theme</vt:lpstr>
      <vt:lpstr>42_Office Theme</vt:lpstr>
      <vt:lpstr>45_Office Theme</vt:lpstr>
      <vt:lpstr>46_Office Theme</vt:lpstr>
      <vt:lpstr>50_Office Theme</vt:lpstr>
      <vt:lpstr>51_Office Theme</vt:lpstr>
      <vt:lpstr>54_Office Theme</vt:lpstr>
      <vt:lpstr>55_Office Theme</vt:lpstr>
      <vt:lpstr>56_Office Theme</vt:lpstr>
      <vt:lpstr>57_Office Theme</vt:lpstr>
      <vt:lpstr>58_Office Theme</vt:lpstr>
      <vt:lpstr>62_Office Theme</vt:lpstr>
      <vt:lpstr>63_Office Theme</vt:lpstr>
      <vt:lpstr>65_Office Theme</vt:lpstr>
      <vt:lpstr>66_Office Theme</vt:lpstr>
      <vt:lpstr>85_Office Theme</vt:lpstr>
      <vt:lpstr>86_Office Theme</vt:lpstr>
      <vt:lpstr>87_Office Theme</vt:lpstr>
      <vt:lpstr>16_Office Theme</vt:lpstr>
      <vt:lpstr>21_Office Theme</vt:lpstr>
      <vt:lpstr>22_Office Theme</vt:lpstr>
      <vt:lpstr>23_Office Theme</vt:lpstr>
      <vt:lpstr>39_Office Theme</vt:lpstr>
      <vt:lpstr>40_Office Theme</vt:lpstr>
      <vt:lpstr>47_Office Theme</vt:lpstr>
      <vt:lpstr>48_Office Theme</vt:lpstr>
      <vt:lpstr>122_Blank</vt:lpstr>
      <vt:lpstr>1_CC4eActiveLectureQuestions</vt:lpstr>
      <vt:lpstr>PowerPoint Presentation</vt:lpstr>
      <vt:lpstr>Biology and Society: Our Longest-Running Genetic Experiment</vt:lpstr>
      <vt:lpstr>PowerPoint Presentation</vt:lpstr>
      <vt:lpstr>Genetics and Heredity</vt:lpstr>
      <vt:lpstr>PowerPoint Presentation</vt:lpstr>
      <vt:lpstr>In an Abbey Garden</vt:lpstr>
      <vt:lpstr>In an Abbey Garden</vt:lpstr>
      <vt:lpstr>In an Abbey Garden</vt:lpstr>
      <vt:lpstr>In an Abbey Garden</vt:lpstr>
      <vt:lpstr>PowerPoint Presentation</vt:lpstr>
      <vt:lpstr>PowerPoint Presentation</vt:lpstr>
      <vt:lpstr>In an Abbey Garden</vt:lpstr>
      <vt:lpstr>In an Abbey Garden</vt:lpstr>
      <vt:lpstr>Mendel’s Law of Segregation</vt:lpstr>
      <vt:lpstr>PowerPoint Presentation</vt:lpstr>
      <vt:lpstr>PowerPoint Presentation</vt:lpstr>
      <vt:lpstr>Monohybrid Crosses</vt:lpstr>
      <vt:lpstr>PowerPoint Presentation</vt:lpstr>
      <vt:lpstr>Monohybrid Crosses</vt:lpstr>
      <vt:lpstr>Monohybrid Crosses</vt:lpstr>
      <vt:lpstr>Monohybrid Crosses</vt:lpstr>
      <vt:lpstr>Monohybrid Crosses</vt:lpstr>
      <vt:lpstr>Monohybrid Crosses</vt:lpstr>
      <vt:lpstr>PowerPoint Presentation</vt:lpstr>
      <vt:lpstr>PowerPoint Presentation</vt:lpstr>
      <vt:lpstr>PowerPoint Presentation</vt:lpstr>
      <vt:lpstr>Monohybrid Crosses</vt:lpstr>
      <vt:lpstr>Monohybrid Crosses</vt:lpstr>
      <vt:lpstr>Monohybrid Crosses</vt:lpstr>
      <vt:lpstr>Genetic Alleles and Homologous Chromosomes</vt:lpstr>
      <vt:lpstr>PowerPoint Presentation</vt:lpstr>
      <vt:lpstr>Mendel’s Law of Independent Assortment</vt:lpstr>
      <vt:lpstr>Mendel’s Law of Independent Assortment</vt:lpstr>
      <vt:lpstr>Mendel’s Law of Independent Assortment </vt:lpstr>
      <vt:lpstr>PowerPoint Presentation</vt:lpstr>
      <vt:lpstr>PowerPoint Presentation</vt:lpstr>
      <vt:lpstr>Mendel’s Law of Independent Assortment</vt:lpstr>
      <vt:lpstr>PowerPoint Presentation</vt:lpstr>
      <vt:lpstr>Using a Testcross to Determine an Unknown Genotype</vt:lpstr>
      <vt:lpstr>Figure 9.10</vt:lpstr>
      <vt:lpstr>The Rules of Probability</vt:lpstr>
      <vt:lpstr>PowerPoint Presentation</vt:lpstr>
      <vt:lpstr>Family Pedigrees（家谱）</vt:lpstr>
      <vt:lpstr>PowerPoint Presentation</vt:lpstr>
      <vt:lpstr>Family Pedigrees</vt:lpstr>
      <vt:lpstr>Family Pedigrees</vt:lpstr>
      <vt:lpstr>PowerPoint Presentation</vt:lpstr>
      <vt:lpstr>PowerPoint Presentation</vt:lpstr>
      <vt:lpstr>Human Disorders Controlled  by a Single Gene</vt:lpstr>
      <vt:lpstr>PowerPoint Presentation</vt:lpstr>
      <vt:lpstr>Recessive Disorders</vt:lpstr>
      <vt:lpstr>PowerPoint Presentation</vt:lpstr>
      <vt:lpstr>Recessive Disorders</vt:lpstr>
      <vt:lpstr>Dominant Disorders</vt:lpstr>
      <vt:lpstr>PowerPoint Presentation</vt:lpstr>
      <vt:lpstr>Dominant Disorders</vt:lpstr>
      <vt:lpstr>The Process of Science: What Is the Genetic Basis of Coat Variation in Dogs?</vt:lpstr>
      <vt:lpstr>PowerPoint Presentation</vt:lpstr>
      <vt:lpstr>The Process of Science: What Is the Genetic Basis of Coat Variation in Dogs?</vt:lpstr>
      <vt:lpstr>Genetic Testing</vt:lpstr>
      <vt:lpstr>Genetic Testing</vt:lpstr>
      <vt:lpstr>PowerPoint Presentation</vt:lpstr>
      <vt:lpstr>Genetic Testing</vt:lpstr>
      <vt:lpstr>Variations on Mendel’s Laws</vt:lpstr>
      <vt:lpstr>Incomplete Dominance in  Plants and People</vt:lpstr>
      <vt:lpstr>PowerPoint Presentation</vt:lpstr>
      <vt:lpstr>Incomplete Dominance in  Plants and People</vt:lpstr>
      <vt:lpstr>Incomplete Dominance in  Plants and People</vt:lpstr>
      <vt:lpstr>PowerPoint Presentation</vt:lpstr>
      <vt:lpstr>ABO Blood Groups: An Example of Multiple Alleles and Codominance</vt:lpstr>
      <vt:lpstr>PowerPoint Presentation</vt:lpstr>
      <vt:lpstr>PowerPoint Presentation</vt:lpstr>
      <vt:lpstr>PowerPoint Presentation</vt:lpstr>
      <vt:lpstr>PowerPoint Presentation</vt:lpstr>
      <vt:lpstr>ABO Blood Groups: An Example of Multiple Alleles and Codominance</vt:lpstr>
      <vt:lpstr>ABO Blood Groups: An Example of Multiple Alleles and Codominance</vt:lpstr>
      <vt:lpstr>ABO Blood Groups: An Example of Multiple Alleles and Codominance</vt:lpstr>
      <vt:lpstr>Structure/Function: Pleiotropy（基因多效性） and Sickle-Cell Disease</vt:lpstr>
      <vt:lpstr>PowerPoint Presentation</vt:lpstr>
      <vt:lpstr>Polygenic Inheritance</vt:lpstr>
      <vt:lpstr>PowerPoint Presentation</vt:lpstr>
      <vt:lpstr>PowerPoint Presentation</vt:lpstr>
      <vt:lpstr>Figure 9.22-2</vt:lpstr>
      <vt:lpstr>Figure 9.22-3 </vt:lpstr>
      <vt:lpstr>Epigenetics and the Role of Environment</vt:lpstr>
      <vt:lpstr>PowerPoint Presentation</vt:lpstr>
      <vt:lpstr>PowerPoint Presentation</vt:lpstr>
      <vt:lpstr>Epigenetics and the Role of Environment</vt:lpstr>
      <vt:lpstr>Epigenetics and the Role of Environment</vt:lpstr>
      <vt:lpstr>Epigenetics and the Role of Environment</vt:lpstr>
      <vt:lpstr>The Chromosomal Basis of Inheritance</vt:lpstr>
      <vt:lpstr>The Chromosomal Basis of Inheritance</vt:lpstr>
      <vt:lpstr>PowerPoint Presentation</vt:lpstr>
      <vt:lpstr>Linked Genes</vt:lpstr>
      <vt:lpstr>Sex Determination in Humans</vt:lpstr>
      <vt:lpstr>PowerPoint Presentation</vt:lpstr>
      <vt:lpstr>PowerPoint Presentation</vt:lpstr>
      <vt:lpstr>Sex-Linked Genes</vt:lpstr>
      <vt:lpstr>Sex-Linked Genes</vt:lpstr>
      <vt:lpstr>Sex-Linked Genes</vt:lpstr>
      <vt:lpstr>PowerPoint Presentation</vt:lpstr>
      <vt:lpstr>Sex-Linked Genes</vt:lpstr>
      <vt:lpstr>Figure 9.27</vt:lpstr>
      <vt:lpstr>Sex-Linked Genes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Delgado</dc:creator>
  <cp:lastModifiedBy>Windows 用户</cp:lastModifiedBy>
  <cp:revision>1011</cp:revision>
  <cp:lastPrinted>2005-04-01T00:26:31Z</cp:lastPrinted>
  <dcterms:created xsi:type="dcterms:W3CDTF">2014-10-03T18:19:23Z</dcterms:created>
  <dcterms:modified xsi:type="dcterms:W3CDTF">2018-03-10T16:13:28Z</dcterms:modified>
</cp:coreProperties>
</file>